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37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3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6w99bZ3W_M" TargetMode="External"/><Relationship Id="rId2" Type="http://schemas.openxmlformats.org/officeDocument/2006/relationships/hyperlink" Target="https://www.youtube.com/watch?v=rRepnhXq33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1vlTI0EsPk" TargetMode="External"/><Relationship Id="rId5" Type="http://schemas.openxmlformats.org/officeDocument/2006/relationships/hyperlink" Target="https://www.youtube.com/watch?v=cswhOCKQZ7Q" TargetMode="External"/><Relationship Id="rId4" Type="http://schemas.openxmlformats.org/officeDocument/2006/relationships/hyperlink" Target="https://www.youtube.com/watch?v=DFjIi2hxxf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6aNGGNPm7s" TargetMode="External"/><Relationship Id="rId3" Type="http://schemas.openxmlformats.org/officeDocument/2006/relationships/hyperlink" Target="https://www.youtube.com/watch?v=cswhOCKQZ7Q" TargetMode="External"/><Relationship Id="rId7" Type="http://schemas.openxmlformats.org/officeDocument/2006/relationships/hyperlink" Target="https://www.youtube.com/watch?v=1JE8WduJKV4" TargetMode="External"/><Relationship Id="rId2" Type="http://schemas.openxmlformats.org/officeDocument/2006/relationships/hyperlink" Target="https://www.youtube.com/watch?v=Q3oItpVa9f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pjV4bD_8rU" TargetMode="External"/><Relationship Id="rId5" Type="http://schemas.openxmlformats.org/officeDocument/2006/relationships/hyperlink" Target="https://www.youtube.com/watch?v=GkNJvZINSEY" TargetMode="External"/><Relationship Id="rId4" Type="http://schemas.openxmlformats.org/officeDocument/2006/relationships/hyperlink" Target="https://www.youtube.com/watch?v=u1vlTI0EsP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SLM4XObBE" TargetMode="External"/><Relationship Id="rId2" Type="http://schemas.openxmlformats.org/officeDocument/2006/relationships/hyperlink" Target="https://www.youtube.com/watch?v=6GB_kcdVMQ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4F4zaRqQd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zeg4qTnYOp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Sound and the ears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/>
              <a:t>October 6</a:t>
            </a:r>
            <a:r>
              <a:rPr lang="en-CA" baseline="30000" dirty="0"/>
              <a:t>th</a:t>
            </a:r>
            <a:r>
              <a:rPr lang="en-CA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Equal Loudness Contours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 smtClean="0"/>
              <a:t>Equal Loudness Contour </a:t>
            </a:r>
          </a:p>
          <a:p>
            <a:pPr lvl="1"/>
            <a:r>
              <a:rPr lang="en-CA" sz="2200" dirty="0" smtClean="0"/>
              <a:t>A curve showing the amplitude of tines at different frequencies that sound equally loud</a:t>
            </a:r>
          </a:p>
          <a:p>
            <a:pPr lvl="1"/>
            <a:endParaRPr lang="en-CA" sz="2200" dirty="0" smtClean="0"/>
          </a:p>
          <a:p>
            <a:r>
              <a:rPr lang="en-CA" sz="2400" dirty="0" err="1" smtClean="0"/>
              <a:t>Phon</a:t>
            </a:r>
            <a:r>
              <a:rPr lang="en-CA" sz="2400" dirty="0" smtClean="0"/>
              <a:t> </a:t>
            </a:r>
          </a:p>
          <a:p>
            <a:pPr lvl="1"/>
            <a:r>
              <a:rPr lang="en-CA" dirty="0" smtClean="0"/>
              <a:t>The numerically equal to the amplitude of a </a:t>
            </a:r>
          </a:p>
          <a:p>
            <a:pPr marL="384048" lvl="2" indent="0">
              <a:buNone/>
            </a:pPr>
            <a:r>
              <a:rPr lang="en-CA" sz="1800" dirty="0" smtClean="0"/>
              <a:t>1 000 Hz</a:t>
            </a:r>
          </a:p>
          <a:p>
            <a:pPr lvl="1"/>
            <a:r>
              <a:rPr lang="en-CA" dirty="0" smtClean="0"/>
              <a:t>1 000Hz tone at 10 dB = 10 </a:t>
            </a:r>
            <a:r>
              <a:rPr lang="en-CA" dirty="0" err="1" smtClean="0"/>
              <a:t>Phons</a:t>
            </a:r>
            <a:endParaRPr lang="en-CA" dirty="0"/>
          </a:p>
          <a:p>
            <a:pPr lvl="1"/>
            <a:r>
              <a:rPr lang="en-CA" dirty="0" smtClean="0"/>
              <a:t>1 000Hz tone at 20 dB = 20 </a:t>
            </a:r>
            <a:r>
              <a:rPr lang="en-CA" dirty="0" err="1" smtClean="0"/>
              <a:t>Phons</a:t>
            </a:r>
            <a:endParaRPr lang="en-CA" sz="1800" dirty="0"/>
          </a:p>
          <a:p>
            <a:pPr marL="384048" lvl="2" indent="0">
              <a:buNone/>
            </a:pPr>
            <a:endParaRPr lang="en-CA" sz="1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43" y="1846263"/>
            <a:ext cx="43043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Waveform and Timbre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800" dirty="0" smtClean="0"/>
              <a:t>Fourier analysis</a:t>
            </a:r>
          </a:p>
          <a:p>
            <a:pPr lvl="1"/>
            <a:r>
              <a:rPr lang="en-CA" dirty="0" smtClean="0"/>
              <a:t>A mathematical procedure for decomposing a complex waveform into a collection of sine waves with various frequencies and amplitudes</a:t>
            </a:r>
          </a:p>
          <a:p>
            <a:r>
              <a:rPr lang="en-CA" sz="2800" dirty="0" smtClean="0"/>
              <a:t>Fundamental frequency</a:t>
            </a:r>
            <a:endParaRPr lang="en-CA" sz="2800" dirty="0"/>
          </a:p>
          <a:p>
            <a:pPr lvl="1"/>
            <a:r>
              <a:rPr lang="en-CA" dirty="0" smtClean="0"/>
              <a:t>The frequency of the lowest-frequency component of a complex waveform; determines the perceived pitch of the sound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21060"/>
            <a:ext cx="4937125" cy="3273131"/>
          </a:xfrm>
        </p:spPr>
      </p:pic>
    </p:spTree>
    <p:extLst>
      <p:ext uri="{BB962C8B-B14F-4D97-AF65-F5344CB8AC3E}">
        <p14:creationId xmlns:p14="http://schemas.microsoft.com/office/powerpoint/2010/main" val="27283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Waveform and 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800" dirty="0" smtClean="0"/>
              <a:t>Harmonic </a:t>
            </a:r>
          </a:p>
          <a:p>
            <a:pPr lvl="1"/>
            <a:r>
              <a:rPr lang="en-CA" dirty="0" smtClean="0"/>
              <a:t>Each component of frequency of a complex waveform that is an integer multiple of the fundamental frequency</a:t>
            </a:r>
          </a:p>
          <a:p>
            <a:r>
              <a:rPr lang="en-CA" sz="1600" dirty="0" smtClean="0"/>
              <a:t>Fundamental frequency = 1</a:t>
            </a:r>
            <a:r>
              <a:rPr lang="en-CA" sz="1600" baseline="30000" dirty="0" smtClean="0"/>
              <a:t>st</a:t>
            </a:r>
            <a:r>
              <a:rPr lang="en-CA" sz="1600" dirty="0" smtClean="0"/>
              <a:t> harmonic</a:t>
            </a:r>
            <a:br>
              <a:rPr lang="en-CA" sz="1600" dirty="0" smtClean="0"/>
            </a:br>
            <a:r>
              <a:rPr lang="en-CA" sz="1600" dirty="0" smtClean="0"/>
              <a:t>Twice the fundamental frequency = 2</a:t>
            </a:r>
            <a:r>
              <a:rPr lang="en-CA" sz="1600" baseline="30000" dirty="0" smtClean="0"/>
              <a:t>nd</a:t>
            </a:r>
            <a:r>
              <a:rPr lang="en-CA" sz="1600" dirty="0" smtClean="0"/>
              <a:t> harmonic</a:t>
            </a:r>
            <a:br>
              <a:rPr lang="en-CA" sz="1600" dirty="0" smtClean="0"/>
            </a:br>
            <a:r>
              <a:rPr lang="en-CA" sz="1600" dirty="0" smtClean="0"/>
              <a:t>Three times the fundamental frequency = 3</a:t>
            </a:r>
            <a:r>
              <a:rPr lang="en-CA" sz="1600" baseline="30000" dirty="0" smtClean="0"/>
              <a:t>rd</a:t>
            </a:r>
            <a:r>
              <a:rPr lang="en-CA" sz="1600" dirty="0" smtClean="0"/>
              <a:t> harmonic</a:t>
            </a:r>
          </a:p>
          <a:p>
            <a:r>
              <a:rPr lang="en-CA" sz="1600" dirty="0" smtClean="0"/>
              <a:t>Overtones = second + harmonics</a:t>
            </a:r>
          </a:p>
          <a:p>
            <a:r>
              <a:rPr lang="en-CA" sz="2800" dirty="0" smtClean="0"/>
              <a:t>Timbre</a:t>
            </a:r>
          </a:p>
          <a:p>
            <a:pPr lvl="1"/>
            <a:r>
              <a:rPr lang="en-CA" dirty="0" smtClean="0"/>
              <a:t>Difference between the quality of two sounds with the same pitch and loudness </a:t>
            </a:r>
            <a:endParaRPr lang="en-CA" dirty="0"/>
          </a:p>
          <a:p>
            <a:endParaRPr lang="en-CA" sz="1600" dirty="0"/>
          </a:p>
          <a:p>
            <a:endParaRPr lang="en-CA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01" y="2242974"/>
            <a:ext cx="5342129" cy="4023360"/>
          </a:xfrm>
        </p:spPr>
      </p:pic>
    </p:spTree>
    <p:extLst>
      <p:ext uri="{BB962C8B-B14F-4D97-AF65-F5344CB8AC3E}">
        <p14:creationId xmlns:p14="http://schemas.microsoft.com/office/powerpoint/2010/main" val="21774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Timbre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Attack and decay also play a factor in timbre</a:t>
            </a:r>
          </a:p>
          <a:p>
            <a:endParaRPr lang="en-CA" dirty="0" smtClean="0"/>
          </a:p>
          <a:p>
            <a:r>
              <a:rPr lang="en-CA" dirty="0" smtClean="0"/>
              <a:t>Illusion of the missing fundamental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89850"/>
            <a:ext cx="3667302" cy="5990150"/>
          </a:xfrm>
        </p:spPr>
      </p:pic>
    </p:spTree>
    <p:extLst>
      <p:ext uri="{BB962C8B-B14F-4D97-AF65-F5344CB8AC3E}">
        <p14:creationId xmlns:p14="http://schemas.microsoft.com/office/powerpoint/2010/main" val="38604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Inverse Square Law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10058400" cy="736282"/>
          </a:xfrm>
        </p:spPr>
        <p:txBody>
          <a:bodyPr/>
          <a:lstStyle/>
          <a:p>
            <a:r>
              <a:rPr lang="en-CA" dirty="0" smtClean="0"/>
              <a:t>The energy of sound decreases in proportion to the square of the distance from the source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2508" y="3087974"/>
            <a:ext cx="4938712" cy="3212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33" y="3087973"/>
            <a:ext cx="5943663" cy="32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Ear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94" y="77424"/>
            <a:ext cx="6769749" cy="6191844"/>
          </a:xfrm>
        </p:spPr>
      </p:pic>
    </p:spTree>
    <p:extLst>
      <p:ext uri="{BB962C8B-B14F-4D97-AF65-F5344CB8AC3E}">
        <p14:creationId xmlns:p14="http://schemas.microsoft.com/office/powerpoint/2010/main" val="3164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Middle Ear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38840"/>
            <a:ext cx="10008616" cy="3840343"/>
          </a:xfrm>
        </p:spPr>
      </p:pic>
    </p:spTree>
    <p:extLst>
      <p:ext uri="{BB962C8B-B14F-4D97-AF65-F5344CB8AC3E}">
        <p14:creationId xmlns:p14="http://schemas.microsoft.com/office/powerpoint/2010/main" val="15089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Cochlea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800" dirty="0" smtClean="0"/>
              <a:t>Perilymph </a:t>
            </a:r>
          </a:p>
          <a:p>
            <a:pPr lvl="1"/>
            <a:r>
              <a:rPr lang="en-CA" dirty="0" smtClean="0"/>
              <a:t>A fluid that fills the tympanic and vestibular canals</a:t>
            </a:r>
          </a:p>
          <a:p>
            <a:r>
              <a:rPr lang="en-CA" sz="2800" dirty="0" smtClean="0"/>
              <a:t>Round Window</a:t>
            </a:r>
            <a:endParaRPr lang="en-CA" sz="2800" dirty="0"/>
          </a:p>
          <a:p>
            <a:pPr lvl="1"/>
            <a:r>
              <a:rPr lang="en-CA" dirty="0" smtClean="0"/>
              <a:t>Relief valve at the base of the tympanic canal</a:t>
            </a:r>
            <a:endParaRPr lang="en-CA" dirty="0"/>
          </a:p>
          <a:p>
            <a:pPr lvl="1"/>
            <a:endParaRPr lang="en-CA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24" y="482158"/>
            <a:ext cx="5583916" cy="5596353"/>
          </a:xfrm>
        </p:spPr>
      </p:pic>
    </p:spTree>
    <p:extLst>
      <p:ext uri="{BB962C8B-B14F-4D97-AF65-F5344CB8AC3E}">
        <p14:creationId xmlns:p14="http://schemas.microsoft.com/office/powerpoint/2010/main" val="2695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Basilar Membrane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68" y="2189323"/>
            <a:ext cx="4938712" cy="35164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605982"/>
            <a:ext cx="4937125" cy="2428334"/>
          </a:xfrm>
        </p:spPr>
      </p:pic>
    </p:spTree>
    <p:extLst>
      <p:ext uri="{BB962C8B-B14F-4D97-AF65-F5344CB8AC3E}">
        <p14:creationId xmlns:p14="http://schemas.microsoft.com/office/powerpoint/2010/main" val="8099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 of </a:t>
            </a:r>
            <a:r>
              <a:rPr lang="en-CA" dirty="0" err="1" smtClean="0"/>
              <a:t>Corti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Each hair cell has about 50 – 150 </a:t>
            </a:r>
            <a:r>
              <a:rPr lang="en-CA" dirty="0" err="1" smtClean="0"/>
              <a:t>stereocilia</a:t>
            </a:r>
            <a:endParaRPr lang="en-CA" dirty="0"/>
          </a:p>
          <a:p>
            <a:r>
              <a:rPr lang="en-CA" sz="2400" dirty="0" smtClean="0"/>
              <a:t>Inner Hair Cells</a:t>
            </a:r>
          </a:p>
          <a:p>
            <a:pPr lvl="1"/>
            <a:r>
              <a:rPr lang="en-CA" dirty="0" smtClean="0"/>
              <a:t>3 500 inner hair cells</a:t>
            </a:r>
          </a:p>
          <a:p>
            <a:pPr lvl="1"/>
            <a:r>
              <a:rPr lang="en-CA" dirty="0" smtClean="0"/>
              <a:t>Pear </a:t>
            </a:r>
            <a:r>
              <a:rPr lang="en-CA" dirty="0"/>
              <a:t>s</a:t>
            </a:r>
            <a:r>
              <a:rPr lang="en-CA" dirty="0" smtClean="0"/>
              <a:t>haped</a:t>
            </a:r>
          </a:p>
          <a:p>
            <a:pPr lvl="1"/>
            <a:r>
              <a:rPr lang="en-CA" dirty="0" err="1" smtClean="0"/>
              <a:t>Stereocilia</a:t>
            </a:r>
            <a:r>
              <a:rPr lang="en-CA" dirty="0" smtClean="0"/>
              <a:t> not attached to tectorial membrane</a:t>
            </a:r>
          </a:p>
          <a:p>
            <a:pPr lvl="1"/>
            <a:r>
              <a:rPr lang="en-CA" dirty="0" smtClean="0"/>
              <a:t>Most important for transduction</a:t>
            </a:r>
          </a:p>
          <a:p>
            <a:r>
              <a:rPr lang="en-CA" sz="2400" dirty="0" smtClean="0"/>
              <a:t>Outer Hair </a:t>
            </a:r>
            <a:r>
              <a:rPr lang="en-CA" sz="2400" dirty="0"/>
              <a:t>Cells</a:t>
            </a:r>
          </a:p>
          <a:p>
            <a:pPr lvl="1"/>
            <a:r>
              <a:rPr lang="en-CA" dirty="0" smtClean="0"/>
              <a:t>3 rows of about 12 000 outer hair cells</a:t>
            </a:r>
          </a:p>
          <a:p>
            <a:pPr lvl="1"/>
            <a:r>
              <a:rPr lang="en-CA" dirty="0" smtClean="0"/>
              <a:t>Cylindrical</a:t>
            </a:r>
            <a:endParaRPr lang="en-CA" dirty="0"/>
          </a:p>
          <a:p>
            <a:pPr lvl="1"/>
            <a:r>
              <a:rPr lang="en-CA" dirty="0" err="1"/>
              <a:t>Stereocilia</a:t>
            </a:r>
            <a:r>
              <a:rPr lang="en-CA" dirty="0"/>
              <a:t> </a:t>
            </a:r>
            <a:r>
              <a:rPr lang="en-CA" dirty="0" smtClean="0"/>
              <a:t>attached </a:t>
            </a:r>
            <a:r>
              <a:rPr lang="en-CA" dirty="0"/>
              <a:t>to tectorial </a:t>
            </a:r>
            <a:r>
              <a:rPr lang="en-CA" dirty="0" smtClean="0"/>
              <a:t>membrane</a:t>
            </a:r>
          </a:p>
          <a:p>
            <a:pPr lvl="1"/>
            <a:r>
              <a:rPr lang="en-CA" dirty="0" smtClean="0"/>
              <a:t>Amplify and sharpen responses of inner hair cells</a:t>
            </a:r>
            <a:endParaRPr lang="en-CA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30481"/>
            <a:ext cx="4937125" cy="2655076"/>
          </a:xfrm>
        </p:spPr>
      </p:pic>
      <p:sp>
        <p:nvSpPr>
          <p:cNvPr id="10" name="Rectangle 9"/>
          <p:cNvSpPr/>
          <p:nvPr/>
        </p:nvSpPr>
        <p:spPr>
          <a:xfrm>
            <a:off x="7213267" y="4778678"/>
            <a:ext cx="3942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Auditory Nerve</a:t>
            </a:r>
          </a:p>
          <a:p>
            <a:pPr lvl="1"/>
            <a:r>
              <a:rPr lang="en-CA" dirty="0"/>
              <a:t>Type 1 – 95% - Thick myelinated</a:t>
            </a:r>
          </a:p>
          <a:p>
            <a:pPr lvl="1"/>
            <a:r>
              <a:rPr lang="en-CA" dirty="0"/>
              <a:t>Type 2 – 5% - Thinner </a:t>
            </a:r>
            <a:r>
              <a:rPr lang="en-CA" dirty="0" err="1"/>
              <a:t>unmylenated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38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The Four Ways Sound Affects Us</a:t>
            </a:r>
            <a:endParaRPr lang="en-CA" sz="3200" dirty="0" smtClean="0"/>
          </a:p>
          <a:p>
            <a:r>
              <a:rPr lang="en-CA" sz="3200" dirty="0" smtClean="0">
                <a:hlinkClick r:id="rId3"/>
              </a:rPr>
              <a:t>The Mad Scientist of Music</a:t>
            </a:r>
            <a:endParaRPr lang="en-CA" sz="3200" dirty="0" smtClean="0"/>
          </a:p>
          <a:p>
            <a:r>
              <a:rPr lang="en-CA" sz="3200" dirty="0" smtClean="0">
                <a:hlinkClick r:id="rId4"/>
              </a:rPr>
              <a:t>Orchestra in my Mouth</a:t>
            </a:r>
            <a:endParaRPr lang="en-CA" sz="3200" dirty="0" smtClean="0"/>
          </a:p>
          <a:p>
            <a:r>
              <a:rPr lang="en-CA" sz="3200" dirty="0" smtClean="0">
                <a:hlinkClick r:id="rId5"/>
              </a:rPr>
              <a:t>Unlocking Music With Neuroscience</a:t>
            </a:r>
            <a:endParaRPr lang="en-CA" sz="3200" dirty="0" smtClean="0"/>
          </a:p>
          <a:p>
            <a:r>
              <a:rPr lang="en-CA" sz="3200" dirty="0" smtClean="0">
                <a:hlinkClick r:id="rId6"/>
              </a:rPr>
              <a:t>Music on the Brain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12056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Stereocilia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30" y="3913949"/>
            <a:ext cx="3782490" cy="226949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9" y="1866275"/>
            <a:ext cx="3748662" cy="19187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0" y="286603"/>
            <a:ext cx="5366828" cy="544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200" dirty="0" err="1" smtClean="0">
                <a:hlinkClick r:id="rId2"/>
              </a:rPr>
              <a:t>Cymatics</a:t>
            </a:r>
            <a:endParaRPr lang="en-CA" sz="3200" dirty="0" smtClean="0">
              <a:hlinkClick r:id=""/>
            </a:endParaRPr>
          </a:p>
          <a:p>
            <a:r>
              <a:rPr lang="en-CA" sz="3200" dirty="0" smtClean="0">
                <a:hlinkClick r:id=""/>
              </a:rPr>
              <a:t>Orchestra in my Mouth</a:t>
            </a:r>
            <a:endParaRPr lang="en-CA" sz="3200" dirty="0" smtClean="0"/>
          </a:p>
          <a:p>
            <a:r>
              <a:rPr lang="en-CA" sz="3200" dirty="0" smtClean="0">
                <a:hlinkClick r:id="rId3"/>
              </a:rPr>
              <a:t>Unlocking Music With Neuroscience</a:t>
            </a:r>
            <a:endParaRPr lang="en-CA" sz="3200" dirty="0" smtClean="0"/>
          </a:p>
          <a:p>
            <a:r>
              <a:rPr lang="en-CA" sz="3200" dirty="0" smtClean="0">
                <a:hlinkClick r:id="rId4"/>
              </a:rPr>
              <a:t>Music on the Brain</a:t>
            </a:r>
            <a:endParaRPr lang="en-CA" sz="3200" dirty="0" smtClean="0"/>
          </a:p>
          <a:p>
            <a:r>
              <a:rPr lang="en-CA" sz="3200" dirty="0" smtClean="0">
                <a:hlinkClick r:id="rId5"/>
              </a:rPr>
              <a:t>Transmission of Sound – Animated Video</a:t>
            </a:r>
            <a:endParaRPr lang="en-CA" sz="3200" dirty="0" smtClean="0"/>
          </a:p>
          <a:p>
            <a:r>
              <a:rPr lang="en-CA" sz="3200" dirty="0" smtClean="0">
                <a:hlinkClick r:id="rId6"/>
              </a:rPr>
              <a:t>The Human Cochlea – Animated Video</a:t>
            </a:r>
            <a:endParaRPr lang="en-CA" sz="3200" dirty="0" smtClean="0"/>
          </a:p>
          <a:p>
            <a:r>
              <a:rPr lang="en-CA" sz="3200" dirty="0" smtClean="0">
                <a:hlinkClick r:id="rId7"/>
              </a:rPr>
              <a:t>Organ of </a:t>
            </a:r>
            <a:r>
              <a:rPr lang="en-CA" sz="3200" dirty="0" err="1" smtClean="0">
                <a:hlinkClick r:id="rId7"/>
              </a:rPr>
              <a:t>Corti</a:t>
            </a:r>
            <a:r>
              <a:rPr lang="en-CA" sz="3200" dirty="0" smtClean="0">
                <a:hlinkClick r:id="rId7"/>
              </a:rPr>
              <a:t> – Animated</a:t>
            </a:r>
            <a:endParaRPr lang="en-CA" sz="3200" dirty="0" smtClean="0"/>
          </a:p>
          <a:p>
            <a:r>
              <a:rPr lang="en-CA" sz="3200" dirty="0" smtClean="0">
                <a:hlinkClick r:id="rId8"/>
              </a:rPr>
              <a:t>Auditory Transmission – Animated Video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3874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 Lessons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hlinkClick r:id="rId2"/>
              </a:rPr>
              <a:t>Auditory Structure</a:t>
            </a:r>
            <a:endParaRPr lang="en-CA" sz="3600" dirty="0" smtClean="0"/>
          </a:p>
          <a:p>
            <a:r>
              <a:rPr lang="en-CA" sz="3600" dirty="0" smtClean="0">
                <a:hlinkClick r:id="rId3"/>
              </a:rPr>
              <a:t>Auditory Processing</a:t>
            </a:r>
            <a:endParaRPr lang="en-CA" sz="3600" dirty="0" smtClean="0"/>
          </a:p>
          <a:p>
            <a:endParaRPr lang="en-CA" sz="3600" dirty="0"/>
          </a:p>
          <a:p>
            <a:r>
              <a:rPr lang="en-CA" sz="3600" dirty="0" smtClean="0">
                <a:hlinkClick r:id="rId4"/>
              </a:rPr>
              <a:t>How Sound is Transferred to the Inner Ear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1851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Describe the patterns of complex waveforms that could be heard at:</a:t>
            </a:r>
          </a:p>
          <a:p>
            <a:r>
              <a:rPr lang="en-CA" dirty="0" smtClean="0"/>
              <a:t>A dance </a:t>
            </a:r>
            <a:r>
              <a:rPr lang="en-CA" dirty="0"/>
              <a:t>c</a:t>
            </a:r>
            <a:r>
              <a:rPr lang="en-CA" dirty="0" smtClean="0"/>
              <a:t>lub</a:t>
            </a:r>
            <a:br>
              <a:rPr lang="en-CA" dirty="0" smtClean="0"/>
            </a:br>
            <a:r>
              <a:rPr lang="en-CA" dirty="0" smtClean="0"/>
              <a:t>A </a:t>
            </a:r>
            <a:r>
              <a:rPr lang="en-CA" dirty="0"/>
              <a:t>s</a:t>
            </a:r>
            <a:r>
              <a:rPr lang="en-CA" dirty="0" smtClean="0"/>
              <a:t>porting event</a:t>
            </a:r>
            <a:br>
              <a:rPr lang="en-CA" dirty="0" smtClean="0"/>
            </a:br>
            <a:r>
              <a:rPr lang="en-CA" dirty="0" smtClean="0"/>
              <a:t>On </a:t>
            </a:r>
            <a:r>
              <a:rPr lang="en-CA" dirty="0"/>
              <a:t>a</a:t>
            </a:r>
            <a:r>
              <a:rPr lang="en-CA" dirty="0" smtClean="0"/>
              <a:t> beach</a:t>
            </a:r>
            <a:br>
              <a:rPr lang="en-CA" dirty="0" smtClean="0"/>
            </a:br>
            <a:r>
              <a:rPr lang="en-CA" dirty="0" smtClean="0"/>
              <a:t>At a construction site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62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Representation of Frequency and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7679462" cy="4023360"/>
          </a:xfrm>
        </p:spPr>
        <p:txBody>
          <a:bodyPr/>
          <a:lstStyle/>
          <a:p>
            <a:r>
              <a:rPr lang="en-CA" sz="3200" dirty="0" smtClean="0"/>
              <a:t>Place code for frequency</a:t>
            </a:r>
          </a:p>
          <a:p>
            <a:r>
              <a:rPr lang="en-CA" sz="3200" dirty="0" smtClean="0"/>
              <a:t>Temporal code for frequency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1845734"/>
            <a:ext cx="4634959" cy="4336240"/>
          </a:xfrm>
        </p:spPr>
      </p:pic>
    </p:spTree>
    <p:extLst>
      <p:ext uri="{BB962C8B-B14F-4D97-AF65-F5344CB8AC3E}">
        <p14:creationId xmlns:p14="http://schemas.microsoft.com/office/powerpoint/2010/main" val="39819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antis1e_9-13.jpg"/>
          <p:cNvPicPr>
            <a:picLocks noGrp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771213" y="3048582"/>
            <a:ext cx="5908805" cy="2908618"/>
          </a:xfrm>
          <a:prstGeom prst="rect">
            <a:avLst/>
          </a:prstGeom>
          <a:ln>
            <a:rou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 Code For Frequency</a:t>
            </a:r>
            <a:endParaRPr lang="en-CA" dirty="0"/>
          </a:p>
        </p:txBody>
      </p:sp>
      <p:pic>
        <p:nvPicPr>
          <p:cNvPr id="5" name="1118.jpg"/>
          <p:cNvPicPr>
            <a:picLocks noGrp="1"/>
          </p:cNvPicPr>
          <p:nvPr>
            <p:ph sz="half" idx="1"/>
          </p:nvPr>
        </p:nvPicPr>
        <p:blipFill>
          <a:blip r:embed="rId3">
            <a:extLst/>
          </a:blip>
          <a:srcRect l="849" b="4777"/>
          <a:stretch>
            <a:fillRect/>
          </a:stretch>
        </p:blipFill>
        <p:spPr>
          <a:xfrm>
            <a:off x="212542" y="1821934"/>
            <a:ext cx="6990231" cy="25376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87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 Code For </a:t>
            </a:r>
            <a:r>
              <a:rPr lang="en-CA" dirty="0" smtClean="0"/>
              <a:t>Frequency - Evidence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4" y="1982238"/>
            <a:ext cx="5701077" cy="405289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33" y="1809485"/>
            <a:ext cx="3265396" cy="4366801"/>
          </a:xfrm>
        </p:spPr>
      </p:pic>
    </p:spTree>
    <p:extLst>
      <p:ext uri="{BB962C8B-B14F-4D97-AF65-F5344CB8AC3E}">
        <p14:creationId xmlns:p14="http://schemas.microsoft.com/office/powerpoint/2010/main" val="29050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 Code For Frequency - Evidence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8" y="2900597"/>
            <a:ext cx="5080985" cy="3304521"/>
          </a:xfrm>
        </p:spPr>
      </p:pic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0" y="2013217"/>
            <a:ext cx="5300976" cy="2776140"/>
          </a:xfrm>
        </p:spPr>
      </p:pic>
    </p:spTree>
    <p:extLst>
      <p:ext uri="{BB962C8B-B14F-4D97-AF65-F5344CB8AC3E}">
        <p14:creationId xmlns:p14="http://schemas.microsoft.com/office/powerpoint/2010/main" val="40173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Temporal Code</a:t>
            </a:r>
            <a:endParaRPr lang="en-CA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43154"/>
            <a:ext cx="6165454" cy="41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Amplitude Representation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92891"/>
            <a:ext cx="4938712" cy="332946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422202"/>
            <a:ext cx="4937125" cy="2870846"/>
          </a:xfrm>
        </p:spPr>
      </p:pic>
    </p:spTree>
    <p:extLst>
      <p:ext uri="{BB962C8B-B14F-4D97-AF65-F5344CB8AC3E}">
        <p14:creationId xmlns:p14="http://schemas.microsoft.com/office/powerpoint/2010/main" val="37957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Sound?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 smtClean="0"/>
              <a:t>Physical definition</a:t>
            </a:r>
          </a:p>
          <a:p>
            <a:pPr lvl="1"/>
            <a:r>
              <a:rPr lang="en-CA" dirty="0" smtClean="0"/>
              <a:t>Sound is pressure changes in the air (or other medium)</a:t>
            </a:r>
          </a:p>
          <a:p>
            <a:pPr marL="0" indent="0">
              <a:buNone/>
            </a:pPr>
            <a:r>
              <a:rPr lang="en-CA" sz="2400" dirty="0" smtClean="0"/>
              <a:t>Perceptual definition</a:t>
            </a:r>
          </a:p>
          <a:p>
            <a:pPr lvl="1"/>
            <a:r>
              <a:rPr lang="en-CA" dirty="0" smtClean="0"/>
              <a:t>The experience we have when we hear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84" y="166682"/>
            <a:ext cx="4777477" cy="614247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25056"/>
            <a:ext cx="3322000" cy="25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Disorders of Audition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 smtClean="0"/>
              <a:t>Tinnitus </a:t>
            </a:r>
          </a:p>
          <a:p>
            <a:pPr lvl="1"/>
            <a:r>
              <a:rPr lang="en-CA" dirty="0" smtClean="0"/>
              <a:t>A persistent perception of sound (ringing or buzzing) not caused by actual sound. </a:t>
            </a:r>
          </a:p>
          <a:p>
            <a:r>
              <a:rPr lang="en-CA" sz="2400" dirty="0" smtClean="0"/>
              <a:t>Conductive Hearing Impairments</a:t>
            </a:r>
            <a:endParaRPr lang="en-CA" sz="2400" dirty="0"/>
          </a:p>
          <a:p>
            <a:pPr lvl="1"/>
            <a:r>
              <a:rPr lang="en-CA" dirty="0" smtClean="0"/>
              <a:t>Loss of sound conduction to the cochlea as a result of problems in the outer or middle ear</a:t>
            </a:r>
            <a:endParaRPr lang="en-CA" dirty="0"/>
          </a:p>
          <a:p>
            <a:r>
              <a:rPr lang="en-CA" sz="2400" dirty="0" smtClean="0"/>
              <a:t>Sensorineural Hearing Impairments</a:t>
            </a:r>
            <a:endParaRPr lang="en-CA" sz="2400" dirty="0"/>
          </a:p>
          <a:p>
            <a:pPr lvl="1"/>
            <a:r>
              <a:rPr lang="en-CA" dirty="0" smtClean="0"/>
              <a:t>Hearing impairments caused by damage to the cochlea, the auditory nerve, or the auditory pathways of the brain</a:t>
            </a:r>
          </a:p>
          <a:p>
            <a:pPr lvl="2"/>
            <a:r>
              <a:rPr lang="en-CA" dirty="0" smtClean="0"/>
              <a:t>Aging</a:t>
            </a:r>
          </a:p>
          <a:p>
            <a:pPr lvl="2"/>
            <a:r>
              <a:rPr lang="en-CA" dirty="0" smtClean="0"/>
              <a:t>Noise induced</a:t>
            </a:r>
            <a:endParaRPr lang="en-CA" dirty="0"/>
          </a:p>
          <a:p>
            <a:pPr lvl="1"/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02" y="2308486"/>
            <a:ext cx="5576532" cy="3626810"/>
          </a:xfrm>
        </p:spPr>
      </p:pic>
    </p:spTree>
    <p:extLst>
      <p:ext uri="{BB962C8B-B14F-4D97-AF65-F5344CB8AC3E}">
        <p14:creationId xmlns:p14="http://schemas.microsoft.com/office/powerpoint/2010/main" val="30295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 related Sensorineural impairments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0" y="1969164"/>
            <a:ext cx="10632840" cy="3969594"/>
          </a:xfrm>
        </p:spPr>
      </p:pic>
    </p:spTree>
    <p:extLst>
      <p:ext uri="{BB962C8B-B14F-4D97-AF65-F5344CB8AC3E}">
        <p14:creationId xmlns:p14="http://schemas.microsoft.com/office/powerpoint/2010/main" val="8329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Effects of Hair Cell Death and Hearing Level</a:t>
            </a:r>
            <a:endParaRPr lang="en-CA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4776"/>
            <a:ext cx="6004610" cy="4393617"/>
          </a:xfrm>
        </p:spPr>
      </p:pic>
    </p:spTree>
    <p:extLst>
      <p:ext uri="{BB962C8B-B14F-4D97-AF65-F5344CB8AC3E}">
        <p14:creationId xmlns:p14="http://schemas.microsoft.com/office/powerpoint/2010/main" val="683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Cochlear Implants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hlinkClick r:id="rId2"/>
              </a:rPr>
              <a:t>Cochlear Implants</a:t>
            </a:r>
            <a:endParaRPr lang="en-CA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87" y="2098623"/>
            <a:ext cx="5566093" cy="40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8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and Perceptual Dimensions of Sound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Physical </a:t>
            </a:r>
            <a:endParaRPr lang="en-CA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97280" y="2375941"/>
            <a:ext cx="4937760" cy="3584593"/>
          </a:xfrm>
        </p:spPr>
        <p:txBody>
          <a:bodyPr/>
          <a:lstStyle/>
          <a:p>
            <a:r>
              <a:rPr lang="en-CA" dirty="0" smtClean="0"/>
              <a:t>Frequency</a:t>
            </a:r>
            <a:br>
              <a:rPr lang="en-CA" dirty="0" smtClean="0"/>
            </a:br>
            <a:r>
              <a:rPr lang="en-CA" dirty="0" smtClean="0"/>
              <a:t>Amplitude</a:t>
            </a:r>
            <a:br>
              <a:rPr lang="en-CA" dirty="0" smtClean="0"/>
            </a:br>
            <a:r>
              <a:rPr lang="en-CA" dirty="0" smtClean="0"/>
              <a:t>Waveform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Perceptual</a:t>
            </a:r>
            <a:endParaRPr lang="en-CA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17920" y="2375941"/>
            <a:ext cx="4937760" cy="3584593"/>
          </a:xfrm>
        </p:spPr>
        <p:txBody>
          <a:bodyPr/>
          <a:lstStyle/>
          <a:p>
            <a:r>
              <a:rPr lang="en-CA" dirty="0" smtClean="0"/>
              <a:t>Pitch</a:t>
            </a:r>
            <a:br>
              <a:rPr lang="en-CA" dirty="0" smtClean="0"/>
            </a:br>
            <a:r>
              <a:rPr lang="en-CA" dirty="0" smtClean="0"/>
              <a:t>Loudness</a:t>
            </a:r>
            <a:br>
              <a:rPr lang="en-CA" dirty="0" smtClean="0"/>
            </a:br>
            <a:r>
              <a:rPr lang="en-CA" dirty="0" smtClean="0"/>
              <a:t>Timbre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06" y="3447739"/>
            <a:ext cx="4429448" cy="2720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332456"/>
            <a:ext cx="4279692" cy="29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and Perceptual Dimensions of Sound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Periodic sound waves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Cycles of compression and rarefaction repeat in a regular, or periodic, fashion</a:t>
            </a:r>
          </a:p>
          <a:p>
            <a:r>
              <a:rPr lang="en-CA" b="1" dirty="0" smtClean="0"/>
              <a:t>Pure tone 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Simplest periodic soundwave (sine wave or sinusoid)</a:t>
            </a:r>
          </a:p>
          <a:p>
            <a:endParaRPr lang="en-CA" dirty="0" smtClean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80" y="3447737"/>
            <a:ext cx="3322000" cy="25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Frequency and Pitch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Related to pitch</a:t>
            </a:r>
            <a:endParaRPr lang="en-CA" b="1" dirty="0"/>
          </a:p>
          <a:p>
            <a:pPr lvl="1"/>
            <a:r>
              <a:rPr lang="en-CA" dirty="0" smtClean="0"/>
              <a:t>High frequency = High pitch</a:t>
            </a:r>
          </a:p>
          <a:p>
            <a:r>
              <a:rPr lang="en-CA" b="1" dirty="0" smtClean="0"/>
              <a:t>Expressed in units called Hz</a:t>
            </a:r>
            <a:endParaRPr lang="en-CA" b="1" dirty="0"/>
          </a:p>
          <a:p>
            <a:pPr lvl="1"/>
            <a:r>
              <a:rPr lang="en-CA" dirty="0" smtClean="0"/>
              <a:t>Number of cycles/second</a:t>
            </a:r>
          </a:p>
          <a:p>
            <a:pPr lvl="1"/>
            <a:r>
              <a:rPr lang="en-CA" dirty="0" smtClean="0"/>
              <a:t>1 000 Hz = 1 000 cycles/second</a:t>
            </a:r>
            <a:endParaRPr lang="en-CA" dirty="0"/>
          </a:p>
          <a:p>
            <a:r>
              <a:rPr lang="en-CA" b="1" dirty="0" smtClean="0"/>
              <a:t>Range of young adult hearing</a:t>
            </a:r>
            <a:endParaRPr lang="en-CA" b="1" dirty="0"/>
          </a:p>
          <a:p>
            <a:pPr lvl="1"/>
            <a:r>
              <a:rPr lang="en-CA" dirty="0" smtClean="0"/>
              <a:t>20Hz – 20 000Hz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endParaRPr lang="en-CA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41" y="1845734"/>
            <a:ext cx="3322000" cy="2584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58" y="1845734"/>
            <a:ext cx="1793822" cy="38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Amplitude and Loudness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2774" y="1846369"/>
            <a:ext cx="1902906" cy="40227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1871312"/>
            <a:ext cx="4621468" cy="3997782"/>
          </a:xfrm>
        </p:spPr>
        <p:txBody>
          <a:bodyPr/>
          <a:lstStyle/>
          <a:p>
            <a:r>
              <a:rPr lang="en-CA" b="1" dirty="0" smtClean="0"/>
              <a:t>Amplitude </a:t>
            </a:r>
            <a:r>
              <a:rPr lang="en-CA" dirty="0" smtClean="0"/>
              <a:t>of a pure tone is the difference between the maximum and minimum sound pressure in the wave</a:t>
            </a:r>
          </a:p>
          <a:p>
            <a:r>
              <a:rPr lang="en-CA" dirty="0" smtClean="0"/>
              <a:t>Amplitude is related to loudness</a:t>
            </a:r>
          </a:p>
          <a:p>
            <a:r>
              <a:rPr lang="en-CA" dirty="0" smtClean="0"/>
              <a:t>Expressed in:</a:t>
            </a:r>
          </a:p>
          <a:p>
            <a:pPr lvl="1"/>
            <a:r>
              <a:rPr lang="en-CA" dirty="0" smtClean="0"/>
              <a:t>Decibels (dB)</a:t>
            </a:r>
          </a:p>
          <a:p>
            <a:pPr lvl="1"/>
            <a:r>
              <a:rPr lang="en-CA" dirty="0" smtClean="0"/>
              <a:t>(Micro) </a:t>
            </a:r>
            <a:r>
              <a:rPr lang="en-CA" dirty="0" err="1" smtClean="0"/>
              <a:t>Pascals</a:t>
            </a:r>
            <a:endParaRPr lang="en-CA" dirty="0" smtClean="0"/>
          </a:p>
          <a:p>
            <a:pPr lvl="1"/>
            <a:r>
              <a:rPr lang="en-CA" dirty="0" smtClean="0"/>
              <a:t>Watts per square metre</a:t>
            </a:r>
          </a:p>
          <a:p>
            <a:pPr marL="201168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489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Amplitude and Loudness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dB SPL = 20log(p/</a:t>
            </a:r>
            <a:r>
              <a:rPr lang="en-CA" dirty="0" err="1" smtClean="0"/>
              <a:t>p</a:t>
            </a:r>
            <a:r>
              <a:rPr lang="en-CA" sz="1100" dirty="0" err="1" smtClean="0"/>
              <a:t>o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P = </a:t>
            </a:r>
            <a:r>
              <a:rPr lang="en-CA" dirty="0" err="1" smtClean="0"/>
              <a:t>Micropascals</a:t>
            </a:r>
            <a:endParaRPr lang="en-CA" dirty="0" smtClean="0"/>
          </a:p>
          <a:p>
            <a:pPr lvl="1"/>
            <a:r>
              <a:rPr lang="en-CA" dirty="0" smtClean="0"/>
              <a:t>P</a:t>
            </a:r>
            <a:r>
              <a:rPr lang="en-CA" sz="1100" dirty="0" smtClean="0"/>
              <a:t>o </a:t>
            </a:r>
            <a:r>
              <a:rPr lang="en-CA" dirty="0" smtClean="0"/>
              <a:t>= 20uPa = Pressure of 1 000 Hz tone at threshold</a:t>
            </a:r>
          </a:p>
          <a:p>
            <a:pPr lvl="1"/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pPr lvl="1"/>
            <a:r>
              <a:rPr lang="en-CA" dirty="0" smtClean="0"/>
              <a:t>20 000 </a:t>
            </a:r>
            <a:r>
              <a:rPr lang="en-CA" dirty="0" err="1" smtClean="0"/>
              <a:t>Micropascals</a:t>
            </a:r>
            <a:endParaRPr lang="en-CA" dirty="0" smtClean="0"/>
          </a:p>
          <a:p>
            <a:pPr lvl="1"/>
            <a:r>
              <a:rPr lang="en-CA" dirty="0" smtClean="0"/>
              <a:t>dB = 20 log(20 000/20)</a:t>
            </a:r>
          </a:p>
          <a:p>
            <a:pPr lvl="1"/>
            <a:r>
              <a:rPr lang="en-CA" dirty="0" smtClean="0"/>
              <a:t>dB = 20 log (1000)</a:t>
            </a:r>
          </a:p>
          <a:p>
            <a:pPr lvl="1"/>
            <a:r>
              <a:rPr lang="en-CA" dirty="0" smtClean="0"/>
              <a:t>dB = 20 X 3</a:t>
            </a:r>
          </a:p>
          <a:p>
            <a:pPr lvl="1"/>
            <a:r>
              <a:rPr lang="en-CA" dirty="0" smtClean="0"/>
              <a:t>dB= 60</a:t>
            </a:r>
            <a:endParaRPr lang="en-CA" dirty="0"/>
          </a:p>
          <a:p>
            <a:pPr lvl="1"/>
            <a:endParaRPr lang="en-CA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40" y="1846369"/>
            <a:ext cx="2619240" cy="4022725"/>
          </a:xfrm>
        </p:spPr>
      </p:pic>
    </p:spTree>
    <p:extLst>
      <p:ext uri="{BB962C8B-B14F-4D97-AF65-F5344CB8AC3E}">
        <p14:creationId xmlns:p14="http://schemas.microsoft.com/office/powerpoint/2010/main" val="1801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Audibility Curve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5" y="286603"/>
            <a:ext cx="6341506" cy="5932802"/>
          </a:xfrm>
        </p:spPr>
      </p:pic>
    </p:spTree>
    <p:extLst>
      <p:ext uri="{BB962C8B-B14F-4D97-AF65-F5344CB8AC3E}">
        <p14:creationId xmlns:p14="http://schemas.microsoft.com/office/powerpoint/2010/main" val="11730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1781</TotalTime>
  <Words>655</Words>
  <Application>Microsoft Office PowerPoint</Application>
  <PresentationFormat>Widescreen</PresentationFormat>
  <Paragraphs>142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Calibri</vt:lpstr>
      <vt:lpstr>Calibri Light</vt:lpstr>
      <vt:lpstr>Retrospect</vt:lpstr>
      <vt:lpstr>Fundamentals of Sensation and Perception </vt:lpstr>
      <vt:lpstr>Videos</vt:lpstr>
      <vt:lpstr>What is Sound?</vt:lpstr>
      <vt:lpstr>Physical and Perceptual Dimensions of Sound</vt:lpstr>
      <vt:lpstr>Physical and Perceptual Dimensions of Sound</vt:lpstr>
      <vt:lpstr>Frequency and Pitch</vt:lpstr>
      <vt:lpstr>Amplitude and Loudness</vt:lpstr>
      <vt:lpstr>Amplitude and Loudness</vt:lpstr>
      <vt:lpstr>Audibility Curve</vt:lpstr>
      <vt:lpstr>Equal Loudness Contours</vt:lpstr>
      <vt:lpstr>Waveform and Timbre</vt:lpstr>
      <vt:lpstr>Waveform and Timbre</vt:lpstr>
      <vt:lpstr>Timbre</vt:lpstr>
      <vt:lpstr>Inverse Square Law</vt:lpstr>
      <vt:lpstr>The Ear</vt:lpstr>
      <vt:lpstr>Middle Ear</vt:lpstr>
      <vt:lpstr>Cochlea</vt:lpstr>
      <vt:lpstr>Basilar Membrane</vt:lpstr>
      <vt:lpstr>Organ of Corti</vt:lpstr>
      <vt:lpstr>Stereocilia</vt:lpstr>
      <vt:lpstr>Videos</vt:lpstr>
      <vt:lpstr>Video Lessons</vt:lpstr>
      <vt:lpstr>Discussion</vt:lpstr>
      <vt:lpstr>Neural Representation of Frequency and Amplitude</vt:lpstr>
      <vt:lpstr>Place Code For Frequency</vt:lpstr>
      <vt:lpstr>Place Code For Frequency - Evidence</vt:lpstr>
      <vt:lpstr>Place Code For Frequency - Evidence</vt:lpstr>
      <vt:lpstr>Temporal Code</vt:lpstr>
      <vt:lpstr>Amplitude Representation</vt:lpstr>
      <vt:lpstr>Disorders of Audition</vt:lpstr>
      <vt:lpstr>Age related Sensorineural impairments</vt:lpstr>
      <vt:lpstr>Effects of Hair Cell Death and Hearing Level</vt:lpstr>
      <vt:lpstr>Cochlear Implants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177</cp:revision>
  <dcterms:created xsi:type="dcterms:W3CDTF">2015-09-08T04:44:55Z</dcterms:created>
  <dcterms:modified xsi:type="dcterms:W3CDTF">2015-10-06T20:29:50Z</dcterms:modified>
</cp:coreProperties>
</file>