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11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20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2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7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47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22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5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13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32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8068A4-02DE-4D67-B903-956180D1E7EC}" type="datetimeFigureOut">
              <a:rPr lang="en-CA" smtClean="0"/>
              <a:t>2015-11-17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D435F-B826-4BC3-981A-B5EE0D78AFA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3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6e_m9iq-4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Disorders of vision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November 17,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1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Strabismus and Amblyopia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Strabismus </a:t>
            </a:r>
          </a:p>
          <a:p>
            <a:pPr lvl="1"/>
            <a:r>
              <a:rPr lang="en-CA" dirty="0" smtClean="0"/>
              <a:t>A disorder of the extracellular muscles in which the two eyes are not aligned with one another, resulting in a double image, which impairs binocular depth perception. </a:t>
            </a:r>
          </a:p>
          <a:p>
            <a:pPr marL="201168" lvl="1" indent="0">
              <a:buNone/>
            </a:pPr>
            <a:r>
              <a:rPr lang="en-CA" i="1" dirty="0" smtClean="0"/>
              <a:t>	Eyeglasses, extraocular surgery. </a:t>
            </a:r>
          </a:p>
          <a:p>
            <a:r>
              <a:rPr lang="en-CA" dirty="0" smtClean="0"/>
              <a:t>Amblyopia </a:t>
            </a:r>
            <a:endParaRPr lang="en-CA" dirty="0"/>
          </a:p>
          <a:p>
            <a:pPr lvl="1"/>
            <a:r>
              <a:rPr lang="en-CA" dirty="0" smtClean="0"/>
              <a:t>A condition in which both eyes develop normally but the neural signals from one eye aren’t processed properly. </a:t>
            </a:r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	</a:t>
            </a:r>
            <a:r>
              <a:rPr lang="en-CA" i="1" dirty="0" smtClean="0"/>
              <a:t>Patching stronger eye early in life (before 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77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Disorders of Accommodation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140" y="2747975"/>
            <a:ext cx="4424677" cy="322502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97280" y="1949644"/>
            <a:ext cx="4937760" cy="4023360"/>
          </a:xfrm>
        </p:spPr>
        <p:txBody>
          <a:bodyPr/>
          <a:lstStyle/>
          <a:p>
            <a:r>
              <a:rPr lang="en-CA" dirty="0" smtClean="0"/>
              <a:t>Myopia</a:t>
            </a:r>
          </a:p>
          <a:p>
            <a:r>
              <a:rPr lang="en-CA" dirty="0" smtClean="0"/>
              <a:t>Hyperopia </a:t>
            </a:r>
          </a:p>
          <a:p>
            <a:r>
              <a:rPr lang="en-CA" dirty="0" smtClean="0"/>
              <a:t>Presbyopia</a:t>
            </a:r>
          </a:p>
          <a:p>
            <a:r>
              <a:rPr lang="en-CA" dirty="0" smtClean="0"/>
              <a:t>Astigmatism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237" y="1949644"/>
            <a:ext cx="4918362" cy="31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3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Retinal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Retinitis </a:t>
            </a:r>
            <a:r>
              <a:rPr lang="en-CA" dirty="0" err="1"/>
              <a:t>Pigmentosa</a:t>
            </a:r>
            <a:r>
              <a:rPr lang="en-CA" dirty="0"/>
              <a:t> – an inherited condition which there is gradual degeneration of the photoreceptors over many years. </a:t>
            </a:r>
            <a:endParaRPr lang="en-CA" dirty="0" smtClean="0"/>
          </a:p>
          <a:p>
            <a:pPr lvl="1"/>
            <a:r>
              <a:rPr lang="en-CA" i="1" dirty="0" smtClean="0"/>
              <a:t>Causes tunnel vision</a:t>
            </a:r>
          </a:p>
          <a:p>
            <a:pPr lvl="1"/>
            <a:r>
              <a:rPr lang="en-CA" i="1" dirty="0" smtClean="0"/>
              <a:t>No treatment</a:t>
            </a:r>
            <a:endParaRPr lang="en-CA" i="1" dirty="0"/>
          </a:p>
          <a:p>
            <a:endParaRPr lang="en-CA" dirty="0" smtClean="0"/>
          </a:p>
          <a:p>
            <a:r>
              <a:rPr lang="en-CA" dirty="0" smtClean="0"/>
              <a:t>Macular </a:t>
            </a:r>
            <a:r>
              <a:rPr lang="en-CA" dirty="0"/>
              <a:t>Degeneration – Damage to photo receptors in the macula. </a:t>
            </a:r>
          </a:p>
          <a:p>
            <a:pPr lvl="1"/>
            <a:r>
              <a:rPr lang="en-CA" dirty="0"/>
              <a:t>Dry – Cells degenerate in the pigment epithelium which cause the loss of photo receptors overlaying those cells. </a:t>
            </a:r>
          </a:p>
          <a:p>
            <a:pPr lvl="1"/>
            <a:r>
              <a:rPr lang="en-CA" dirty="0"/>
              <a:t>Wet – New blood </a:t>
            </a:r>
            <a:r>
              <a:rPr lang="en-CA" dirty="0" smtClean="0"/>
              <a:t>vesicles </a:t>
            </a:r>
            <a:r>
              <a:rPr lang="en-CA" dirty="0"/>
              <a:t>grow under the retina, leak fluid, bleed and scar. </a:t>
            </a:r>
            <a:endParaRPr lang="en-CA" dirty="0" smtClean="0"/>
          </a:p>
          <a:p>
            <a:pPr marL="384048" lvl="2" indent="0">
              <a:buNone/>
            </a:pPr>
            <a:endParaRPr lang="en-CA" sz="1800" i="1" dirty="0" smtClean="0"/>
          </a:p>
          <a:p>
            <a:pPr marL="384048" lvl="2" indent="0">
              <a:buNone/>
            </a:pPr>
            <a:r>
              <a:rPr lang="en-CA" sz="1800" i="1" dirty="0" smtClean="0"/>
              <a:t>Causes blind spots</a:t>
            </a:r>
          </a:p>
          <a:p>
            <a:pPr marL="384048" lvl="2" indent="0">
              <a:buNone/>
            </a:pPr>
            <a:r>
              <a:rPr lang="en-CA" sz="1800" i="1" dirty="0" smtClean="0"/>
              <a:t>No treatment for dry form. Wet form can be treated with drugs that block the growth of </a:t>
            </a:r>
            <a:r>
              <a:rPr lang="en-CA" sz="1800" i="1" dirty="0" err="1" smtClean="0"/>
              <a:t>of</a:t>
            </a:r>
            <a:r>
              <a:rPr lang="en-CA" sz="1800" i="1" dirty="0" smtClean="0"/>
              <a:t> new blood cells</a:t>
            </a:r>
            <a:endParaRPr lang="en-CA" sz="1800" i="1" dirty="0"/>
          </a:p>
        </p:txBody>
      </p:sp>
    </p:spTree>
    <p:extLst>
      <p:ext uri="{BB962C8B-B14F-4D97-AF65-F5344CB8AC3E}">
        <p14:creationId xmlns:p14="http://schemas.microsoft.com/office/powerpoint/2010/main" val="233705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Various Vision Disorders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 smtClean="0"/>
              <a:t>Cataract</a:t>
            </a:r>
          </a:p>
          <a:p>
            <a:r>
              <a:rPr lang="en-CA" dirty="0" smtClean="0"/>
              <a:t>Clouding of the lens that can, if left untreated, lead to blindness. </a:t>
            </a:r>
          </a:p>
          <a:p>
            <a:pPr lvl="1"/>
            <a:r>
              <a:rPr lang="en-CA" sz="1600" dirty="0" smtClean="0"/>
              <a:t>Causes: diabetes, UV rays aging</a:t>
            </a:r>
          </a:p>
          <a:p>
            <a:pPr lvl="1"/>
            <a:r>
              <a:rPr lang="en-CA" sz="1600" dirty="0" smtClean="0"/>
              <a:t>Surgery: Replacement lens</a:t>
            </a:r>
          </a:p>
          <a:p>
            <a:r>
              <a:rPr lang="en-CA" sz="2400" dirty="0" smtClean="0"/>
              <a:t>High Intracellular Pressure: Glaucoma</a:t>
            </a:r>
            <a:endParaRPr lang="en-CA" sz="2400" dirty="0"/>
          </a:p>
          <a:p>
            <a:r>
              <a:rPr lang="en-CA" dirty="0" smtClean="0"/>
              <a:t>A condition where the intracellular pressure is too high for the person’s eye, most commonly caused by blockage of the openings that let aqueous humor drain from the anterior chamber.</a:t>
            </a:r>
            <a:endParaRPr lang="en-CA" dirty="0"/>
          </a:p>
          <a:p>
            <a:pPr lvl="1"/>
            <a:r>
              <a:rPr lang="en-CA" sz="1600" dirty="0"/>
              <a:t>Causes: </a:t>
            </a:r>
            <a:r>
              <a:rPr lang="en-CA" sz="1600" dirty="0" smtClean="0"/>
              <a:t>blockage of the openings that let aqueous humor drain from the anterior chamber</a:t>
            </a:r>
            <a:endParaRPr lang="en-CA" sz="1600" dirty="0"/>
          </a:p>
          <a:p>
            <a:pPr lvl="1"/>
            <a:r>
              <a:rPr lang="en-CA" sz="1600" dirty="0"/>
              <a:t>Surgery: </a:t>
            </a:r>
            <a:r>
              <a:rPr lang="en-CA" sz="1600" dirty="0" smtClean="0"/>
              <a:t>Drugs, laser, surgery</a:t>
            </a:r>
            <a:endParaRPr lang="en-CA" sz="1600" dirty="0"/>
          </a:p>
          <a:p>
            <a:r>
              <a:rPr lang="en-CA" sz="2400" dirty="0" smtClean="0"/>
              <a:t>Floaters and </a:t>
            </a:r>
            <a:r>
              <a:rPr lang="en-CA" sz="2400" dirty="0" err="1" smtClean="0"/>
              <a:t>Phosphenes</a:t>
            </a:r>
            <a:endParaRPr lang="en-CA" sz="2400" dirty="0" smtClean="0"/>
          </a:p>
          <a:p>
            <a:r>
              <a:rPr lang="en-CA" sz="2400" dirty="0">
                <a:hlinkClick r:id="rId2"/>
              </a:rPr>
              <a:t>What are all those Floaty Things in Your Eye?</a:t>
            </a:r>
            <a:endParaRPr lang="en-CA" sz="2400" dirty="0"/>
          </a:p>
          <a:p>
            <a:endParaRPr lang="en-CA" sz="2400" dirty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92651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1278</TotalTime>
  <Words>254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Fundamentals of Sensation and Perception </vt:lpstr>
      <vt:lpstr>Strabismus and Amblyopia</vt:lpstr>
      <vt:lpstr>Disorders of Accommodation</vt:lpstr>
      <vt:lpstr>Retinal Disease</vt:lpstr>
      <vt:lpstr>Various Vision Disorders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93</cp:revision>
  <dcterms:created xsi:type="dcterms:W3CDTF">2014-10-29T02:31:36Z</dcterms:created>
  <dcterms:modified xsi:type="dcterms:W3CDTF">2015-11-17T20:30:47Z</dcterms:modified>
</cp:coreProperties>
</file>