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1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0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1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20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4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22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7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1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3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8068A4-02DE-4D67-B903-956180D1E7EC}" type="datetimeFigureOut">
              <a:rPr lang="en-CA" smtClean="0"/>
              <a:t>2015-11-24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Recognizing Visual Objects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November </a:t>
            </a:r>
            <a:r>
              <a:rPr lang="en-CA" dirty="0" smtClean="0"/>
              <a:t>24, </a:t>
            </a:r>
            <a:r>
              <a:rPr lang="en-CA" dirty="0" smtClean="0"/>
              <a:t>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Figure-Ground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0" y="1786262"/>
            <a:ext cx="3790950" cy="21812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" y="1786262"/>
            <a:ext cx="3492115" cy="4419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59" y="3777095"/>
            <a:ext cx="1876425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59" y="435812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6" y="2264243"/>
            <a:ext cx="2867870" cy="40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Principles of Figure-Ground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Depth </a:t>
            </a:r>
            <a:r>
              <a:rPr lang="en-CA" dirty="0" smtClean="0"/>
              <a:t>– Things in front own the border between regions and is perceived as the figure.  </a:t>
            </a:r>
          </a:p>
          <a:p>
            <a:r>
              <a:rPr lang="en-CA" sz="2400" dirty="0" smtClean="0"/>
              <a:t>Surroundedness – </a:t>
            </a:r>
            <a:r>
              <a:rPr lang="en-CA" dirty="0" smtClean="0"/>
              <a:t>A region completely surrounded by another region tends to be perceived as owning the border and also perceived as the figure</a:t>
            </a:r>
          </a:p>
          <a:p>
            <a:r>
              <a:rPr lang="en-CA" sz="2400" dirty="0" smtClean="0"/>
              <a:t>Symmetry – </a:t>
            </a:r>
            <a:r>
              <a:rPr lang="en-CA" dirty="0" smtClean="0"/>
              <a:t>A region with symmetrical borders are more likely seen as the figure than as the ground</a:t>
            </a:r>
          </a:p>
          <a:p>
            <a:r>
              <a:rPr lang="en-CA" sz="2400" dirty="0" smtClean="0"/>
              <a:t>Convexity – </a:t>
            </a:r>
            <a:r>
              <a:rPr lang="en-CA" dirty="0" smtClean="0"/>
              <a:t>Convex borders are more likely to be seen as belonging to the figure than concave borders</a:t>
            </a:r>
          </a:p>
          <a:p>
            <a:r>
              <a:rPr lang="en-CA" sz="2400" dirty="0" smtClean="0"/>
              <a:t>Meaningfulness – </a:t>
            </a:r>
            <a:r>
              <a:rPr lang="en-CA" dirty="0" smtClean="0"/>
              <a:t>Patterns that correspond to objects and shapes in our memory are identified more easily</a:t>
            </a:r>
          </a:p>
          <a:p>
            <a:r>
              <a:rPr lang="en-CA" sz="2400" dirty="0" smtClean="0"/>
              <a:t>Simplicity – </a:t>
            </a:r>
            <a:r>
              <a:rPr lang="en-CA" dirty="0" smtClean="0"/>
              <a:t>Visual system is biased to interpret any image in the simplest way possible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29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" y="4283255"/>
            <a:ext cx="3927764" cy="1885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2327885"/>
            <a:ext cx="5278582" cy="204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3" y="154352"/>
            <a:ext cx="3437807" cy="3316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4286579"/>
            <a:ext cx="2821418" cy="1973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418"/>
            <a:ext cx="6085584" cy="22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of Border Ownership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V2 Area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07" y="1928861"/>
            <a:ext cx="4662812" cy="42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Grouping: Combining Regions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68" y="1967430"/>
            <a:ext cx="5940396" cy="42805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54636" y="1967430"/>
            <a:ext cx="2376055" cy="494796"/>
          </a:xfrm>
        </p:spPr>
        <p:txBody>
          <a:bodyPr/>
          <a:lstStyle/>
          <a:p>
            <a:r>
              <a:rPr lang="en-CA" dirty="0" smtClean="0"/>
              <a:t>(</a:t>
            </a:r>
            <a:r>
              <a:rPr lang="en-CA" dirty="0" err="1" smtClean="0"/>
              <a:t>i</a:t>
            </a:r>
            <a:r>
              <a:rPr lang="en-CA" dirty="0" smtClean="0"/>
              <a:t>) good continuation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6" y="2692296"/>
            <a:ext cx="2994314" cy="3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for Perceptual Grouping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00" y="1915008"/>
            <a:ext cx="6938528" cy="411172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78636" y="1845735"/>
            <a:ext cx="1977044" cy="4023360"/>
          </a:xfrm>
        </p:spPr>
        <p:txBody>
          <a:bodyPr/>
          <a:lstStyle/>
          <a:p>
            <a:r>
              <a:rPr lang="en-CA" dirty="0" smtClean="0"/>
              <a:t>Similarity </a:t>
            </a:r>
          </a:p>
          <a:p>
            <a:r>
              <a:rPr lang="en-CA" dirty="0" smtClean="0"/>
              <a:t>Good Continuation</a:t>
            </a:r>
          </a:p>
          <a:p>
            <a:r>
              <a:rPr lang="en-CA" dirty="0" smtClean="0"/>
              <a:t>Common Motion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58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Interpolation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9" y="2211705"/>
            <a:ext cx="4937760" cy="32918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11705"/>
            <a:ext cx="4869202" cy="32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4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Interpolation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3" y="2105013"/>
            <a:ext cx="5508742" cy="40307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8" y="1999340"/>
            <a:ext cx="5783442" cy="42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Perceptual Interpolation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Edge completion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Surface completion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" y="2437632"/>
            <a:ext cx="3176848" cy="3038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2854036"/>
            <a:ext cx="7786255" cy="15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of Perceptual Interpolation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95" y="1846264"/>
            <a:ext cx="3454456" cy="43120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87344" y="1845735"/>
            <a:ext cx="1568335" cy="4023360"/>
          </a:xfrm>
        </p:spPr>
        <p:txBody>
          <a:bodyPr/>
          <a:lstStyle/>
          <a:p>
            <a:r>
              <a:rPr lang="en-CA" dirty="0" smtClean="0"/>
              <a:t>V2 Neuron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65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Image Clutter</a:t>
            </a:r>
          </a:p>
          <a:p>
            <a:r>
              <a:rPr lang="en-CA" dirty="0" smtClean="0"/>
              <a:t>Object Variety</a:t>
            </a:r>
          </a:p>
          <a:p>
            <a:r>
              <a:rPr lang="en-CA" dirty="0" smtClean="0"/>
              <a:t>Variable Views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76600"/>
            <a:ext cx="2939550" cy="2923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83" y="1845734"/>
            <a:ext cx="3521133" cy="3009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7" y="2923527"/>
            <a:ext cx="3394364" cy="32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Evolutionary Theories of Perceptual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Promote survival</a:t>
            </a:r>
          </a:p>
          <a:p>
            <a:r>
              <a:rPr lang="en-CA" dirty="0" smtClean="0"/>
              <a:t>Not always accurate</a:t>
            </a:r>
          </a:p>
          <a:p>
            <a:r>
              <a:rPr lang="en-CA" dirty="0" smtClean="0"/>
              <a:t>No absolute laws</a:t>
            </a:r>
          </a:p>
          <a:p>
            <a:pPr lvl="1"/>
            <a:r>
              <a:rPr lang="en-CA" dirty="0" smtClean="0"/>
              <a:t>Heuristics (rules of thumb)</a:t>
            </a:r>
          </a:p>
          <a:p>
            <a:pPr lvl="1"/>
            <a:r>
              <a:rPr lang="en-CA" dirty="0" smtClean="0"/>
              <a:t>Perceptual inference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1845734"/>
            <a:ext cx="5738236" cy="37574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5" y="157942"/>
            <a:ext cx="2000596" cy="38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Invariance – Object being the same despite changes in retinal image</a:t>
            </a:r>
          </a:p>
          <a:p>
            <a:r>
              <a:rPr lang="en-CA" dirty="0" smtClean="0"/>
              <a:t>V1 – Edges</a:t>
            </a:r>
          </a:p>
          <a:p>
            <a:r>
              <a:rPr lang="en-CA" dirty="0" smtClean="0"/>
              <a:t>V4 – Curvature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81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Hierarchical Process: Shape Representation in V4 and Beyond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69772"/>
            <a:ext cx="4938712" cy="39757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18" y="1846263"/>
            <a:ext cx="3589164" cy="4022725"/>
          </a:xfrm>
        </p:spPr>
      </p:pic>
    </p:spTree>
    <p:extLst>
      <p:ext uri="{BB962C8B-B14F-4D97-AF65-F5344CB8AC3E}">
        <p14:creationId xmlns:p14="http://schemas.microsoft.com/office/powerpoint/2010/main" val="291136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Shape Representations in V4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48" y="4225589"/>
            <a:ext cx="4937760" cy="192855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87748" y="1845735"/>
            <a:ext cx="4467931" cy="156941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Straight or curved edges</a:t>
            </a:r>
          </a:p>
          <a:p>
            <a:r>
              <a:rPr lang="en-CA" dirty="0" smtClean="0"/>
              <a:t>Preferred orientation</a:t>
            </a:r>
          </a:p>
          <a:p>
            <a:r>
              <a:rPr lang="en-CA" dirty="0" smtClean="0"/>
              <a:t>Preferred location</a:t>
            </a:r>
          </a:p>
          <a:p>
            <a:r>
              <a:rPr lang="en-CA" i="1" dirty="0" smtClean="0"/>
              <a:t>Shapes are represented in the V4 by the combined activity of all the neurons responding to the contour fragments making up the shape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4" y="1845735"/>
            <a:ext cx="5572206" cy="43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Modular and Distributed Representations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37" y="1846263"/>
            <a:ext cx="3589164" cy="40227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77" y="1846263"/>
            <a:ext cx="3414846" cy="4022725"/>
          </a:xfrm>
        </p:spPr>
      </p:pic>
    </p:spTree>
    <p:extLst>
      <p:ext uri="{BB962C8B-B14F-4D97-AF65-F5344CB8AC3E}">
        <p14:creationId xmlns:p14="http://schemas.microsoft.com/office/powerpoint/2010/main" val="2086543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Modular and Distributed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Modular coding – certain parts of the </a:t>
            </a:r>
            <a:r>
              <a:rPr lang="en-CA" dirty="0" err="1" smtClean="0"/>
              <a:t>infrotemporal</a:t>
            </a:r>
            <a:r>
              <a:rPr lang="en-CA" dirty="0" smtClean="0"/>
              <a:t> (IT) and occipital cortex along the ventral pathway are specialized for representing objects of specific categories</a:t>
            </a:r>
          </a:p>
          <a:p>
            <a:endParaRPr lang="en-CA" dirty="0"/>
          </a:p>
          <a:p>
            <a:r>
              <a:rPr lang="en-CA" dirty="0" smtClean="0"/>
              <a:t>Distributed coding – Regardless of object category, objects are represented by patterns of activity across relatively wide expanses of cortex along the ventral pathway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Visual agnosia – An impairment in object recognition</a:t>
            </a:r>
          </a:p>
          <a:p>
            <a:r>
              <a:rPr lang="en-CA" dirty="0" smtClean="0"/>
              <a:t>Prosopagnosia – A type of visual agnosia in which the person is unable to recognize faces, with little or no loss of the ability to recognize other types of objects. </a:t>
            </a:r>
          </a:p>
          <a:p>
            <a:r>
              <a:rPr lang="en-CA" dirty="0" smtClean="0"/>
              <a:t>Topographic agnosia – Inability to recognize buildings or special layouts.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04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8" y="0"/>
            <a:ext cx="7024255" cy="61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7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Have a great day!</a:t>
            </a:r>
          </a:p>
          <a:p>
            <a:endParaRPr lang="en-CA" sz="3600" dirty="0"/>
          </a:p>
          <a:p>
            <a:endParaRPr lang="en-CA" sz="3600" dirty="0" smtClean="0"/>
          </a:p>
          <a:p>
            <a:r>
              <a:rPr lang="en-CA" sz="3600" dirty="0" smtClean="0"/>
              <a:t>I will be available in the G-lounge:</a:t>
            </a:r>
          </a:p>
          <a:p>
            <a:pPr lvl="1"/>
            <a:r>
              <a:rPr lang="en-CA" sz="3400" dirty="0"/>
              <a:t>Wednesday, November 25</a:t>
            </a:r>
            <a:r>
              <a:rPr lang="en-CA" sz="3400" baseline="30000" dirty="0"/>
              <a:t>th</a:t>
            </a:r>
            <a:r>
              <a:rPr lang="en-CA" sz="3400" dirty="0"/>
              <a:t>, 1PM – </a:t>
            </a:r>
            <a:r>
              <a:rPr lang="en-CA" sz="3400" dirty="0" smtClean="0"/>
              <a:t>2PM</a:t>
            </a:r>
            <a:endParaRPr lang="en-CA" sz="3400" dirty="0" smtClean="0"/>
          </a:p>
          <a:p>
            <a:pPr lvl="1"/>
            <a:r>
              <a:rPr lang="en-CA" sz="3400" dirty="0" smtClean="0"/>
              <a:t>Tuesday</a:t>
            </a:r>
            <a:r>
              <a:rPr lang="en-CA" sz="3400" dirty="0" smtClean="0"/>
              <a:t>, </a:t>
            </a:r>
            <a:r>
              <a:rPr lang="en-CA" sz="3400" dirty="0" smtClean="0"/>
              <a:t>December 1st, </a:t>
            </a:r>
            <a:r>
              <a:rPr lang="en-CA" sz="3400" dirty="0" smtClean="0"/>
              <a:t>4PM – 6 </a:t>
            </a:r>
            <a:r>
              <a:rPr lang="en-CA" sz="3400" dirty="0" smtClean="0"/>
              <a:t>PM</a:t>
            </a:r>
            <a:endParaRPr lang="en-CA" sz="3400" dirty="0" smtClean="0"/>
          </a:p>
        </p:txBody>
      </p:sp>
    </p:spTree>
    <p:extLst>
      <p:ext uri="{BB962C8B-B14F-4D97-AF65-F5344CB8AC3E}">
        <p14:creationId xmlns:p14="http://schemas.microsoft.com/office/powerpoint/2010/main" val="384515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Representation /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/>
              <a:t>Representation </a:t>
            </a:r>
            <a:r>
              <a:rPr lang="en-CA" dirty="0" smtClean="0"/>
              <a:t>refers to a pattern of neural activity in the brain that contains information about a stimulus and gives rise to a subjective perceptual experience of that stimulus.</a:t>
            </a:r>
          </a:p>
          <a:p>
            <a:endParaRPr lang="en-CA" dirty="0"/>
          </a:p>
          <a:p>
            <a:r>
              <a:rPr lang="en-CA" sz="2400" b="1" dirty="0" smtClean="0"/>
              <a:t>Recognition </a:t>
            </a:r>
            <a:r>
              <a:rPr lang="en-CA" dirty="0" smtClean="0"/>
              <a:t>refers </a:t>
            </a:r>
            <a:r>
              <a:rPr lang="en-CA" dirty="0"/>
              <a:t>to </a:t>
            </a:r>
            <a:r>
              <a:rPr lang="en-CA" dirty="0" smtClean="0"/>
              <a:t>the process of matching the representation of a stimulus to a representation stored in long term memory, based on pervious encounters with that stimulus or with similar stimuli.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73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Organization &amp; Object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Perceptual Organization:</a:t>
            </a:r>
          </a:p>
          <a:p>
            <a:pPr lvl="1"/>
            <a:r>
              <a:rPr lang="en-CA" dirty="0" smtClean="0"/>
              <a:t>Represents edges – abrupt, elongated changes in brightness and/or colour. </a:t>
            </a:r>
          </a:p>
          <a:p>
            <a:pPr lvl="1"/>
            <a:r>
              <a:rPr lang="en-CA" dirty="0" smtClean="0"/>
              <a:t>Represents uniform regions bounded by edges. </a:t>
            </a:r>
          </a:p>
          <a:p>
            <a:pPr lvl="1"/>
            <a:r>
              <a:rPr lang="en-CA" dirty="0" smtClean="0"/>
              <a:t>Divide these regions into figure and ground, and assign border ownership. </a:t>
            </a:r>
          </a:p>
          <a:p>
            <a:pPr lvl="1"/>
            <a:r>
              <a:rPr lang="en-CA" dirty="0" smtClean="0"/>
              <a:t>Group together regions that have similar properties</a:t>
            </a:r>
          </a:p>
          <a:p>
            <a:pPr lvl="1"/>
            <a:r>
              <a:rPr lang="en-CA" dirty="0" smtClean="0"/>
              <a:t>Fill in the missing edges and surfaces – that is, edges and surfaces that are partly occluded – to obtain more complete representations of candidate objects. </a:t>
            </a:r>
          </a:p>
          <a:p>
            <a:r>
              <a:rPr lang="en-CA" dirty="0" smtClean="0"/>
              <a:t>Object Recognition:</a:t>
            </a:r>
          </a:p>
          <a:p>
            <a:pPr lvl="1"/>
            <a:r>
              <a:rPr lang="en-CA" dirty="0" smtClean="0"/>
              <a:t>Use higher-level processes to represent objects fully enough to recognize them, by matching their representations to representations stored in memory. 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85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3110346"/>
            <a:ext cx="8211969" cy="32117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Perceptual Organization &amp; Object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2885902" cy="4368030"/>
          </a:xfrm>
        </p:spPr>
        <p:txBody>
          <a:bodyPr/>
          <a:lstStyle/>
          <a:p>
            <a:r>
              <a:rPr lang="en-CA" dirty="0" smtClean="0"/>
              <a:t>Figure </a:t>
            </a:r>
            <a:r>
              <a:rPr lang="en-CA" sz="1600" dirty="0" smtClean="0"/>
              <a:t>(object)</a:t>
            </a:r>
          </a:p>
          <a:p>
            <a:r>
              <a:rPr lang="en-CA" dirty="0" smtClean="0"/>
              <a:t>Ground </a:t>
            </a:r>
            <a:r>
              <a:rPr lang="en-CA" sz="1600" dirty="0" smtClean="0"/>
              <a:t>(background)</a:t>
            </a:r>
          </a:p>
          <a:p>
            <a:r>
              <a:rPr lang="en-CA" dirty="0" smtClean="0"/>
              <a:t>Border ownership </a:t>
            </a:r>
            <a:r>
              <a:rPr lang="en-CA" sz="1600" dirty="0" smtClean="0"/>
              <a:t>(border/region)</a:t>
            </a:r>
            <a:endParaRPr lang="en-CA" sz="1600" i="1" dirty="0" smtClean="0"/>
          </a:p>
          <a:p>
            <a:endParaRPr lang="en-CA" dirty="0"/>
          </a:p>
          <a:p>
            <a:r>
              <a:rPr lang="en-CA" dirty="0" smtClean="0"/>
              <a:t>Perceptual grouping </a:t>
            </a:r>
            <a:br>
              <a:rPr lang="en-CA" dirty="0" smtClean="0"/>
            </a:br>
            <a:r>
              <a:rPr lang="en-CA" sz="1600" dirty="0" smtClean="0"/>
              <a:t>(group regions that are similar)</a:t>
            </a:r>
          </a:p>
          <a:p>
            <a:r>
              <a:rPr lang="en-CA" dirty="0" smtClean="0"/>
              <a:t>Perceptual interpolation </a:t>
            </a:r>
            <a:br>
              <a:rPr lang="en-CA" dirty="0" smtClean="0"/>
            </a:br>
            <a:r>
              <a:rPr lang="en-CA" sz="1600" dirty="0" smtClean="0"/>
              <a:t>(represent entirety of a partially visual object)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2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8" y="0"/>
            <a:ext cx="7024255" cy="61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Edges and Regions</a:t>
            </a:r>
          </a:p>
          <a:p>
            <a:r>
              <a:rPr lang="en-CA" dirty="0" smtClean="0"/>
              <a:t>Uniform connectedness</a:t>
            </a:r>
          </a:p>
          <a:p>
            <a:endParaRPr lang="en-CA" dirty="0"/>
          </a:p>
          <a:p>
            <a:r>
              <a:rPr lang="en-CA" i="1" dirty="0" smtClean="0"/>
              <a:t>Image clutter – occlusion, shading, shadows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741218"/>
            <a:ext cx="4641272" cy="556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12" y="4375542"/>
            <a:ext cx="3095406" cy="193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7" y="3766155"/>
            <a:ext cx="3269523" cy="25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Figure-Ground: Assigning Border Ownership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5536"/>
            <a:ext cx="7408838" cy="4022725"/>
          </a:xfrm>
        </p:spPr>
      </p:pic>
    </p:spTree>
    <p:extLst>
      <p:ext uri="{BB962C8B-B14F-4D97-AF65-F5344CB8AC3E}">
        <p14:creationId xmlns:p14="http://schemas.microsoft.com/office/powerpoint/2010/main" val="299837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Figure-Ground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50173"/>
            <a:ext cx="5086512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4" y="195017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90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1648</TotalTime>
  <Words>611</Words>
  <Application>Microsoft Office PowerPoint</Application>
  <PresentationFormat>Widescreen</PresentationFormat>
  <Paragraphs>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</vt:lpstr>
      <vt:lpstr>Fundamentals of Sensation and Perception </vt:lpstr>
      <vt:lpstr>Basic Considerations</vt:lpstr>
      <vt:lpstr>Representation / Recognition</vt:lpstr>
      <vt:lpstr>Perceptual Organization &amp; Object Recognition</vt:lpstr>
      <vt:lpstr>Perceptual Organization &amp; Object Recognition</vt:lpstr>
      <vt:lpstr>PowerPoint Presentation</vt:lpstr>
      <vt:lpstr>Perceptual Organization</vt:lpstr>
      <vt:lpstr>Figure-Ground: Assigning Border Ownership</vt:lpstr>
      <vt:lpstr>Figure-Ground</vt:lpstr>
      <vt:lpstr>Figure-Ground</vt:lpstr>
      <vt:lpstr>Principles of Figure-Ground Organization</vt:lpstr>
      <vt:lpstr>PowerPoint Presentation</vt:lpstr>
      <vt:lpstr>Neural Basis of Border Ownership Assignment</vt:lpstr>
      <vt:lpstr>Perceptual Grouping: Combining Regions</vt:lpstr>
      <vt:lpstr>Neural Basis for Perceptual Grouping</vt:lpstr>
      <vt:lpstr>Perceptual Interpolation</vt:lpstr>
      <vt:lpstr>Perceptual Interpolation</vt:lpstr>
      <vt:lpstr>Perceptual Interpolation</vt:lpstr>
      <vt:lpstr>Neural Basis of Perceptual Interpolation</vt:lpstr>
      <vt:lpstr>Evolutionary Theories of Perceptual Organization</vt:lpstr>
      <vt:lpstr>Object Recognition</vt:lpstr>
      <vt:lpstr>Hierarchical Process: Shape Representation in V4 and Beyond</vt:lpstr>
      <vt:lpstr>Shape Representations in V4</vt:lpstr>
      <vt:lpstr>Modular and Distributed Representations</vt:lpstr>
      <vt:lpstr>Modular and Distributed Representations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136</cp:revision>
  <dcterms:created xsi:type="dcterms:W3CDTF">2014-10-29T02:31:36Z</dcterms:created>
  <dcterms:modified xsi:type="dcterms:W3CDTF">2015-11-24T20:30:40Z</dcterms:modified>
</cp:coreProperties>
</file>