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88" r:id="rId4"/>
    <p:sldId id="26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68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6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Chevrier" initials="EC" lastIdx="1" clrIdx="0">
    <p:extLst>
      <p:ext uri="{19B8F6BF-5375-455C-9EA6-DF929625EA0E}">
        <p15:presenceInfo xmlns:p15="http://schemas.microsoft.com/office/powerpoint/2012/main" userId="371976d59e4c74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zvjW9arAZ0" TargetMode="External"/><Relationship Id="rId2" Type="http://schemas.openxmlformats.org/officeDocument/2006/relationships/hyperlink" Target="https://www.youtube.com/watch?v=FD5ZKi-moM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4S3yXtAC9Y" TargetMode="External"/><Relationship Id="rId7" Type="http://schemas.openxmlformats.org/officeDocument/2006/relationships/image" Target="../media/image15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://www.bgfl.org/bgfl/custom/resources_ftp/client_ftp/ks2/music/piano/" TargetMode="External"/><Relationship Id="rId4" Type="http://schemas.openxmlformats.org/officeDocument/2006/relationships/hyperlink" Target="http://virtualpianos.info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ca/search?q=the+beatles+here+comes+the+sun&amp;ie=utf-8&amp;oe=utf-8&amp;gws_rd=cr&amp;ei=PsotVvCQIomr-QH965SQD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OaZbaPzdsk" TargetMode="External"/><Relationship Id="rId3" Type="http://schemas.openxmlformats.org/officeDocument/2006/relationships/hyperlink" Target="https://www.youtube.com/watch?v=53xlNijFlKY" TargetMode="External"/><Relationship Id="rId7" Type="http://schemas.openxmlformats.org/officeDocument/2006/relationships/hyperlink" Target="https://www.youtube.com/watch?v=2YymGJKhGgY" TargetMode="External"/><Relationship Id="rId2" Type="http://schemas.openxmlformats.org/officeDocument/2006/relationships/hyperlink" Target="https://www.youtube.com/watch?v=d1tQFX_9ct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time_continue=154&amp;v=PWgvGjAhvIw" TargetMode="External"/><Relationship Id="rId11" Type="http://schemas.openxmlformats.org/officeDocument/2006/relationships/hyperlink" Target="https://www.reverbnation.com/play_now/song_9589676" TargetMode="External"/><Relationship Id="rId5" Type="http://schemas.openxmlformats.org/officeDocument/2006/relationships/hyperlink" Target="https://www.youtube.com/watch?v=LEGV9H0aZaQ&amp;index=22&amp;list=PLD0F66438C48D23C1" TargetMode="External"/><Relationship Id="rId10" Type="http://schemas.openxmlformats.org/officeDocument/2006/relationships/hyperlink" Target="https://www.youtube.com/watch?v=07T3h0b93Rg" TargetMode="External"/><Relationship Id="rId4" Type="http://schemas.openxmlformats.org/officeDocument/2006/relationships/hyperlink" Target="https://www.youtube.com/watch?v=cpbbuaIA3Ds" TargetMode="External"/><Relationship Id="rId9" Type="http://schemas.openxmlformats.org/officeDocument/2006/relationships/hyperlink" Target="https://www.youtube.com/watch?v=48JprJ8YyFc&amp;list=PLVog4BzdT_hEmPflRO_mZ6YWjwJqSCmqk&amp;index=6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D5ZKi-moMU" TargetMode="External"/><Relationship Id="rId2" Type="http://schemas.openxmlformats.org/officeDocument/2006/relationships/hyperlink" Target="https://www.youtube.com/watch?v=DFjIi2hxxf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Sensation and Perception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Speech &amp; music</a:t>
            </a:r>
            <a:endParaRPr lang="en-CA" dirty="0" smtClean="0"/>
          </a:p>
          <a:p>
            <a:r>
              <a:rPr lang="en-CA" dirty="0" smtClean="0"/>
              <a:t>Erik Chevrier</a:t>
            </a:r>
          </a:p>
          <a:p>
            <a:r>
              <a:rPr lang="en-CA" dirty="0" smtClean="0"/>
              <a:t>November 3rd, </a:t>
            </a:r>
            <a:r>
              <a:rPr lang="en-CA" dirty="0" smtClean="0"/>
              <a:t>2015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21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40" y="148855"/>
            <a:ext cx="7196431" cy="611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28" y="196702"/>
            <a:ext cx="5790066" cy="586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Perceiving the Sound of Speech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Coarticulation and Perceptual Consistency</a:t>
            </a:r>
          </a:p>
          <a:p>
            <a:r>
              <a:rPr lang="en-CA" dirty="0" smtClean="0"/>
              <a:t>Categorical Perception of Phonemes</a:t>
            </a:r>
          </a:p>
          <a:p>
            <a:pPr lvl="1"/>
            <a:r>
              <a:rPr lang="en-CA" dirty="0" smtClean="0"/>
              <a:t>Phonemic </a:t>
            </a:r>
            <a:r>
              <a:rPr lang="en-CA" dirty="0" smtClean="0"/>
              <a:t>boundary / Voice onset time</a:t>
            </a:r>
            <a:endParaRPr lang="en-CA" dirty="0" smtClean="0"/>
          </a:p>
          <a:p>
            <a:r>
              <a:rPr lang="en-CA" dirty="0" smtClean="0"/>
              <a:t>Vision and Speech Perception</a:t>
            </a:r>
          </a:p>
          <a:p>
            <a:pPr lvl="1"/>
            <a:r>
              <a:rPr lang="en-CA" dirty="0" smtClean="0"/>
              <a:t>McGurk Effect</a:t>
            </a:r>
            <a:endParaRPr lang="en-CA" dirty="0"/>
          </a:p>
          <a:p>
            <a:r>
              <a:rPr lang="en-CA" dirty="0"/>
              <a:t>Knowledge and Speech Perception</a:t>
            </a:r>
          </a:p>
          <a:p>
            <a:pPr lvl="1"/>
            <a:r>
              <a:rPr lang="en-CA" dirty="0"/>
              <a:t>Probability of </a:t>
            </a:r>
            <a:r>
              <a:rPr lang="en-CA" dirty="0" smtClean="0"/>
              <a:t>sequences </a:t>
            </a:r>
            <a:r>
              <a:rPr lang="en-CA" dirty="0"/>
              <a:t>&amp; </a:t>
            </a:r>
            <a:r>
              <a:rPr lang="en-CA" dirty="0" smtClean="0"/>
              <a:t>context</a:t>
            </a:r>
          </a:p>
          <a:p>
            <a:pPr lvl="1"/>
            <a:r>
              <a:rPr lang="en-CA" dirty="0" smtClean="0"/>
              <a:t>Word </a:t>
            </a:r>
            <a:r>
              <a:rPr lang="en-CA" dirty="0" smtClean="0"/>
              <a:t>segmentation, probability of transitions &amp; </a:t>
            </a:r>
            <a:r>
              <a:rPr lang="en-CA" dirty="0" smtClean="0"/>
              <a:t>Perceptual completion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78" y="1791547"/>
            <a:ext cx="3225209" cy="2767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819405"/>
            <a:ext cx="3405961" cy="1369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26" y="3069265"/>
            <a:ext cx="3047393" cy="31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Neural Basis of Speech Perception and Production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8" y="2067544"/>
            <a:ext cx="7137823" cy="3801551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71366" y="1845735"/>
            <a:ext cx="2784313" cy="4023360"/>
          </a:xfrm>
        </p:spPr>
        <p:txBody>
          <a:bodyPr/>
          <a:lstStyle/>
          <a:p>
            <a:r>
              <a:rPr lang="en-CA" dirty="0" smtClean="0"/>
              <a:t>AC = Audio Cortex</a:t>
            </a:r>
          </a:p>
          <a:p>
            <a:r>
              <a:rPr lang="en-CA" dirty="0" smtClean="0"/>
              <a:t>PN – Phonological network</a:t>
            </a:r>
          </a:p>
          <a:p>
            <a:endParaRPr lang="en-CA" dirty="0"/>
          </a:p>
          <a:p>
            <a:r>
              <a:rPr lang="en-CA" dirty="0" smtClean="0"/>
              <a:t>Ventral = What</a:t>
            </a:r>
          </a:p>
          <a:p>
            <a:r>
              <a:rPr lang="en-CA" dirty="0" smtClean="0"/>
              <a:t>Dorsal = Where/How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99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hlinkClick r:id="rId2"/>
              </a:rPr>
              <a:t>Michael </a:t>
            </a:r>
            <a:r>
              <a:rPr lang="en-CA" sz="3200" dirty="0" err="1" smtClean="0">
                <a:hlinkClick r:id="rId2"/>
              </a:rPr>
              <a:t>Tilson</a:t>
            </a:r>
            <a:r>
              <a:rPr lang="en-CA" sz="3200" dirty="0" smtClean="0">
                <a:hlinkClick r:id="rId2"/>
              </a:rPr>
              <a:t> Thomas: Music and Emotion Through Time</a:t>
            </a:r>
            <a:endParaRPr lang="en-CA" sz="3200" dirty="0" smtClean="0"/>
          </a:p>
          <a:p>
            <a:r>
              <a:rPr lang="en-CA" sz="3200" dirty="0" smtClean="0">
                <a:hlinkClick r:id="rId3"/>
              </a:rPr>
              <a:t>Victor Wooten: Music as a Language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6953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Dimensions of Music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200" dirty="0" smtClean="0"/>
              <a:t>Pitch</a:t>
            </a:r>
          </a:p>
          <a:p>
            <a:pPr marL="0" indent="0">
              <a:buNone/>
            </a:pPr>
            <a:r>
              <a:rPr lang="en-CA" sz="3200" dirty="0" smtClean="0"/>
              <a:t>Loudness </a:t>
            </a:r>
          </a:p>
          <a:p>
            <a:pPr marL="0" indent="0">
              <a:buNone/>
            </a:pPr>
            <a:r>
              <a:rPr lang="en-CA" sz="3200" dirty="0" smtClean="0"/>
              <a:t>Timing </a:t>
            </a:r>
          </a:p>
          <a:p>
            <a:pPr marL="0" indent="0">
              <a:buNone/>
            </a:pPr>
            <a:r>
              <a:rPr lang="en-CA" sz="3200" dirty="0" smtClean="0"/>
              <a:t>Timbre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53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2948518"/>
            <a:ext cx="1968818" cy="3028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Pitch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3"/>
              </a:rPr>
              <a:t>Name that instrument</a:t>
            </a:r>
            <a:endParaRPr lang="en-CA" dirty="0"/>
          </a:p>
          <a:p>
            <a:r>
              <a:rPr lang="en-CA" dirty="0" smtClean="0">
                <a:hlinkClick r:id="rId4"/>
              </a:rPr>
              <a:t>Virtual Piano</a:t>
            </a:r>
            <a:endParaRPr lang="en-CA" dirty="0"/>
          </a:p>
          <a:p>
            <a:r>
              <a:rPr lang="en-CA" dirty="0" smtClean="0">
                <a:hlinkClick r:id="rId5"/>
              </a:rPr>
              <a:t>Virtual Piano Chords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Octave</a:t>
            </a:r>
          </a:p>
          <a:p>
            <a:r>
              <a:rPr lang="en-CA" dirty="0" smtClean="0"/>
              <a:t>Semitone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391378"/>
            <a:ext cx="6326886" cy="5925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454573"/>
            <a:ext cx="3219450" cy="141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Loudness, Timing, Timbre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Dynamics </a:t>
            </a:r>
          </a:p>
          <a:p>
            <a:r>
              <a:rPr lang="en-CA" dirty="0" smtClean="0"/>
              <a:t>Rhythm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286603"/>
            <a:ext cx="4394200" cy="5955994"/>
          </a:xfrm>
          <a:prstGeom prst="rect">
            <a:avLst/>
          </a:prstGeom>
        </p:spPr>
      </p:pic>
      <p:pic>
        <p:nvPicPr>
          <p:cNvPr id="1026" name="Picture 2" descr="http://www.true-piano-lessons.com/images/800xNxgrandstaffnotechartmidc.jpg.pagespeed.ic.tFH37p11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598672"/>
            <a:ext cx="5822315" cy="133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150846"/>
            <a:ext cx="6191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Melody, Key, Scales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Melody - Sequence of musical notes arranged in a </a:t>
            </a:r>
            <a:br>
              <a:rPr lang="en-CA" dirty="0" smtClean="0"/>
            </a:br>
            <a:r>
              <a:rPr lang="en-CA" dirty="0" smtClean="0"/>
              <a:t>particular rhythmic pattern, which listeners perceive </a:t>
            </a:r>
            <a:br>
              <a:rPr lang="en-CA" dirty="0" smtClean="0"/>
            </a:br>
            <a:r>
              <a:rPr lang="en-CA" dirty="0" smtClean="0"/>
              <a:t>as a single, recognizable unit</a:t>
            </a:r>
            <a:endParaRPr lang="en-CA" dirty="0"/>
          </a:p>
          <a:p>
            <a:r>
              <a:rPr lang="en-CA" dirty="0" smtClean="0"/>
              <a:t>Scales – Major (2-2-1-2-2-2-1), Minor (2-1-2-2-1-2-2)</a:t>
            </a:r>
            <a:br>
              <a:rPr lang="en-CA" dirty="0" smtClean="0"/>
            </a:br>
            <a:r>
              <a:rPr lang="en-CA" dirty="0" smtClean="0"/>
              <a:t>Key</a:t>
            </a:r>
          </a:p>
          <a:p>
            <a:r>
              <a:rPr lang="en-CA" dirty="0" smtClean="0"/>
              <a:t>Consonance</a:t>
            </a:r>
            <a:br>
              <a:rPr lang="en-CA" dirty="0" smtClean="0"/>
            </a:br>
            <a:r>
              <a:rPr lang="en-CA" dirty="0" smtClean="0"/>
              <a:t>Dissonance</a:t>
            </a:r>
            <a:br>
              <a:rPr lang="en-CA" dirty="0" smtClean="0"/>
            </a:br>
            <a:endParaRPr lang="en-CA" dirty="0" smtClean="0"/>
          </a:p>
          <a:p>
            <a:endParaRPr lang="en-CA" dirty="0">
              <a:hlinkClick r:id="rId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276" y="3362325"/>
            <a:ext cx="4957079" cy="2825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88" y="128880"/>
            <a:ext cx="4937567" cy="2633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733521"/>
            <a:ext cx="3974037" cy="254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Notes on Guitar and Piano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8" y="1907480"/>
            <a:ext cx="6687127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02" y="3811992"/>
            <a:ext cx="54197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Revised Course Schedule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November </a:t>
            </a: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	</a:t>
            </a:r>
            <a:r>
              <a:rPr lang="en-US" dirty="0"/>
              <a:t>Perceiving Speech and Music</a:t>
            </a:r>
            <a:r>
              <a:rPr lang="en-CA" dirty="0"/>
              <a:t>  	</a:t>
            </a:r>
            <a:r>
              <a:rPr lang="en-US" dirty="0"/>
              <a:t>		</a:t>
            </a:r>
            <a:r>
              <a:rPr lang="en-US" dirty="0" smtClean="0"/>
              <a:t>Chapter </a:t>
            </a:r>
            <a:r>
              <a:rPr lang="en-US" dirty="0"/>
              <a:t>11 </a:t>
            </a:r>
            <a:r>
              <a:rPr lang="en-US" b="1" i="1" dirty="0"/>
              <a:t>		</a:t>
            </a:r>
            <a:endParaRPr lang="en-CA" dirty="0"/>
          </a:p>
          <a:p>
            <a:r>
              <a:rPr lang="en-US" dirty="0"/>
              <a:t>November 10</a:t>
            </a:r>
            <a:r>
              <a:rPr lang="en-US" baseline="30000" dirty="0"/>
              <a:t>th</a:t>
            </a:r>
            <a:r>
              <a:rPr lang="en-US" dirty="0"/>
              <a:t> 	</a:t>
            </a:r>
            <a:r>
              <a:rPr lang="en-US" dirty="0"/>
              <a:t> Light and the Eyes </a:t>
            </a:r>
            <a:r>
              <a:rPr lang="en-US" dirty="0" smtClean="0"/>
              <a:t> - </a:t>
            </a:r>
            <a:r>
              <a:rPr lang="en-US" b="1" dirty="0" smtClean="0"/>
              <a:t>Group Project Meeting 2 </a:t>
            </a:r>
            <a:r>
              <a:rPr lang="en-US" dirty="0"/>
              <a:t>	</a:t>
            </a:r>
            <a:r>
              <a:rPr lang="en-US" dirty="0" smtClean="0"/>
              <a:t>Chapter </a:t>
            </a:r>
            <a:r>
              <a:rPr lang="en-US" dirty="0"/>
              <a:t>2</a:t>
            </a:r>
            <a:endParaRPr lang="en-CA" dirty="0"/>
          </a:p>
          <a:p>
            <a:r>
              <a:rPr lang="en-US" dirty="0"/>
              <a:t>November 17</a:t>
            </a:r>
            <a:r>
              <a:rPr lang="en-US" baseline="30000" dirty="0"/>
              <a:t>th</a:t>
            </a:r>
            <a:r>
              <a:rPr lang="en-US" dirty="0"/>
              <a:t> 	</a:t>
            </a:r>
            <a:r>
              <a:rPr lang="en-US" dirty="0"/>
              <a:t> Visual Brain </a:t>
            </a:r>
            <a:r>
              <a:rPr lang="en-US" dirty="0" smtClean="0"/>
              <a:t>- </a:t>
            </a:r>
            <a:r>
              <a:rPr lang="en-US" b="1" dirty="0" smtClean="0"/>
              <a:t>Preliminary </a:t>
            </a:r>
            <a:r>
              <a:rPr lang="en-US" b="1" dirty="0"/>
              <a:t>Assessment </a:t>
            </a:r>
            <a:r>
              <a:rPr lang="en-US" b="1" dirty="0" smtClean="0"/>
              <a:t>Due		</a:t>
            </a:r>
            <a:r>
              <a:rPr lang="en-US" dirty="0" smtClean="0"/>
              <a:t>Chapter 3</a:t>
            </a:r>
          </a:p>
          <a:p>
            <a:r>
              <a:rPr lang="en-US" dirty="0" smtClean="0"/>
              <a:t>November </a:t>
            </a:r>
            <a:r>
              <a:rPr lang="en-US" dirty="0"/>
              <a:t>24</a:t>
            </a:r>
            <a:r>
              <a:rPr lang="en-US" baseline="30000" dirty="0"/>
              <a:t>th</a:t>
            </a:r>
            <a:r>
              <a:rPr lang="en-US" dirty="0"/>
              <a:t> 	</a:t>
            </a:r>
            <a:r>
              <a:rPr lang="en-US" dirty="0"/>
              <a:t> Recognizing Visual Objects </a:t>
            </a:r>
            <a:r>
              <a:rPr lang="en-US" dirty="0" smtClean="0"/>
              <a:t>	</a:t>
            </a:r>
            <a:r>
              <a:rPr lang="en-US" dirty="0"/>
              <a:t>		</a:t>
            </a:r>
            <a:r>
              <a:rPr lang="en-US" dirty="0" smtClean="0"/>
              <a:t>Chapter 4</a:t>
            </a:r>
            <a:endParaRPr lang="en-CA" dirty="0"/>
          </a:p>
          <a:p>
            <a:r>
              <a:rPr lang="en-US" dirty="0"/>
              <a:t>December 1</a:t>
            </a:r>
            <a:r>
              <a:rPr lang="en-US" baseline="30000" dirty="0"/>
              <a:t>st</a:t>
            </a:r>
            <a:r>
              <a:rPr lang="en-US" dirty="0"/>
              <a:t> 	</a:t>
            </a:r>
            <a:r>
              <a:rPr lang="en-US" dirty="0" smtClean="0"/>
              <a:t>Class </a:t>
            </a:r>
            <a:r>
              <a:rPr lang="en-US" dirty="0"/>
              <a:t>Presentations	</a:t>
            </a:r>
            <a:endParaRPr lang="en-CA" dirty="0"/>
          </a:p>
          <a:p>
            <a:r>
              <a:rPr lang="en-CA" b="1" i="1" dirty="0" smtClean="0"/>
              <a:t>December 22</a:t>
            </a:r>
            <a:r>
              <a:rPr lang="en-CA" b="1" i="1" baseline="30000" dirty="0" smtClean="0"/>
              <a:t>nd</a:t>
            </a:r>
            <a:r>
              <a:rPr lang="en-CA" b="1" i="1" dirty="0" smtClean="0"/>
              <a:t> – 7PM – Tentative </a:t>
            </a:r>
            <a:r>
              <a:rPr lang="en-CA" b="1" i="1" dirty="0"/>
              <a:t>E</a:t>
            </a:r>
            <a:r>
              <a:rPr lang="en-CA" b="1" i="1" dirty="0" smtClean="0"/>
              <a:t>xam Date</a:t>
            </a:r>
          </a:p>
          <a:p>
            <a:r>
              <a:rPr lang="en-CA" b="1" i="1" dirty="0" smtClean="0"/>
              <a:t>You are responsible to make surer the exam date does not change</a:t>
            </a:r>
            <a:r>
              <a:rPr lang="en-US" b="1" i="1" dirty="0"/>
              <a:t>	</a:t>
            </a:r>
            <a:endParaRPr lang="en-US" b="1" i="1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CA" dirty="0"/>
              <a:t>I will e-mail the results of the exams by </a:t>
            </a:r>
            <a:r>
              <a:rPr lang="en-CA" dirty="0" smtClean="0"/>
              <a:t>Saturday morning and </a:t>
            </a:r>
            <a:r>
              <a:rPr lang="en-CA" dirty="0"/>
              <a:t>make myself available to meet in person in NDG or by phone </a:t>
            </a:r>
            <a:r>
              <a:rPr lang="en-CA" b="1" dirty="0"/>
              <a:t>by request.</a:t>
            </a:r>
          </a:p>
          <a:p>
            <a:r>
              <a:rPr lang="en-US" dirty="0"/>
              <a:t>		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62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Music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Radiohead – Subterranean Homesick Alien</a:t>
            </a:r>
            <a:endParaRPr lang="en-CA" dirty="0" smtClean="0">
              <a:hlinkClick r:id="rId3"/>
            </a:endParaRPr>
          </a:p>
          <a:p>
            <a:r>
              <a:rPr lang="en-CA" dirty="0" smtClean="0">
                <a:hlinkClick r:id="rId4"/>
              </a:rPr>
              <a:t>Pink Floyd – Money</a:t>
            </a:r>
            <a:endParaRPr lang="en-CA" dirty="0" smtClean="0"/>
          </a:p>
          <a:p>
            <a:r>
              <a:rPr lang="en-CA" dirty="0" smtClean="0">
                <a:hlinkClick r:id="rId5"/>
              </a:rPr>
              <a:t>Dave Matthews – Satellite </a:t>
            </a:r>
            <a:endParaRPr lang="en-CA" dirty="0">
              <a:hlinkClick r:id="rId3"/>
            </a:endParaRPr>
          </a:p>
          <a:p>
            <a:r>
              <a:rPr lang="en-CA" dirty="0" err="1" smtClean="0">
                <a:hlinkClick r:id="rId6"/>
              </a:rPr>
              <a:t>OutKast</a:t>
            </a:r>
            <a:r>
              <a:rPr lang="en-CA" dirty="0" smtClean="0">
                <a:hlinkClick r:id="rId6"/>
              </a:rPr>
              <a:t> – Hey </a:t>
            </a:r>
            <a:r>
              <a:rPr lang="en-CA" dirty="0" err="1" smtClean="0">
                <a:hlinkClick r:id="rId6"/>
              </a:rPr>
              <a:t>Ya</a:t>
            </a:r>
            <a:r>
              <a:rPr lang="en-CA" dirty="0" smtClean="0">
                <a:hlinkClick r:id="rId6"/>
              </a:rPr>
              <a:t>!</a:t>
            </a:r>
            <a:endParaRPr lang="en-CA" dirty="0"/>
          </a:p>
          <a:p>
            <a:r>
              <a:rPr lang="en-CA" dirty="0" smtClean="0">
                <a:hlinkClick r:id="rId7"/>
              </a:rPr>
              <a:t>Living in the Past – Jethro </a:t>
            </a:r>
            <a:r>
              <a:rPr lang="en-CA" dirty="0" err="1" smtClean="0">
                <a:hlinkClick r:id="rId7"/>
              </a:rPr>
              <a:t>Tull</a:t>
            </a:r>
            <a:endParaRPr lang="en-CA" dirty="0">
              <a:hlinkClick r:id="rId3"/>
            </a:endParaRPr>
          </a:p>
          <a:p>
            <a:r>
              <a:rPr lang="en-CA" dirty="0" smtClean="0">
                <a:hlinkClick r:id="rId8"/>
              </a:rPr>
              <a:t>Sesame Street </a:t>
            </a:r>
            <a:r>
              <a:rPr lang="en-CA" dirty="0" smtClean="0">
                <a:hlinkClick r:id="rId3"/>
              </a:rPr>
              <a:t>–</a:t>
            </a:r>
            <a:r>
              <a:rPr lang="en-CA" dirty="0" smtClean="0">
                <a:hlinkClick r:id="rId8"/>
              </a:rPr>
              <a:t> Pinball</a:t>
            </a:r>
            <a:endParaRPr lang="en-CA" dirty="0" smtClean="0">
              <a:hlinkClick r:id="rId3"/>
            </a:endParaRPr>
          </a:p>
          <a:p>
            <a:r>
              <a:rPr lang="en-CA" dirty="0" smtClean="0">
                <a:hlinkClick r:id="rId9"/>
              </a:rPr>
              <a:t>The Beatles</a:t>
            </a:r>
            <a:endParaRPr lang="en-CA" dirty="0" smtClean="0"/>
          </a:p>
          <a:p>
            <a:r>
              <a:rPr lang="en-CA" dirty="0" smtClean="0">
                <a:hlinkClick r:id="rId10"/>
              </a:rPr>
              <a:t>Robert Johnson – Love in Vain</a:t>
            </a:r>
            <a:endParaRPr lang="en-CA" dirty="0" smtClean="0"/>
          </a:p>
          <a:p>
            <a:r>
              <a:rPr lang="en-CA" dirty="0" smtClean="0">
                <a:hlinkClick r:id="rId11"/>
              </a:rPr>
              <a:t>The D-Tales</a:t>
            </a:r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234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Knowledge and Music Perception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People can recognize tonic notes well</a:t>
            </a:r>
          </a:p>
          <a:p>
            <a:r>
              <a:rPr lang="en-CA" dirty="0" smtClean="0"/>
              <a:t>People acquire accumulated knowledge about music</a:t>
            </a:r>
          </a:p>
          <a:p>
            <a:r>
              <a:rPr lang="en-CA" dirty="0" smtClean="0"/>
              <a:t>Less than 1% have perfect pitch (absolute pitch)</a:t>
            </a:r>
          </a:p>
          <a:p>
            <a:r>
              <a:rPr lang="en-CA" dirty="0" smtClean="0"/>
              <a:t>Less than 4% have </a:t>
            </a:r>
            <a:r>
              <a:rPr lang="en-CA" dirty="0" err="1" smtClean="0"/>
              <a:t>amusia</a:t>
            </a:r>
            <a:r>
              <a:rPr lang="en-CA" dirty="0"/>
              <a:t> </a:t>
            </a:r>
            <a:r>
              <a:rPr lang="en-CA" dirty="0" smtClean="0"/>
              <a:t>– Impairment in perceiving and remembering melodies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865" y="3633743"/>
            <a:ext cx="4676908" cy="254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Neural Basis of Music Perception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Auditory areas of </a:t>
            </a:r>
            <a:r>
              <a:rPr lang="en-CA" dirty="0" smtClean="0"/>
              <a:t>right </a:t>
            </a:r>
            <a:r>
              <a:rPr lang="en-CA" dirty="0"/>
              <a:t>hemisphere </a:t>
            </a:r>
            <a:r>
              <a:rPr lang="en-CA" dirty="0" smtClean="0"/>
              <a:t>responds better to changing pitches</a:t>
            </a:r>
          </a:p>
          <a:p>
            <a:r>
              <a:rPr lang="en-CA" dirty="0" smtClean="0"/>
              <a:t>Auditory areas of left hemisphere responds better to timing of sounds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35" y="2665227"/>
            <a:ext cx="4245645" cy="352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Concert Halls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64241"/>
            <a:ext cx="3300960" cy="4160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34" y="1864241"/>
            <a:ext cx="6025746" cy="43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6600" dirty="0" smtClean="0"/>
          </a:p>
          <a:p>
            <a:r>
              <a:rPr lang="en-CA" sz="6600" dirty="0" smtClean="0"/>
              <a:t>Rock on!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4153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Group Project 2</a:t>
            </a:r>
            <a:r>
              <a:rPr lang="en-CA" baseline="30000" dirty="0" smtClean="0"/>
              <a:t>nd</a:t>
            </a:r>
            <a:r>
              <a:rPr lang="en-CA" dirty="0" smtClean="0"/>
              <a:t> Meeting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 – Your group must read all the articles in your reference – 10 to 20 articles before class</a:t>
            </a:r>
          </a:p>
          <a:p>
            <a:r>
              <a:rPr lang="en-CA" dirty="0" smtClean="0"/>
              <a:t>2 – You will meet with your group and discuss all the articles in order to formulate your paper/presentation</a:t>
            </a:r>
          </a:p>
          <a:p>
            <a:r>
              <a:rPr lang="en-CA" dirty="0" smtClean="0"/>
              <a:t>3 – You will get ready to prepare the preliminary assessment</a:t>
            </a:r>
          </a:p>
          <a:p>
            <a:r>
              <a:rPr lang="en-CA" dirty="0" smtClean="0"/>
              <a:t>4 – You MUST come to class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493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hlinkClick r:id="rId2"/>
              </a:rPr>
              <a:t>Tom </a:t>
            </a:r>
            <a:r>
              <a:rPr lang="en-CA" sz="3200" dirty="0" err="1" smtClean="0">
                <a:hlinkClick r:id="rId2"/>
              </a:rPr>
              <a:t>Thum</a:t>
            </a:r>
            <a:r>
              <a:rPr lang="en-CA" sz="3200" dirty="0" smtClean="0">
                <a:hlinkClick r:id="rId2"/>
              </a:rPr>
              <a:t>: Orchestra in my </a:t>
            </a:r>
            <a:r>
              <a:rPr lang="en-CA" sz="3200" dirty="0" smtClean="0">
                <a:hlinkClick r:id="rId2"/>
              </a:rPr>
              <a:t>Mouth</a:t>
            </a:r>
            <a:endParaRPr lang="en-CA" sz="32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251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Sound of Speech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2400" dirty="0" smtClean="0"/>
              <a:t>Phonemes </a:t>
            </a:r>
          </a:p>
          <a:p>
            <a:pPr lvl="1"/>
            <a:r>
              <a:rPr lang="en-CA" dirty="0" smtClean="0"/>
              <a:t>Basic </a:t>
            </a:r>
            <a:r>
              <a:rPr lang="en-CA" dirty="0"/>
              <a:t>sounds of a </a:t>
            </a:r>
            <a:r>
              <a:rPr lang="en-CA" dirty="0" smtClean="0"/>
              <a:t>language</a:t>
            </a:r>
          </a:p>
          <a:p>
            <a:r>
              <a:rPr lang="en-CA" sz="2400" dirty="0" smtClean="0"/>
              <a:t>International Phonetic Alphabet (IPA)</a:t>
            </a:r>
            <a:endParaRPr lang="en-CA" sz="2400" dirty="0"/>
          </a:p>
          <a:p>
            <a:pPr lvl="1"/>
            <a:r>
              <a:rPr lang="en-CA" dirty="0" smtClean="0"/>
              <a:t>Each symbol stands for a different speech sound</a:t>
            </a:r>
            <a:endParaRPr lang="en-CA" dirty="0"/>
          </a:p>
          <a:p>
            <a:pPr marL="201168" lvl="1" indent="0">
              <a:buNone/>
            </a:pP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559" y="286603"/>
            <a:ext cx="4127112" cy="5952566"/>
          </a:xfrm>
        </p:spPr>
      </p:pic>
    </p:spTree>
    <p:extLst>
      <p:ext uri="{BB962C8B-B14F-4D97-AF65-F5344CB8AC3E}">
        <p14:creationId xmlns:p14="http://schemas.microsoft.com/office/powerpoint/2010/main" val="41423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Production of Speech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76" y="1845132"/>
            <a:ext cx="5724807" cy="4336974"/>
          </a:xfrm>
        </p:spPr>
      </p:pic>
    </p:spTree>
    <p:extLst>
      <p:ext uri="{BB962C8B-B14F-4D97-AF65-F5344CB8AC3E}">
        <p14:creationId xmlns:p14="http://schemas.microsoft.com/office/powerpoint/2010/main" val="11751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Production of </a:t>
            </a:r>
            <a:r>
              <a:rPr lang="en-CA" dirty="0" smtClean="0"/>
              <a:t>Speech - </a:t>
            </a:r>
            <a:r>
              <a:rPr lang="en-CA" dirty="0"/>
              <a:t>Producing </a:t>
            </a:r>
            <a:r>
              <a:rPr lang="en-CA" dirty="0" smtClean="0"/>
              <a:t>Vowels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Relatively unrestricted airflow</a:t>
            </a:r>
          </a:p>
          <a:p>
            <a:endParaRPr lang="en-CA" dirty="0"/>
          </a:p>
          <a:p>
            <a:r>
              <a:rPr lang="en-CA" dirty="0" smtClean="0"/>
              <a:t>Formant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7" y="2246679"/>
            <a:ext cx="4514391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59" y="2437157"/>
            <a:ext cx="3602312" cy="38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2800" dirty="0" smtClean="0"/>
              <a:t>Produced by restricting airflow</a:t>
            </a:r>
          </a:p>
          <a:p>
            <a:endParaRPr lang="en-CA" dirty="0"/>
          </a:p>
          <a:p>
            <a:r>
              <a:rPr lang="en-CA" dirty="0" smtClean="0"/>
              <a:t>Place </a:t>
            </a:r>
            <a:r>
              <a:rPr lang="en-CA" dirty="0" smtClean="0"/>
              <a:t>of articulation – place of restriction </a:t>
            </a:r>
          </a:p>
          <a:p>
            <a:r>
              <a:rPr lang="en-CA" dirty="0" smtClean="0"/>
              <a:t>Manner of articulation – nature of restriction</a:t>
            </a:r>
          </a:p>
          <a:p>
            <a:r>
              <a:rPr lang="en-CA" dirty="0" smtClean="0"/>
              <a:t>Voicing – voice or voiceless</a:t>
            </a:r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Producing Consonants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27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23" y="200371"/>
            <a:ext cx="7141076" cy="60125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23684" y="1112874"/>
            <a:ext cx="6329915" cy="2757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9441712" y="134679"/>
            <a:ext cx="1672855" cy="6181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2488019" y="6152707"/>
            <a:ext cx="8314660" cy="113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471616" y="113509"/>
            <a:ext cx="1456421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600" i="1" dirty="0"/>
              <a:t>P</a:t>
            </a:r>
            <a:r>
              <a:rPr lang="en-CA" sz="1600" dirty="0"/>
              <a:t>it</a:t>
            </a:r>
          </a:p>
          <a:p>
            <a:r>
              <a:rPr lang="en-CA" sz="1600" i="1" dirty="0"/>
              <a:t>B</a:t>
            </a:r>
            <a:r>
              <a:rPr lang="en-CA" sz="1600" dirty="0"/>
              <a:t>it</a:t>
            </a:r>
          </a:p>
          <a:p>
            <a:endParaRPr lang="en-CA" sz="1000" dirty="0"/>
          </a:p>
          <a:p>
            <a:r>
              <a:rPr lang="en-CA" sz="1600" i="1" dirty="0"/>
              <a:t>T</a:t>
            </a:r>
            <a:r>
              <a:rPr lang="en-CA" sz="1600" dirty="0"/>
              <a:t>ip</a:t>
            </a:r>
          </a:p>
          <a:p>
            <a:r>
              <a:rPr lang="en-CA" sz="1600" i="1" dirty="0"/>
              <a:t>D</a:t>
            </a:r>
            <a:r>
              <a:rPr lang="en-CA" sz="1600" dirty="0"/>
              <a:t>ip</a:t>
            </a:r>
          </a:p>
          <a:p>
            <a:endParaRPr lang="en-CA" sz="1000" dirty="0"/>
          </a:p>
          <a:p>
            <a:r>
              <a:rPr lang="en-CA" sz="1600" i="1" dirty="0"/>
              <a:t>F</a:t>
            </a:r>
            <a:r>
              <a:rPr lang="en-CA" sz="1600" dirty="0"/>
              <a:t>ine</a:t>
            </a:r>
          </a:p>
          <a:p>
            <a:r>
              <a:rPr lang="en-CA" sz="1600" i="1" dirty="0"/>
              <a:t>V</a:t>
            </a:r>
            <a:r>
              <a:rPr lang="en-CA" sz="1600" dirty="0"/>
              <a:t>ine</a:t>
            </a:r>
          </a:p>
          <a:p>
            <a:endParaRPr lang="en-CA" sz="1000" dirty="0"/>
          </a:p>
          <a:p>
            <a:r>
              <a:rPr lang="en-CA" sz="1600" i="1" dirty="0"/>
              <a:t>S</a:t>
            </a:r>
            <a:r>
              <a:rPr lang="en-CA" sz="1600" dirty="0"/>
              <a:t>ip</a:t>
            </a:r>
          </a:p>
          <a:p>
            <a:r>
              <a:rPr lang="en-CA" sz="1600" i="1" dirty="0"/>
              <a:t>Z</a:t>
            </a:r>
            <a:r>
              <a:rPr lang="en-CA" sz="1600" dirty="0"/>
              <a:t>ip</a:t>
            </a:r>
          </a:p>
          <a:p>
            <a:endParaRPr lang="en-CA" sz="1000" dirty="0"/>
          </a:p>
          <a:p>
            <a:r>
              <a:rPr lang="en-CA" sz="1600" i="1" dirty="0"/>
              <a:t>K</a:t>
            </a:r>
            <a:r>
              <a:rPr lang="en-CA" sz="1600" dirty="0"/>
              <a:t>it</a:t>
            </a:r>
          </a:p>
          <a:p>
            <a:r>
              <a:rPr lang="en-CA" sz="1600" i="1" dirty="0"/>
              <a:t>G</a:t>
            </a:r>
            <a:r>
              <a:rPr lang="en-CA" sz="1600" dirty="0"/>
              <a:t>et</a:t>
            </a:r>
          </a:p>
          <a:p>
            <a:endParaRPr lang="en-CA" sz="1000" dirty="0"/>
          </a:p>
          <a:p>
            <a:r>
              <a:rPr lang="en-CA" sz="1600" i="1" dirty="0"/>
              <a:t>S</a:t>
            </a:r>
            <a:r>
              <a:rPr lang="en-CA" sz="1600" dirty="0"/>
              <a:t>hip</a:t>
            </a:r>
          </a:p>
          <a:p>
            <a:r>
              <a:rPr lang="en-CA" sz="1600" i="1" dirty="0"/>
              <a:t>V</a:t>
            </a:r>
            <a:r>
              <a:rPr lang="en-CA" sz="1600" dirty="0"/>
              <a:t>ision</a:t>
            </a:r>
          </a:p>
          <a:p>
            <a:endParaRPr lang="en-CA" sz="1000" dirty="0"/>
          </a:p>
          <a:p>
            <a:r>
              <a:rPr lang="en-CA" sz="1600" i="1" dirty="0"/>
              <a:t>T</a:t>
            </a:r>
            <a:r>
              <a:rPr lang="en-CA" sz="1600" dirty="0"/>
              <a:t>hick </a:t>
            </a:r>
          </a:p>
          <a:p>
            <a:r>
              <a:rPr lang="en-CA" sz="1600" i="1" dirty="0" smtClean="0"/>
              <a:t>T</a:t>
            </a:r>
            <a:r>
              <a:rPr lang="en-CA" sz="1600" dirty="0" smtClean="0"/>
              <a:t>hem</a:t>
            </a:r>
          </a:p>
          <a:p>
            <a:endParaRPr lang="en-CA" sz="1000" dirty="0"/>
          </a:p>
          <a:p>
            <a:r>
              <a:rPr lang="en-CA" sz="1600" i="1" dirty="0" smtClean="0"/>
              <a:t>Ch</a:t>
            </a:r>
            <a:r>
              <a:rPr lang="en-CA" sz="1600" dirty="0" smtClean="0"/>
              <a:t>ip</a:t>
            </a:r>
            <a:endParaRPr lang="en-CA" sz="1600" dirty="0"/>
          </a:p>
          <a:p>
            <a:r>
              <a:rPr lang="en-CA" sz="1600" i="1" dirty="0" smtClean="0"/>
              <a:t>J</a:t>
            </a:r>
            <a:r>
              <a:rPr lang="en-CA" sz="1600" dirty="0" smtClean="0"/>
              <a:t>et</a:t>
            </a:r>
          </a:p>
          <a:p>
            <a:endParaRPr lang="en-CA" sz="1000" dirty="0"/>
          </a:p>
          <a:p>
            <a:r>
              <a:rPr lang="en-CA" sz="1600" dirty="0" smtClean="0"/>
              <a:t>Si</a:t>
            </a:r>
            <a:r>
              <a:rPr lang="en-CA" sz="1600" i="1" dirty="0" smtClean="0"/>
              <a:t>ng</a:t>
            </a:r>
          </a:p>
          <a:p>
            <a:endParaRPr lang="en-CA" sz="1000" dirty="0"/>
          </a:p>
          <a:p>
            <a:r>
              <a:rPr lang="en-CA" sz="1600" i="1" dirty="0" smtClean="0"/>
              <a:t>L</a:t>
            </a:r>
            <a:r>
              <a:rPr lang="en-CA" sz="1600" dirty="0" smtClean="0"/>
              <a:t>et</a:t>
            </a:r>
            <a:endParaRPr lang="en-CA" sz="16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20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3449</TotalTime>
  <Words>406</Words>
  <Application>Microsoft Office PowerPoint</Application>
  <PresentationFormat>Widescreen</PresentationFormat>
  <Paragraphs>125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Calibri</vt:lpstr>
      <vt:lpstr>Calibri Light</vt:lpstr>
      <vt:lpstr>Retrospect</vt:lpstr>
      <vt:lpstr>Fundamentals of Sensation and Perception </vt:lpstr>
      <vt:lpstr>Revised Course Schedule</vt:lpstr>
      <vt:lpstr>Group Project 2nd Meeting</vt:lpstr>
      <vt:lpstr>Video</vt:lpstr>
      <vt:lpstr>The Sound of Speech</vt:lpstr>
      <vt:lpstr>Production of Speech</vt:lpstr>
      <vt:lpstr>Production of Speech - Producing Vowels</vt:lpstr>
      <vt:lpstr>Producing Consonants</vt:lpstr>
      <vt:lpstr>PowerPoint Presentation</vt:lpstr>
      <vt:lpstr>PowerPoint Presentation</vt:lpstr>
      <vt:lpstr>PowerPoint Presentation</vt:lpstr>
      <vt:lpstr>Perceiving the Sound of Speech</vt:lpstr>
      <vt:lpstr>Neural Basis of Speech Perception and Production</vt:lpstr>
      <vt:lpstr>Video</vt:lpstr>
      <vt:lpstr>Dimensions of Music</vt:lpstr>
      <vt:lpstr>Pitch</vt:lpstr>
      <vt:lpstr>Loudness, Timing, Timbre</vt:lpstr>
      <vt:lpstr>Melody, Key, Scales </vt:lpstr>
      <vt:lpstr>Notes on Guitar and Piano</vt:lpstr>
      <vt:lpstr>Music Analysis</vt:lpstr>
      <vt:lpstr>Knowledge and Music Perception</vt:lpstr>
      <vt:lpstr>Neural Basis of Music Perception</vt:lpstr>
      <vt:lpstr>Concert Halls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</dc:title>
  <dc:creator>Erik Chevrier</dc:creator>
  <cp:lastModifiedBy>Erik Chevrier</cp:lastModifiedBy>
  <cp:revision>304</cp:revision>
  <dcterms:created xsi:type="dcterms:W3CDTF">2015-09-08T04:44:55Z</dcterms:created>
  <dcterms:modified xsi:type="dcterms:W3CDTF">2015-11-03T22:06:36Z</dcterms:modified>
</cp:coreProperties>
</file>