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1" r:id="rId5"/>
    <p:sldId id="282" r:id="rId6"/>
    <p:sldId id="283" r:id="rId7"/>
    <p:sldId id="262" r:id="rId8"/>
    <p:sldId id="263" r:id="rId9"/>
    <p:sldId id="264" r:id="rId10"/>
    <p:sldId id="265" r:id="rId11"/>
    <p:sldId id="259" r:id="rId12"/>
    <p:sldId id="266" r:id="rId13"/>
    <p:sldId id="267" r:id="rId14"/>
    <p:sldId id="261" r:id="rId15"/>
    <p:sldId id="270" r:id="rId16"/>
    <p:sldId id="271" r:id="rId17"/>
    <p:sldId id="272" r:id="rId18"/>
    <p:sldId id="273" r:id="rId19"/>
    <p:sldId id="269" r:id="rId20"/>
    <p:sldId id="260" r:id="rId21"/>
    <p:sldId id="275" r:id="rId22"/>
    <p:sldId id="276" r:id="rId23"/>
    <p:sldId id="277" r:id="rId24"/>
    <p:sldId id="278" r:id="rId25"/>
    <p:sldId id="279" r:id="rId26"/>
    <p:sldId id="280"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Chevrier" initials="EC" lastIdx="1" clrIdx="0">
    <p:extLst>
      <p:ext uri="{19B8F6BF-5375-455C-9EA6-DF929625EA0E}">
        <p15:presenceInfo xmlns:p15="http://schemas.microsoft.com/office/powerpoint/2012/main" userId="371976d59e4c74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1/13/2016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cDBXeBoYK2A" TargetMode="External"/><Relationship Id="rId3" Type="http://schemas.openxmlformats.org/officeDocument/2006/relationships/hyperlink" Target="http://www.youtube.com/watch?v=hibyAJOSW8U" TargetMode="External"/><Relationship Id="rId7" Type="http://schemas.openxmlformats.org/officeDocument/2006/relationships/hyperlink" Target="https://www.youtube.com/watch?v=1eYi1qL1A-M" TargetMode="External"/><Relationship Id="rId2" Type="http://schemas.openxmlformats.org/officeDocument/2006/relationships/hyperlink" Target="http://www.dove.us/" TargetMode="External"/><Relationship Id="rId1" Type="http://schemas.openxmlformats.org/officeDocument/2006/relationships/slideLayout" Target="../slideLayouts/slideLayout2.xml"/><Relationship Id="rId6" Type="http://schemas.openxmlformats.org/officeDocument/2006/relationships/hyperlink" Target="http://www.youtube.com/watch?v=7DpoavYXMK4&amp;feature=related" TargetMode="External"/><Relationship Id="rId5" Type="http://schemas.openxmlformats.org/officeDocument/2006/relationships/hyperlink" Target="http://www.axe.ca/" TargetMode="External"/><Relationship Id="rId4" Type="http://schemas.openxmlformats.org/officeDocument/2006/relationships/hyperlink" Target="https://www.youtube.com/watch?v=Ei6JvK0W60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wHlj4pQtkk" TargetMode="External"/><Relationship Id="rId7" Type="http://schemas.openxmlformats.org/officeDocument/2006/relationships/hyperlink" Target="https://www.youtube.com/watch?v=3bMLsGutH-o" TargetMode="External"/><Relationship Id="rId2" Type="http://schemas.openxmlformats.org/officeDocument/2006/relationships/hyperlink" Target="https://red.org/" TargetMode="External"/><Relationship Id="rId1" Type="http://schemas.openxmlformats.org/officeDocument/2006/relationships/slideLayout" Target="../slideLayouts/slideLayout4.xml"/><Relationship Id="rId6" Type="http://schemas.openxmlformats.org/officeDocument/2006/relationships/hyperlink" Target="https://www.youtube.com/watch?v=fu-Uwj7U7W4" TargetMode="External"/><Relationship Id="rId5" Type="http://schemas.openxmlformats.org/officeDocument/2006/relationships/hyperlink" Target="https://www.youtube.com/watch?v=Sr9kGTDbM1c" TargetMode="External"/><Relationship Id="rId4" Type="http://schemas.openxmlformats.org/officeDocument/2006/relationships/hyperlink" Target="https://www.youtube.com/watch?v=wldUQvLCRn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U1MMa0SHw" TargetMode="External"/><Relationship Id="rId2" Type="http://schemas.openxmlformats.org/officeDocument/2006/relationships/hyperlink" Target="https://www.youtube.com/watch?v=WVIgveDesEY"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llectivevision.ca/" TargetMode="External"/><Relationship Id="rId7" Type="http://schemas.openxmlformats.org/officeDocument/2006/relationships/hyperlink" Target="http://spectrum.library.concordia.ca/7292/1/Chevrier_MA_S2011.pdf" TargetMode="External"/><Relationship Id="rId2" Type="http://schemas.openxmlformats.org/officeDocument/2006/relationships/hyperlink" Target="http://erikchevrier.ca/" TargetMode="External"/><Relationship Id="rId1" Type="http://schemas.openxmlformats.org/officeDocument/2006/relationships/slideLayout" Target="../slideLayouts/slideLayout2.xml"/><Relationship Id="rId6" Type="http://schemas.openxmlformats.org/officeDocument/2006/relationships/hyperlink" Target="http://erikchevrier.ca/research/ethical-investment-research-for-the-concordia-student-union" TargetMode="External"/><Relationship Id="rId5" Type="http://schemas.openxmlformats.org/officeDocument/2006/relationships/hyperlink" Target="http://concordiaagainstausterity.org/" TargetMode="External"/><Relationship Id="rId4" Type="http://schemas.openxmlformats.org/officeDocument/2006/relationships/hyperlink" Target="http://concordiafoodgroups.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ZGY0wPAnus" TargetMode="External"/><Relationship Id="rId2" Type="http://schemas.openxmlformats.org/officeDocument/2006/relationships/hyperlink" Target="https://www.youtube.com/watch?v=uTOlURndRiQ" TargetMode="External"/><Relationship Id="rId1" Type="http://schemas.openxmlformats.org/officeDocument/2006/relationships/slideLayout" Target="../slideLayouts/slideLayout2.xml"/><Relationship Id="rId4" Type="http://schemas.openxmlformats.org/officeDocument/2006/relationships/hyperlink" Target="https://www.youtube.com/watch?v=HAxee1QN0h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PdDdC4go6c" TargetMode="External"/><Relationship Id="rId2" Type="http://schemas.openxmlformats.org/officeDocument/2006/relationships/hyperlink" Target="https://www.youtube.com/watch?v=ds4eA6V8o9k" TargetMode="External"/><Relationship Id="rId1" Type="http://schemas.openxmlformats.org/officeDocument/2006/relationships/slideLayout" Target="../slideLayouts/slideLayout2.xml"/><Relationship Id="rId4" Type="http://schemas.openxmlformats.org/officeDocument/2006/relationships/hyperlink" Target="https://www.youtube.com/watch?v=A8evOzCKPp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Media, Technology and Politics</a:t>
            </a:r>
            <a:endParaRPr lang="en-CA" dirty="0"/>
          </a:p>
        </p:txBody>
      </p:sp>
      <p:sp>
        <p:nvSpPr>
          <p:cNvPr id="3" name="Subtitle 2"/>
          <p:cNvSpPr>
            <a:spLocks noGrp="1"/>
          </p:cNvSpPr>
          <p:nvPr>
            <p:ph type="subTitle" idx="1"/>
          </p:nvPr>
        </p:nvSpPr>
        <p:spPr/>
        <p:txBody>
          <a:bodyPr>
            <a:normAutofit fontScale="85000" lnSpcReduction="20000"/>
          </a:bodyPr>
          <a:lstStyle/>
          <a:p>
            <a:r>
              <a:rPr lang="en-CA" dirty="0" smtClean="0"/>
              <a:t>Introduction</a:t>
            </a:r>
          </a:p>
          <a:p>
            <a:r>
              <a:rPr lang="en-CA" dirty="0" smtClean="0"/>
              <a:t>Erik Chevrier</a:t>
            </a:r>
          </a:p>
          <a:p>
            <a:r>
              <a:rPr lang="en-CA" dirty="0" smtClean="0"/>
              <a:t>January 13</a:t>
            </a:r>
            <a:r>
              <a:rPr lang="en-CA" baseline="30000" dirty="0" smtClean="0"/>
              <a:t>th</a:t>
            </a:r>
            <a:r>
              <a:rPr lang="en-CA" dirty="0" smtClean="0"/>
              <a:t>, 2016</a:t>
            </a:r>
            <a:endParaRPr lang="en-CA" dirty="0"/>
          </a:p>
        </p:txBody>
      </p:sp>
    </p:spTree>
    <p:extLst>
      <p:ext uri="{BB962C8B-B14F-4D97-AF65-F5344CB8AC3E}">
        <p14:creationId xmlns:p14="http://schemas.microsoft.com/office/powerpoint/2010/main" val="375215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Schedule</a:t>
            </a:r>
          </a:p>
        </p:txBody>
      </p:sp>
      <p:sp>
        <p:nvSpPr>
          <p:cNvPr id="3" name="Content Placeholder 2"/>
          <p:cNvSpPr>
            <a:spLocks noGrp="1"/>
          </p:cNvSpPr>
          <p:nvPr>
            <p:ph idx="1"/>
          </p:nvPr>
        </p:nvSpPr>
        <p:spPr/>
        <p:txBody>
          <a:bodyPr>
            <a:normAutofit lnSpcReduction="10000"/>
          </a:bodyPr>
          <a:lstStyle/>
          <a:p>
            <a:r>
              <a:rPr lang="en-US" dirty="0"/>
              <a:t>This is a </a:t>
            </a:r>
            <a:r>
              <a:rPr lang="en-US" b="1" dirty="0"/>
              <a:t>TENTATIVE</a:t>
            </a:r>
            <a:r>
              <a:rPr lang="en-US" dirty="0"/>
              <a:t> schedule and is subject to change. Be sure to consult the course website regularly to be aware of any changes. A link to the documentary movies will be provided on the course website as well as the dates these movies will be discussed in class. </a:t>
            </a:r>
            <a:endParaRPr lang="en-US" dirty="0" smtClean="0"/>
          </a:p>
          <a:p>
            <a:endParaRPr lang="en-CA" dirty="0"/>
          </a:p>
          <a:p>
            <a:r>
              <a:rPr lang="en-CA" dirty="0" smtClean="0"/>
              <a:t>March </a:t>
            </a:r>
            <a:r>
              <a:rPr lang="en-CA" dirty="0"/>
              <a:t>2	Media Organizations and Technologies		</a:t>
            </a:r>
            <a:r>
              <a:rPr lang="en-CA" dirty="0" smtClean="0"/>
              <a:t>Chapters </a:t>
            </a:r>
            <a:r>
              <a:rPr lang="en-CA" dirty="0"/>
              <a:t>7, 8, 9</a:t>
            </a:r>
          </a:p>
          <a:p>
            <a:r>
              <a:rPr lang="en-CA" dirty="0"/>
              <a:t>March 9	Construction and Deconstruction of Texts		Chapter 10</a:t>
            </a:r>
          </a:p>
          <a:p>
            <a:r>
              <a:rPr lang="en-CA" dirty="0"/>
              <a:t>March 16	Media </a:t>
            </a:r>
            <a:r>
              <a:rPr lang="en-CA" dirty="0" smtClean="0"/>
              <a:t>Effects &amp; </a:t>
            </a:r>
            <a:r>
              <a:rPr lang="en-CA" dirty="0"/>
              <a:t>Polling, PR, Political Adverting	Chapter 11 &amp; 12</a:t>
            </a:r>
          </a:p>
          <a:p>
            <a:r>
              <a:rPr lang="en-CA" dirty="0"/>
              <a:t>March 23 </a:t>
            </a:r>
            <a:r>
              <a:rPr lang="en-US" dirty="0"/>
              <a:t>	</a:t>
            </a:r>
            <a:r>
              <a:rPr lang="en-CA" dirty="0"/>
              <a:t>Gatekeeping, Agenda Setting, Framing &amp; Priming	Chapter 13</a:t>
            </a:r>
          </a:p>
          <a:p>
            <a:r>
              <a:rPr lang="en-CA" dirty="0"/>
              <a:t>March 30	Ethics, Participation, Political Activism, and Media	Chapter 14</a:t>
            </a:r>
          </a:p>
          <a:p>
            <a:r>
              <a:rPr lang="en-CA" dirty="0"/>
              <a:t>April 6		Group Presentations</a:t>
            </a:r>
          </a:p>
          <a:p>
            <a:endParaRPr lang="en-CA" dirty="0"/>
          </a:p>
        </p:txBody>
      </p:sp>
    </p:spTree>
    <p:extLst>
      <p:ext uri="{BB962C8B-B14F-4D97-AF65-F5344CB8AC3E}">
        <p14:creationId xmlns:p14="http://schemas.microsoft.com/office/powerpoint/2010/main" val="319969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media?</a:t>
            </a:r>
            <a:endParaRPr lang="en-CA" dirty="0"/>
          </a:p>
        </p:txBody>
      </p:sp>
      <p:sp>
        <p:nvSpPr>
          <p:cNvPr id="3" name="Content Placeholder 2"/>
          <p:cNvSpPr>
            <a:spLocks noGrp="1"/>
          </p:cNvSpPr>
          <p:nvPr>
            <p:ph idx="1"/>
          </p:nvPr>
        </p:nvSpPr>
        <p:spPr/>
        <p:txBody>
          <a:bodyPr/>
          <a:lstStyle/>
          <a:p>
            <a:r>
              <a:rPr lang="en-CA" dirty="0" smtClean="0"/>
              <a:t>Media is a pleural noun that describes a form of communication</a:t>
            </a:r>
          </a:p>
          <a:p>
            <a:r>
              <a:rPr lang="en-CA" dirty="0" smtClean="0"/>
              <a:t>Media are vehicles for the transmission of meaning</a:t>
            </a:r>
          </a:p>
          <a:p>
            <a:r>
              <a:rPr lang="en-CA" dirty="0" smtClean="0"/>
              <a:t>Media consist of a vast array of signs and symbols</a:t>
            </a:r>
          </a:p>
          <a:p>
            <a:r>
              <a:rPr lang="en-CA" dirty="0" smtClean="0"/>
              <a:t>Popular media forms consist of:</a:t>
            </a:r>
          </a:p>
          <a:p>
            <a:pPr lvl="1"/>
            <a:r>
              <a:rPr lang="en-CA" dirty="0" smtClean="0"/>
              <a:t>Television</a:t>
            </a:r>
          </a:p>
          <a:p>
            <a:pPr lvl="1"/>
            <a:r>
              <a:rPr lang="en-CA" dirty="0" smtClean="0"/>
              <a:t>Internet</a:t>
            </a:r>
          </a:p>
          <a:p>
            <a:pPr lvl="1"/>
            <a:r>
              <a:rPr lang="en-CA" dirty="0" smtClean="0"/>
              <a:t>Radio</a:t>
            </a:r>
          </a:p>
          <a:p>
            <a:pPr lvl="1"/>
            <a:r>
              <a:rPr lang="en-CA" dirty="0" smtClean="0"/>
              <a:t>Music</a:t>
            </a:r>
          </a:p>
          <a:p>
            <a:pPr lvl="1"/>
            <a:r>
              <a:rPr lang="en-CA" dirty="0" smtClean="0"/>
              <a:t>Newspapers</a:t>
            </a:r>
          </a:p>
          <a:p>
            <a:pPr lvl="1"/>
            <a:r>
              <a:rPr lang="en-CA" dirty="0" smtClean="0"/>
              <a:t>Movies</a:t>
            </a:r>
          </a:p>
          <a:p>
            <a:pPr marL="0" indent="0">
              <a:buNone/>
            </a:pPr>
            <a:endParaRPr lang="en-CA" dirty="0"/>
          </a:p>
        </p:txBody>
      </p:sp>
    </p:spTree>
    <p:extLst>
      <p:ext uri="{BB962C8B-B14F-4D97-AF65-F5344CB8AC3E}">
        <p14:creationId xmlns:p14="http://schemas.microsoft.com/office/powerpoint/2010/main" val="301417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Framework</a:t>
            </a:r>
            <a:endParaRPr lang="en-CA"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r>
              <a:rPr lang="en-US" altLang="en-US" dirty="0"/>
              <a:t/>
            </a:r>
            <a:br>
              <a:rPr lang="en-US" altLang="en-US" dirty="0"/>
            </a:br>
            <a:r>
              <a:rPr lang="en-US" altLang="en-US" dirty="0"/>
              <a:t>What is Cultural Studies Anyways, Social Text, (</a:t>
            </a:r>
            <a:r>
              <a:rPr lang="en-US" altLang="en-US" dirty="0" smtClean="0"/>
              <a:t>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Framework</a:t>
            </a:r>
            <a:endParaRPr lang="en-CA" dirty="0"/>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solidFill>
                  <a:srgbClr val="000000"/>
                </a:solidFill>
              </a:rPr>
              <a:t>Compare and contrast ad campaigns!</a:t>
            </a:r>
          </a:p>
        </p:txBody>
      </p:sp>
      <p:sp>
        <p:nvSpPr>
          <p:cNvPr id="3" name="Content Placeholder 2"/>
          <p:cNvSpPr>
            <a:spLocks noGrp="1"/>
          </p:cNvSpPr>
          <p:nvPr>
            <p:ph idx="1"/>
          </p:nvPr>
        </p:nvSpPr>
        <p:spPr/>
        <p:txBody>
          <a:bodyPr>
            <a:normAutofit fontScale="85000" lnSpcReduction="20000"/>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smtClean="0">
                <a:solidFill>
                  <a:srgbClr val="000000"/>
                </a:solidFill>
                <a:hlinkClick r:id="rId2"/>
              </a:rPr>
              <a:t>Dove </a:t>
            </a:r>
            <a:endParaRPr lang="en-US" altLang="en-US" sz="46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smtClean="0">
                <a:solidFill>
                  <a:srgbClr val="000000"/>
                </a:solidFill>
                <a:hlinkClick r:id="rId3"/>
              </a:rPr>
              <a:t>Dove Evolution Video</a:t>
            </a:r>
            <a:endParaRPr lang="en-US" altLang="en-US" sz="31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smtClean="0">
                <a:solidFill>
                  <a:srgbClr val="000000"/>
                </a:solidFill>
                <a:hlinkClick r:id="rId4"/>
              </a:rPr>
              <a:t>Dove Onslaught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5"/>
              </a:rPr>
              <a:t>Axe </a:t>
            </a:r>
            <a:endParaRPr lang="en-US" altLang="en-US" sz="46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smtClean="0">
                <a:solidFill>
                  <a:srgbClr val="000000"/>
                </a:solidFill>
                <a:hlinkClick r:id="rId6"/>
              </a:rPr>
              <a:t>Axe Music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smtClean="0">
                <a:solidFill>
                  <a:srgbClr val="000000"/>
                </a:solidFill>
                <a:hlinkClick r:id="rId7"/>
              </a:rPr>
              <a:t>Axe Television Ad Diner Party</a:t>
            </a:r>
            <a:endParaRPr lang="en-US" altLang="en-US" sz="31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smtClean="0">
                <a:solidFill>
                  <a:srgbClr val="000000"/>
                </a:solidFill>
                <a:hlinkClick r:id="rId8"/>
              </a:rPr>
              <a:t>Axe Television Ad Dentist</a:t>
            </a:r>
            <a:endParaRPr lang="en-US" altLang="en-US" sz="31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smtClean="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endParaRPr lang="en-CA" dirty="0"/>
          </a:p>
        </p:txBody>
      </p:sp>
    </p:spTree>
    <p:extLst>
      <p:ext uri="{BB962C8B-B14F-4D97-AF65-F5344CB8AC3E}">
        <p14:creationId xmlns:p14="http://schemas.microsoft.com/office/powerpoint/2010/main" val="157347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Framework</a:t>
            </a:r>
            <a:endParaRPr lang="en-CA"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Analyze the Red Campaign!</a:t>
            </a:r>
            <a:endParaRPr lang="en-CA" dirty="0"/>
          </a:p>
        </p:txBody>
      </p:sp>
      <p:sp>
        <p:nvSpPr>
          <p:cNvPr id="3" name="Content Placeholder 2"/>
          <p:cNvSpPr>
            <a:spLocks noGrp="1"/>
          </p:cNvSpPr>
          <p:nvPr>
            <p:ph sz="half" idx="1"/>
          </p:nvPr>
        </p:nvSpPr>
        <p:spPr>
          <a:xfrm>
            <a:off x="1097278" y="1845734"/>
            <a:ext cx="10058401" cy="4023360"/>
          </a:xfrm>
        </p:spPr>
        <p:txBody>
          <a:bodyPr/>
          <a:lstStyle/>
          <a:p>
            <a:r>
              <a:rPr lang="en-CA" sz="3200" dirty="0" smtClean="0">
                <a:hlinkClick r:id="rId2"/>
              </a:rPr>
              <a:t>Red Campaign</a:t>
            </a:r>
            <a:endParaRPr lang="en-CA" sz="3200" dirty="0" smtClean="0"/>
          </a:p>
          <a:p>
            <a:endParaRPr lang="en-CA" dirty="0"/>
          </a:p>
          <a:p>
            <a:r>
              <a:rPr lang="en-CA" dirty="0" smtClean="0">
                <a:hlinkClick r:id="rId3"/>
              </a:rPr>
              <a:t>Jimmy Kimmel</a:t>
            </a:r>
            <a:endParaRPr lang="en-CA" dirty="0" smtClean="0"/>
          </a:p>
          <a:p>
            <a:r>
              <a:rPr lang="en-CA" dirty="0" smtClean="0">
                <a:hlinkClick r:id="rId4"/>
              </a:rPr>
              <a:t>Bike Ride with Bono</a:t>
            </a:r>
            <a:endParaRPr lang="en-CA" dirty="0" smtClean="0"/>
          </a:p>
          <a:p>
            <a:r>
              <a:rPr lang="en-CA" dirty="0" smtClean="0">
                <a:hlinkClick r:id="rId5"/>
              </a:rPr>
              <a:t>Red Song</a:t>
            </a:r>
            <a:endParaRPr lang="en-CA" dirty="0" smtClean="0"/>
          </a:p>
          <a:p>
            <a:r>
              <a:rPr lang="en-CA" dirty="0" smtClean="0">
                <a:hlinkClick r:id="rId6"/>
              </a:rPr>
              <a:t>Bono &amp; Oprah News</a:t>
            </a:r>
            <a:endParaRPr lang="en-CA" dirty="0" smtClean="0"/>
          </a:p>
          <a:p>
            <a:r>
              <a:rPr lang="en-CA" dirty="0" smtClean="0">
                <a:hlinkClick r:id="rId7"/>
              </a:rPr>
              <a:t>Bono on Oprah</a:t>
            </a:r>
            <a:endParaRPr lang="en-CA" dirty="0"/>
          </a:p>
        </p:txBody>
      </p:sp>
    </p:spTree>
    <p:extLst>
      <p:ext uri="{BB962C8B-B14F-4D97-AF65-F5344CB8AC3E}">
        <p14:creationId xmlns:p14="http://schemas.microsoft.com/office/powerpoint/2010/main" val="347172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about Martin </a:t>
            </a:r>
            <a:r>
              <a:rPr lang="en-CA" dirty="0" err="1" smtClean="0"/>
              <a:t>Shkreli</a:t>
            </a:r>
            <a:endParaRPr lang="en-CA" dirty="0"/>
          </a:p>
        </p:txBody>
      </p:sp>
      <p:sp>
        <p:nvSpPr>
          <p:cNvPr id="3" name="Content Placeholder 2"/>
          <p:cNvSpPr>
            <a:spLocks noGrp="1"/>
          </p:cNvSpPr>
          <p:nvPr>
            <p:ph sz="half" idx="1"/>
          </p:nvPr>
        </p:nvSpPr>
        <p:spPr/>
        <p:txBody>
          <a:bodyPr/>
          <a:lstStyle/>
          <a:p>
            <a:r>
              <a:rPr lang="en-CA" dirty="0" smtClean="0">
                <a:hlinkClick r:id="rId2"/>
              </a:rPr>
              <a:t>Newscast – CBS morning</a:t>
            </a:r>
            <a:endParaRPr lang="en-CA" dirty="0" smtClean="0"/>
          </a:p>
          <a:p>
            <a:r>
              <a:rPr lang="en-CA" dirty="0" smtClean="0">
                <a:hlinkClick r:id="rId3"/>
              </a:rPr>
              <a:t>Newscast - CNBC</a:t>
            </a:r>
            <a:endParaRPr lang="en-CA" dirty="0"/>
          </a:p>
        </p:txBody>
      </p:sp>
    </p:spTree>
    <p:extLst>
      <p:ext uri="{BB962C8B-B14F-4D97-AF65-F5344CB8AC3E}">
        <p14:creationId xmlns:p14="http://schemas.microsoft.com/office/powerpoint/2010/main" val="295165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Framework</a:t>
            </a:r>
            <a:endParaRPr lang="en-CA"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208691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a:t>
            </a:r>
            <a:endParaRPr lang="en-CA" dirty="0"/>
          </a:p>
        </p:txBody>
      </p:sp>
      <p:sp>
        <p:nvSpPr>
          <p:cNvPr id="5" name="Content Placeholder 4"/>
          <p:cNvSpPr>
            <a:spLocks noGrp="1"/>
          </p:cNvSpPr>
          <p:nvPr>
            <p:ph idx="1"/>
          </p:nvPr>
        </p:nvSpPr>
        <p:spPr/>
        <p:txBody>
          <a:bodyPr/>
          <a:lstStyle/>
          <a:p>
            <a:r>
              <a:rPr lang="en-CA" dirty="0" smtClean="0"/>
              <a:t>Bronfenbrenner’s </a:t>
            </a:r>
          </a:p>
          <a:p>
            <a:endParaRPr lang="en-CA" dirty="0"/>
          </a:p>
          <a:p>
            <a:r>
              <a:rPr lang="en-CA" dirty="0" smtClean="0"/>
              <a:t>Bio-ecological Systems Theory</a:t>
            </a:r>
            <a:endParaRPr lang="en-CA" dirty="0"/>
          </a:p>
        </p:txBody>
      </p:sp>
      <p:pic>
        <p:nvPicPr>
          <p:cNvPr id="4100" name="Picture 4" descr="http://keats.kcl.ac.uk/pluginfile.php/737715/mod_resource/content/1/images/pic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592" y="378440"/>
            <a:ext cx="5677494" cy="572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87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Erik Chevrier</a:t>
            </a:r>
            <a:endParaRPr lang="en-CA" dirty="0"/>
          </a:p>
        </p:txBody>
      </p:sp>
      <p:sp>
        <p:nvSpPr>
          <p:cNvPr id="3" name="Content Placeholder 2"/>
          <p:cNvSpPr>
            <a:spLocks noGrp="1"/>
          </p:cNvSpPr>
          <p:nvPr>
            <p:ph idx="1"/>
          </p:nvPr>
        </p:nvSpPr>
        <p:spPr/>
        <p:txBody>
          <a:bodyPr>
            <a:normAutofit lnSpcReduction="10000"/>
          </a:bodyPr>
          <a:lstStyle/>
          <a:p>
            <a:r>
              <a:rPr lang="en-CA" sz="3600" dirty="0" smtClean="0">
                <a:hlinkClick r:id="rId2"/>
              </a:rPr>
              <a:t>Erik Chevrier Website</a:t>
            </a:r>
            <a:endParaRPr lang="en-CA" sz="3600" dirty="0" smtClean="0"/>
          </a:p>
          <a:p>
            <a:endParaRPr lang="en-CA" dirty="0" smtClean="0"/>
          </a:p>
          <a:p>
            <a:r>
              <a:rPr lang="en-CA" sz="3600" dirty="0" smtClean="0"/>
              <a:t>Projects:</a:t>
            </a:r>
          </a:p>
          <a:p>
            <a:pPr marL="201168" lvl="1" indent="0">
              <a:buNone/>
            </a:pPr>
            <a:r>
              <a:rPr lang="en-CA" dirty="0" smtClean="0">
                <a:hlinkClick r:id="rId3"/>
              </a:rPr>
              <a:t>Coop Collective Vision</a:t>
            </a:r>
            <a:endParaRPr lang="en-CA" dirty="0" smtClean="0"/>
          </a:p>
          <a:p>
            <a:pPr marL="201168" lvl="1" indent="0">
              <a:buNone/>
            </a:pPr>
            <a:r>
              <a:rPr lang="en-CA" dirty="0" smtClean="0">
                <a:hlinkClick r:id="rId4"/>
              </a:rPr>
              <a:t>Concordia Food Groups Research Project</a:t>
            </a:r>
            <a:endParaRPr lang="en-CA" dirty="0" smtClean="0"/>
          </a:p>
          <a:p>
            <a:pPr marL="201168" lvl="1" indent="0">
              <a:buNone/>
            </a:pPr>
            <a:r>
              <a:rPr lang="en-CA" dirty="0" smtClean="0">
                <a:hlinkClick r:id="rId5"/>
              </a:rPr>
              <a:t>Concordia Against Austerity</a:t>
            </a:r>
            <a:endParaRPr lang="en-CA" dirty="0" smtClean="0"/>
          </a:p>
          <a:p>
            <a:pPr marL="201168" lvl="1" indent="0">
              <a:buNone/>
            </a:pPr>
            <a:r>
              <a:rPr lang="en-CA" dirty="0" smtClean="0">
                <a:hlinkClick r:id="rId6"/>
              </a:rPr>
              <a:t>Research for the CSU on Concordia’s Investment Practices</a:t>
            </a:r>
            <a:endParaRPr lang="en-CA" dirty="0" smtClean="0"/>
          </a:p>
          <a:p>
            <a:pPr marL="201168" lvl="1" indent="0">
              <a:buNone/>
            </a:pPr>
            <a:endParaRPr lang="en-CA" dirty="0"/>
          </a:p>
          <a:p>
            <a:pPr marL="201168" lvl="1" indent="0">
              <a:buNone/>
            </a:pPr>
            <a:r>
              <a:rPr lang="en-CA" sz="3600" dirty="0" smtClean="0"/>
              <a:t>Masters Thesis:</a:t>
            </a:r>
          </a:p>
          <a:p>
            <a:pPr marL="201168" lvl="1" indent="0">
              <a:buNone/>
            </a:pPr>
            <a:r>
              <a:rPr lang="en-CA" dirty="0" smtClean="0">
                <a:hlinkClick r:id="rId7"/>
              </a:rPr>
              <a:t>How Individuals are Affected by Profuse Amounts of Publicity: A multidimensional approach</a:t>
            </a:r>
            <a:endParaRPr lang="en-CA" dirty="0"/>
          </a:p>
        </p:txBody>
      </p:sp>
    </p:spTree>
    <p:extLst>
      <p:ext uri="{BB962C8B-B14F-4D97-AF65-F5344CB8AC3E}">
        <p14:creationId xmlns:p14="http://schemas.microsoft.com/office/powerpoint/2010/main" val="29899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False Assumptions</a:t>
            </a:r>
            <a:endParaRPr lang="en-CA" dirty="0"/>
          </a:p>
        </p:txBody>
      </p:sp>
      <p:sp>
        <p:nvSpPr>
          <p:cNvPr id="3" name="Content Placeholder 2"/>
          <p:cNvSpPr>
            <a:spLocks noGrp="1"/>
          </p:cNvSpPr>
          <p:nvPr>
            <p:ph idx="1"/>
          </p:nvPr>
        </p:nvSpPr>
        <p:spPr/>
        <p:txBody>
          <a:bodyPr>
            <a:normAutofit/>
          </a:bodyPr>
          <a:lstStyle/>
          <a:p>
            <a:r>
              <a:rPr lang="en-CA" dirty="0" smtClean="0"/>
              <a:t>There is a liberal bias in the media</a:t>
            </a:r>
          </a:p>
          <a:p>
            <a:r>
              <a:rPr lang="en-CA" dirty="0" smtClean="0"/>
              <a:t>People are brainwashed by the media</a:t>
            </a:r>
          </a:p>
          <a:p>
            <a:r>
              <a:rPr lang="en-CA" dirty="0" smtClean="0"/>
              <a:t>The mass media controls how people think</a:t>
            </a:r>
          </a:p>
          <a:p>
            <a:r>
              <a:rPr lang="en-CA" dirty="0" smtClean="0"/>
              <a:t>We should be careful of subliminal messages</a:t>
            </a:r>
          </a:p>
          <a:p>
            <a:r>
              <a:rPr lang="en-CA" dirty="0" smtClean="0"/>
              <a:t>Advertising has no effect on me</a:t>
            </a:r>
          </a:p>
          <a:p>
            <a:r>
              <a:rPr lang="en-CA" dirty="0" smtClean="0"/>
              <a:t>The goal of news media is to provide balancing points of view in every story</a:t>
            </a:r>
          </a:p>
          <a:p>
            <a:r>
              <a:rPr lang="en-CA" dirty="0" smtClean="0"/>
              <a:t>Violent media makes people violent</a:t>
            </a:r>
          </a:p>
          <a:p>
            <a:r>
              <a:rPr lang="en-CA" dirty="0" smtClean="0"/>
              <a:t>News media is just propaganda</a:t>
            </a:r>
          </a:p>
          <a:p>
            <a:r>
              <a:rPr lang="en-CA" dirty="0" smtClean="0"/>
              <a:t>I am really smart therefore, media does not affect me at all</a:t>
            </a:r>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60811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General Realities of Media</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hlinkClick r:id="rId2"/>
              </a:rPr>
              <a:t>Media </a:t>
            </a:r>
            <a:r>
              <a:rPr lang="en-CA" dirty="0">
                <a:hlinkClick r:id="rId2"/>
              </a:rPr>
              <a:t>organizations are not all the </a:t>
            </a:r>
            <a:r>
              <a:rPr lang="en-CA" dirty="0" smtClean="0">
                <a:hlinkClick r:id="rId2"/>
              </a:rPr>
              <a:t>same, they complete with each other for your attention</a:t>
            </a:r>
            <a:endParaRPr lang="en-CA" dirty="0" smtClean="0"/>
          </a:p>
          <a:p>
            <a:r>
              <a:rPr lang="en-CA" dirty="0" smtClean="0"/>
              <a:t>Media forms change with advances in technology</a:t>
            </a:r>
          </a:p>
          <a:p>
            <a:r>
              <a:rPr lang="en-CA" dirty="0" smtClean="0"/>
              <a:t>People are active agents and capable of deciphering complex messages</a:t>
            </a:r>
          </a:p>
          <a:p>
            <a:r>
              <a:rPr lang="en-CA" dirty="0" smtClean="0">
                <a:hlinkClick r:id="rId3"/>
              </a:rPr>
              <a:t>Perceptual biases and cognitive overload lead us to make judgement errors</a:t>
            </a:r>
            <a:endParaRPr lang="en-CA" dirty="0" smtClean="0"/>
          </a:p>
          <a:p>
            <a:r>
              <a:rPr lang="en-CA" dirty="0" smtClean="0">
                <a:hlinkClick r:id="rId4"/>
              </a:rPr>
              <a:t>Media organizations are devising sophisticated tools to make their messages more effective</a:t>
            </a:r>
            <a:endParaRPr lang="en-CA" dirty="0" smtClean="0"/>
          </a:p>
          <a:p>
            <a:r>
              <a:rPr lang="en-CA" dirty="0" smtClean="0"/>
              <a:t>Media sources direct our attention to specific messages and suggest how to think about these topics</a:t>
            </a:r>
          </a:p>
          <a:p>
            <a:r>
              <a:rPr lang="en-CA" dirty="0" smtClean="0"/>
              <a:t>Media produces and reflects the socio-economic conditions in society</a:t>
            </a:r>
          </a:p>
          <a:p>
            <a:r>
              <a:rPr lang="en-CA" dirty="0" smtClean="0"/>
              <a:t>Both the left and right use an array of propaganda tactics</a:t>
            </a:r>
          </a:p>
          <a:p>
            <a:r>
              <a:rPr lang="en-CA" dirty="0" smtClean="0"/>
              <a:t>Media is a key factor in social movements</a:t>
            </a:r>
          </a:p>
          <a:p>
            <a:r>
              <a:rPr lang="en-CA" dirty="0" smtClean="0"/>
              <a:t>Advertising revenue is a key factor that determines what media gets produced</a:t>
            </a:r>
          </a:p>
          <a:p>
            <a:r>
              <a:rPr lang="en-CA" dirty="0" smtClean="0"/>
              <a:t>Media can produce an array of visceral responses </a:t>
            </a:r>
          </a:p>
          <a:p>
            <a:r>
              <a:rPr lang="en-CA" dirty="0" smtClean="0"/>
              <a:t>A proper analysis of media messages evaluate what is shown as well as what is left out</a:t>
            </a:r>
          </a:p>
        </p:txBody>
      </p:sp>
    </p:spTree>
    <p:extLst>
      <p:ext uri="{BB962C8B-B14F-4D97-AF65-F5344CB8AC3E}">
        <p14:creationId xmlns:p14="http://schemas.microsoft.com/office/powerpoint/2010/main" val="40806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 of Media is Subjective</a:t>
            </a:r>
            <a:endParaRPr lang="en-CA" dirty="0"/>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3940983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a:t>
            </a:r>
            <a:r>
              <a:rPr lang="en-CA" dirty="0" smtClean="0"/>
              <a:t>Deceptive</a:t>
            </a:r>
            <a:endParaRPr lang="en-CA" dirty="0"/>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2799634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a:t>
            </a:r>
            <a:r>
              <a:rPr lang="en-CA" dirty="0" smtClean="0"/>
              <a:t>Deceptive</a:t>
            </a:r>
            <a:endParaRPr lang="en-CA" dirty="0"/>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1161500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Media can cause Visceral Reactions</a:t>
            </a:r>
            <a:endParaRPr lang="en-CA" dirty="0"/>
          </a:p>
        </p:txBody>
      </p:sp>
      <p:sp>
        <p:nvSpPr>
          <p:cNvPr id="3" name="Content Placeholder 2"/>
          <p:cNvSpPr>
            <a:spLocks noGrp="1"/>
          </p:cNvSpPr>
          <p:nvPr>
            <p:ph idx="1"/>
          </p:nvPr>
        </p:nvSpPr>
        <p:spPr/>
        <p:txBody>
          <a:bodyPr/>
          <a:lstStyle/>
          <a:p>
            <a:r>
              <a:rPr lang="en-CA" dirty="0" smtClean="0">
                <a:hlinkClick r:id="rId2"/>
              </a:rPr>
              <a:t>Experiment 1</a:t>
            </a:r>
            <a:endParaRPr lang="en-CA" dirty="0" smtClean="0"/>
          </a:p>
          <a:p>
            <a:r>
              <a:rPr lang="en-CA" dirty="0" smtClean="0">
                <a:hlinkClick r:id="rId3"/>
              </a:rPr>
              <a:t>Experiment 2</a:t>
            </a:r>
            <a:endParaRPr lang="en-CA" dirty="0" smtClean="0"/>
          </a:p>
          <a:p>
            <a:r>
              <a:rPr lang="en-CA" dirty="0" smtClean="0">
                <a:hlinkClick r:id="rId4"/>
              </a:rPr>
              <a:t>Experiment 3</a:t>
            </a:r>
            <a:endParaRPr lang="en-CA" dirty="0"/>
          </a:p>
        </p:txBody>
      </p:sp>
    </p:spTree>
    <p:extLst>
      <p:ext uri="{BB962C8B-B14F-4D97-AF65-F5344CB8AC3E}">
        <p14:creationId xmlns:p14="http://schemas.microsoft.com/office/powerpoint/2010/main" val="549447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Sometimes we cannot see what’s right in front of us!</a:t>
            </a:r>
            <a:endParaRPr lang="en-CA" dirty="0"/>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87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Thanks!</a:t>
            </a:r>
            <a:endParaRPr lang="en-CA" dirty="0"/>
          </a:p>
        </p:txBody>
      </p:sp>
      <p:sp>
        <p:nvSpPr>
          <p:cNvPr id="3" name="Content Placeholder 2"/>
          <p:cNvSpPr>
            <a:spLocks noGrp="1"/>
          </p:cNvSpPr>
          <p:nvPr>
            <p:ph idx="1"/>
          </p:nvPr>
        </p:nvSpPr>
        <p:spPr/>
        <p:txBody>
          <a:bodyPr>
            <a:normAutofit/>
          </a:bodyPr>
          <a:lstStyle/>
          <a:p>
            <a:r>
              <a:rPr lang="en-CA" sz="7200" dirty="0" smtClean="0"/>
              <a:t>Questions?</a:t>
            </a:r>
            <a:endParaRPr lang="en-CA" sz="7200" dirty="0"/>
          </a:p>
        </p:txBody>
      </p:sp>
    </p:spTree>
    <p:extLst>
      <p:ext uri="{BB962C8B-B14F-4D97-AF65-F5344CB8AC3E}">
        <p14:creationId xmlns:p14="http://schemas.microsoft.com/office/powerpoint/2010/main" val="359219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are you?</a:t>
            </a:r>
            <a:endParaRPr lang="en-CA" dirty="0"/>
          </a:p>
        </p:txBody>
      </p:sp>
      <p:sp>
        <p:nvSpPr>
          <p:cNvPr id="3" name="Content Placeholder 2"/>
          <p:cNvSpPr>
            <a:spLocks noGrp="1"/>
          </p:cNvSpPr>
          <p:nvPr>
            <p:ph idx="1"/>
          </p:nvPr>
        </p:nvSpPr>
        <p:spPr/>
        <p:txBody>
          <a:bodyPr/>
          <a:lstStyle/>
          <a:p>
            <a:r>
              <a:rPr lang="en-CA" sz="2400" dirty="0" smtClean="0"/>
              <a:t>What is your name?</a:t>
            </a:r>
          </a:p>
          <a:p>
            <a:r>
              <a:rPr lang="en-CA" sz="2400" dirty="0" smtClean="0"/>
              <a:t>What is your program major and minor?</a:t>
            </a:r>
          </a:p>
          <a:p>
            <a:r>
              <a:rPr lang="en-CA" sz="2400" dirty="0" smtClean="0"/>
              <a:t>What is your level of knowledge about media technology and/or politics?</a:t>
            </a:r>
          </a:p>
          <a:p>
            <a:r>
              <a:rPr lang="en-CA" sz="2400" dirty="0" smtClean="0"/>
              <a:t>Why are you interested in this course?</a:t>
            </a:r>
          </a:p>
          <a:p>
            <a:r>
              <a:rPr lang="en-CA" sz="2400" dirty="0" smtClean="0"/>
              <a:t>What do you want to get out of this course</a:t>
            </a:r>
            <a:r>
              <a:rPr lang="en-CA" sz="2400" dirty="0" smtClean="0"/>
              <a:t>?</a:t>
            </a:r>
          </a:p>
          <a:p>
            <a:endParaRPr lang="en-CA" sz="2400" dirty="0"/>
          </a:p>
          <a:p>
            <a:r>
              <a:rPr lang="en-CA" sz="2400" dirty="0" smtClean="0"/>
              <a:t>Where do you get your news media?</a:t>
            </a:r>
            <a:endParaRPr lang="en-CA" sz="2400" dirty="0" smtClean="0"/>
          </a:p>
          <a:p>
            <a:endParaRPr lang="en-CA" dirty="0" smtClean="0"/>
          </a:p>
        </p:txBody>
      </p:sp>
    </p:spTree>
    <p:extLst>
      <p:ext uri="{BB962C8B-B14F-4D97-AF65-F5344CB8AC3E}">
        <p14:creationId xmlns:p14="http://schemas.microsoft.com/office/powerpoint/2010/main" val="13774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Overview</a:t>
            </a:r>
            <a:endParaRPr lang="en-CA" dirty="0"/>
          </a:p>
        </p:txBody>
      </p:sp>
      <p:sp>
        <p:nvSpPr>
          <p:cNvPr id="3" name="Content Placeholder 2"/>
          <p:cNvSpPr>
            <a:spLocks noGrp="1"/>
          </p:cNvSpPr>
          <p:nvPr>
            <p:ph idx="1"/>
          </p:nvPr>
        </p:nvSpPr>
        <p:spPr/>
        <p:txBody>
          <a:bodyPr>
            <a:normAutofit fontScale="77500" lnSpcReduction="20000"/>
          </a:bodyPr>
          <a:lstStyle/>
          <a:p>
            <a:pPr>
              <a:lnSpc>
                <a:spcPct val="100000"/>
              </a:lnSpc>
              <a:spcBef>
                <a:spcPts val="0"/>
              </a:spcBef>
              <a:spcAft>
                <a:spcPts val="0"/>
              </a:spcAft>
            </a:pPr>
            <a:r>
              <a:rPr lang="en-US" dirty="0"/>
              <a:t>Politics and media studies are interrelated and multifaceted topics. Newspapers, radio, TV, and the internet are some of many media forms that carry messages about political ideas, social relations and prevailing power structures. Signs and symbols can be creative and/or coercive. They can be used to educate people about world issues so people can participate in political platforms as informed citizens; however they can also be used to misinform the public in order to manage public opinion and push a specific political agenda. A variety of political actors, such as political parties, pressure groups, people with wealth and influence, and concerned citizens everywhere use media to their advantage – some with more, others with less success. </a:t>
            </a:r>
            <a:endParaRPr lang="en-US" dirty="0" smtClean="0"/>
          </a:p>
          <a:p>
            <a:pPr>
              <a:lnSpc>
                <a:spcPct val="100000"/>
              </a:lnSpc>
              <a:spcBef>
                <a:spcPts val="0"/>
              </a:spcBef>
              <a:spcAft>
                <a:spcPts val="0"/>
              </a:spcAft>
            </a:pPr>
            <a:endParaRPr lang="en-US" dirty="0"/>
          </a:p>
          <a:p>
            <a:pPr>
              <a:lnSpc>
                <a:spcPct val="100000"/>
              </a:lnSpc>
              <a:spcBef>
                <a:spcPts val="0"/>
              </a:spcBef>
              <a:spcAft>
                <a:spcPts val="0"/>
              </a:spcAft>
            </a:pPr>
            <a:r>
              <a:rPr lang="en-US" dirty="0" smtClean="0"/>
              <a:t>In </a:t>
            </a:r>
            <a:r>
              <a:rPr lang="en-US" dirty="0"/>
              <a:t>this course, we will examine the interaction between politics and media by looking at how technological changes in communication has shaped political life. We will use a multidimensional framework taking into consideration the way media is encoded and decoded, media organizations and technologies as well as the political and socio-economic environment from which media messages are produced. </a:t>
            </a:r>
            <a:endParaRPr lang="en-US" dirty="0" smtClean="0"/>
          </a:p>
          <a:p>
            <a:pPr>
              <a:lnSpc>
                <a:spcPct val="100000"/>
              </a:lnSpc>
              <a:spcBef>
                <a:spcPts val="0"/>
              </a:spcBef>
              <a:spcAft>
                <a:spcPts val="0"/>
              </a:spcAft>
            </a:pPr>
            <a:endParaRPr lang="en-US" dirty="0"/>
          </a:p>
          <a:p>
            <a:pPr>
              <a:lnSpc>
                <a:spcPct val="100000"/>
              </a:lnSpc>
              <a:spcBef>
                <a:spcPts val="0"/>
              </a:spcBef>
              <a:spcAft>
                <a:spcPts val="0"/>
              </a:spcAft>
            </a:pPr>
            <a:r>
              <a:rPr lang="en-US" dirty="0" smtClean="0"/>
              <a:t>In </a:t>
            </a:r>
            <a:r>
              <a:rPr lang="en-US" dirty="0"/>
              <a:t>this course, we will address the following questions: What is the key to effective media management? Who controls what gets onto the media and what gets excluded? What makes something newsworthy? Why are some issues covered and many others ignored? How does the media shape our political culture, our minds and our identities as a people? What can we do to ensure, that this instrument that plays such a powerful role in the formation of our political consciousness, remains fair, and factual? How can we ensure that the media does not fall into the hands of those who are driven by selfish or vested interests? </a:t>
            </a:r>
            <a:endParaRPr lang="en-US" dirty="0" smtClean="0"/>
          </a:p>
          <a:p>
            <a:pPr>
              <a:lnSpc>
                <a:spcPct val="100000"/>
              </a:lnSpc>
              <a:spcBef>
                <a:spcPts val="0"/>
              </a:spcBef>
              <a:spcAft>
                <a:spcPts val="0"/>
              </a:spcAft>
            </a:pPr>
            <a:endParaRPr lang="en-CA" dirty="0"/>
          </a:p>
          <a:p>
            <a:pPr>
              <a:lnSpc>
                <a:spcPct val="100000"/>
              </a:lnSpc>
              <a:spcBef>
                <a:spcPts val="0"/>
              </a:spcBef>
              <a:spcAft>
                <a:spcPts val="0"/>
              </a:spcAft>
            </a:pPr>
            <a:endParaRPr lang="en-CA" dirty="0"/>
          </a:p>
        </p:txBody>
      </p:sp>
    </p:spTree>
    <p:extLst>
      <p:ext uri="{BB962C8B-B14F-4D97-AF65-F5344CB8AC3E}">
        <p14:creationId xmlns:p14="http://schemas.microsoft.com/office/powerpoint/2010/main" val="196591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Objectives</a:t>
            </a:r>
            <a:endParaRPr lang="en-CA"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sz="3600" dirty="0"/>
              <a:t>By the end of this course, students will:</a:t>
            </a:r>
            <a:endParaRPr lang="en-CA" sz="3600" dirty="0"/>
          </a:p>
          <a:p>
            <a:pPr>
              <a:lnSpc>
                <a:spcPct val="100000"/>
              </a:lnSpc>
              <a:spcBef>
                <a:spcPts val="0"/>
              </a:spcBef>
              <a:spcAft>
                <a:spcPts val="0"/>
              </a:spcAft>
            </a:pPr>
            <a:r>
              <a:rPr lang="en-US" sz="1600" dirty="0" smtClean="0"/>
              <a:t>- Understand </a:t>
            </a:r>
            <a:r>
              <a:rPr lang="en-US" sz="1600" dirty="0"/>
              <a:t>the complex inter-relationship between the media and politics and the impact of technological changes on democratic governance</a:t>
            </a:r>
            <a:endParaRPr lang="en-CA" sz="1600" dirty="0"/>
          </a:p>
          <a:p>
            <a:pPr lvl="0">
              <a:lnSpc>
                <a:spcPct val="100000"/>
              </a:lnSpc>
              <a:spcBef>
                <a:spcPts val="0"/>
              </a:spcBef>
              <a:spcAft>
                <a:spcPts val="0"/>
              </a:spcAft>
            </a:pPr>
            <a:r>
              <a:rPr lang="en-US" sz="1600" dirty="0" smtClean="0"/>
              <a:t>- Be </a:t>
            </a:r>
            <a:r>
              <a:rPr lang="en-US" sz="1600" dirty="0"/>
              <a:t>sensitive to the language of political deception, the use of illusion as an instrument to manufacture consent</a:t>
            </a:r>
            <a:endParaRPr lang="en-CA" sz="1600" dirty="0"/>
          </a:p>
          <a:p>
            <a:pPr lvl="0">
              <a:lnSpc>
                <a:spcPct val="100000"/>
              </a:lnSpc>
              <a:spcBef>
                <a:spcPts val="0"/>
              </a:spcBef>
              <a:spcAft>
                <a:spcPts val="0"/>
              </a:spcAft>
            </a:pPr>
            <a:r>
              <a:rPr lang="en-US" sz="1600" dirty="0" smtClean="0"/>
              <a:t>- Understand </a:t>
            </a:r>
            <a:r>
              <a:rPr lang="en-US" sz="1600" dirty="0"/>
              <a:t>the use of marketing, advertising, public relations, public opinion research as tools of political persuasion  </a:t>
            </a:r>
            <a:endParaRPr lang="en-CA" sz="1600" dirty="0"/>
          </a:p>
          <a:p>
            <a:pPr lvl="0">
              <a:lnSpc>
                <a:spcPct val="100000"/>
              </a:lnSpc>
              <a:spcBef>
                <a:spcPts val="0"/>
              </a:spcBef>
              <a:spcAft>
                <a:spcPts val="0"/>
              </a:spcAft>
            </a:pPr>
            <a:r>
              <a:rPr lang="en-US" sz="1600" dirty="0" smtClean="0"/>
              <a:t>- Be </a:t>
            </a:r>
            <a:r>
              <a:rPr lang="en-US" sz="1600" dirty="0"/>
              <a:t>familiar with the ideas of the most significant theorists in this field</a:t>
            </a:r>
            <a:endParaRPr lang="en-CA" sz="1600" dirty="0"/>
          </a:p>
          <a:p>
            <a:pPr lvl="0">
              <a:lnSpc>
                <a:spcPct val="100000"/>
              </a:lnSpc>
              <a:spcBef>
                <a:spcPts val="0"/>
              </a:spcBef>
              <a:spcAft>
                <a:spcPts val="0"/>
              </a:spcAft>
            </a:pPr>
            <a:r>
              <a:rPr lang="en-US" sz="1600" dirty="0" smtClean="0"/>
              <a:t>- Know </a:t>
            </a:r>
            <a:r>
              <a:rPr lang="en-US" sz="1600" dirty="0"/>
              <a:t>how the news agenda is set and how media managers filter the news</a:t>
            </a:r>
            <a:endParaRPr lang="en-CA" sz="1600" dirty="0"/>
          </a:p>
          <a:p>
            <a:pPr lvl="0">
              <a:lnSpc>
                <a:spcPct val="100000"/>
              </a:lnSpc>
              <a:spcBef>
                <a:spcPts val="0"/>
              </a:spcBef>
              <a:spcAft>
                <a:spcPts val="0"/>
              </a:spcAft>
            </a:pPr>
            <a:r>
              <a:rPr lang="en-US" sz="1600" dirty="0" smtClean="0"/>
              <a:t>- Understand </a:t>
            </a:r>
            <a:r>
              <a:rPr lang="en-US" sz="1600" dirty="0"/>
              <a:t>the emerging role of the internet in the political electoral process</a:t>
            </a:r>
            <a:endParaRPr lang="en-CA" sz="1600" dirty="0"/>
          </a:p>
          <a:p>
            <a:pPr lvl="0">
              <a:lnSpc>
                <a:spcPct val="100000"/>
              </a:lnSpc>
              <a:spcBef>
                <a:spcPts val="0"/>
              </a:spcBef>
              <a:spcAft>
                <a:spcPts val="0"/>
              </a:spcAft>
            </a:pPr>
            <a:r>
              <a:rPr lang="en-US" sz="1600" dirty="0" smtClean="0"/>
              <a:t>- Have </a:t>
            </a:r>
            <a:r>
              <a:rPr lang="en-US" sz="1600" dirty="0"/>
              <a:t>explored ways to enhance the social responsibility of the media</a:t>
            </a:r>
            <a:endParaRPr lang="en-CA" sz="1600" dirty="0"/>
          </a:p>
          <a:p>
            <a:endParaRPr lang="en-CA" dirty="0"/>
          </a:p>
        </p:txBody>
      </p:sp>
    </p:spTree>
    <p:extLst>
      <p:ext uri="{BB962C8B-B14F-4D97-AF65-F5344CB8AC3E}">
        <p14:creationId xmlns:p14="http://schemas.microsoft.com/office/powerpoint/2010/main" val="729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Pedagogical Methods</a:t>
            </a:r>
            <a:endParaRPr lang="en-CA" dirty="0"/>
          </a:p>
        </p:txBody>
      </p:sp>
      <p:sp>
        <p:nvSpPr>
          <p:cNvPr id="3" name="Content Placeholder 2"/>
          <p:cNvSpPr>
            <a:spLocks noGrp="1"/>
          </p:cNvSpPr>
          <p:nvPr>
            <p:ph idx="1"/>
          </p:nvPr>
        </p:nvSpPr>
        <p:spPr/>
        <p:txBody>
          <a:bodyPr/>
          <a:lstStyle/>
          <a:p>
            <a:r>
              <a:rPr lang="en-CA" dirty="0" smtClean="0"/>
              <a:t>Lectures</a:t>
            </a:r>
          </a:p>
          <a:p>
            <a:r>
              <a:rPr lang="en-CA" dirty="0" smtClean="0"/>
              <a:t>Guest Speakers</a:t>
            </a:r>
          </a:p>
          <a:p>
            <a:r>
              <a:rPr lang="en-CA" dirty="0" smtClean="0"/>
              <a:t>Class Participation</a:t>
            </a:r>
          </a:p>
          <a:p>
            <a:r>
              <a:rPr lang="en-CA" dirty="0" smtClean="0"/>
              <a:t>Class Activities</a:t>
            </a:r>
          </a:p>
          <a:p>
            <a:r>
              <a:rPr lang="en-CA" dirty="0" smtClean="0"/>
              <a:t>Community Service Learning</a:t>
            </a:r>
          </a:p>
          <a:p>
            <a:r>
              <a:rPr lang="en-CA" dirty="0" smtClean="0"/>
              <a:t>Interacting with various media campaigns/sources</a:t>
            </a:r>
          </a:p>
        </p:txBody>
      </p:sp>
    </p:spTree>
    <p:extLst>
      <p:ext uri="{BB962C8B-B14F-4D97-AF65-F5344CB8AC3E}">
        <p14:creationId xmlns:p14="http://schemas.microsoft.com/office/powerpoint/2010/main" val="32746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Course Evaluation</a:t>
            </a:r>
            <a:endParaRPr lang="en-CA" dirty="0"/>
          </a:p>
        </p:txBody>
      </p:sp>
      <p:sp>
        <p:nvSpPr>
          <p:cNvPr id="3" name="Content Placeholder 2"/>
          <p:cNvSpPr>
            <a:spLocks noGrp="1"/>
          </p:cNvSpPr>
          <p:nvPr>
            <p:ph idx="1"/>
          </p:nvPr>
        </p:nvSpPr>
        <p:spPr/>
        <p:txBody>
          <a:bodyPr/>
          <a:lstStyle/>
          <a:p>
            <a:r>
              <a:rPr lang="en-US" b="1" dirty="0"/>
              <a:t> </a:t>
            </a:r>
            <a:endParaRPr lang="en-CA" dirty="0"/>
          </a:p>
          <a:p>
            <a:r>
              <a:rPr lang="en-US" dirty="0"/>
              <a:t>Exam 1					30%</a:t>
            </a:r>
            <a:endParaRPr lang="en-CA" dirty="0"/>
          </a:p>
          <a:p>
            <a:r>
              <a:rPr lang="en-US" dirty="0"/>
              <a:t>Exam 2 					30%</a:t>
            </a:r>
            <a:endParaRPr lang="en-CA" dirty="0"/>
          </a:p>
          <a:p>
            <a:r>
              <a:rPr lang="en-CA" dirty="0"/>
              <a:t>Short Paper				10%</a:t>
            </a:r>
          </a:p>
          <a:p>
            <a:r>
              <a:rPr lang="en-US" dirty="0"/>
              <a:t>Group Project				20%</a:t>
            </a:r>
            <a:endParaRPr lang="en-CA" dirty="0"/>
          </a:p>
          <a:p>
            <a:r>
              <a:rPr lang="en-US" dirty="0"/>
              <a:t>Class Participation			10%</a:t>
            </a:r>
            <a:endParaRPr lang="en-CA" dirty="0"/>
          </a:p>
          <a:p>
            <a:endParaRPr lang="en-CA" dirty="0"/>
          </a:p>
        </p:txBody>
      </p:sp>
    </p:spTree>
    <p:extLst>
      <p:ext uri="{BB962C8B-B14F-4D97-AF65-F5344CB8AC3E}">
        <p14:creationId xmlns:p14="http://schemas.microsoft.com/office/powerpoint/2010/main" val="418017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Materials</a:t>
            </a:r>
            <a:endParaRPr lang="en-CA" dirty="0"/>
          </a:p>
        </p:txBody>
      </p:sp>
      <p:sp>
        <p:nvSpPr>
          <p:cNvPr id="3" name="Content Placeholder 2"/>
          <p:cNvSpPr>
            <a:spLocks noGrp="1"/>
          </p:cNvSpPr>
          <p:nvPr>
            <p:ph idx="1"/>
          </p:nvPr>
        </p:nvSpPr>
        <p:spPr/>
        <p:txBody>
          <a:bodyPr>
            <a:noAutofit/>
          </a:bodyPr>
          <a:lstStyle/>
          <a:p>
            <a:r>
              <a:rPr lang="en-US" sz="1800" dirty="0"/>
              <a:t>Students are expected to complete</a:t>
            </a:r>
            <a:r>
              <a:rPr lang="en-US" sz="1800" b="1" dirty="0"/>
              <a:t> ALL</a:t>
            </a:r>
            <a:r>
              <a:rPr lang="en-US" sz="1800" dirty="0"/>
              <a:t> the designated readings and watch</a:t>
            </a:r>
            <a:r>
              <a:rPr lang="en-US" sz="1800" b="1" dirty="0"/>
              <a:t> ALL</a:t>
            </a:r>
            <a:r>
              <a:rPr lang="en-US" sz="1800" dirty="0"/>
              <a:t> of the assigned videos </a:t>
            </a:r>
            <a:r>
              <a:rPr lang="en-US" sz="1800" b="1" dirty="0"/>
              <a:t>BEFORE EACH CLASS</a:t>
            </a:r>
            <a:r>
              <a:rPr lang="en-US" sz="1800" dirty="0"/>
              <a:t>. Students are also expected to attend </a:t>
            </a:r>
            <a:r>
              <a:rPr lang="en-US" sz="1800" b="1" dirty="0"/>
              <a:t>ALL</a:t>
            </a:r>
            <a:r>
              <a:rPr lang="en-US" sz="1800" dirty="0"/>
              <a:t> classes, and participate in class discussions. </a:t>
            </a:r>
            <a:endParaRPr lang="en-CA" sz="1800" dirty="0"/>
          </a:p>
          <a:p>
            <a:r>
              <a:rPr lang="en-US" sz="1800" dirty="0"/>
              <a:t>The </a:t>
            </a:r>
            <a:r>
              <a:rPr lang="en-US" sz="1800" b="1" i="1" u="sng" dirty="0"/>
              <a:t>required textbook</a:t>
            </a:r>
            <a:r>
              <a:rPr lang="en-US" sz="1800" dirty="0"/>
              <a:t> for this course is: Paul Nesbitt-Larking. </a:t>
            </a:r>
            <a:r>
              <a:rPr lang="en-US" sz="1800" i="1" dirty="0"/>
              <a:t>Politics, Society and the Media</a:t>
            </a:r>
            <a:r>
              <a:rPr lang="en-US" sz="1800" dirty="0"/>
              <a:t> (2</a:t>
            </a:r>
            <a:r>
              <a:rPr lang="en-US" sz="1800" baseline="30000" dirty="0"/>
              <a:t>nd</a:t>
            </a:r>
            <a:r>
              <a:rPr lang="en-US" sz="1800" dirty="0"/>
              <a:t> Edition). Broadview Press. 2009</a:t>
            </a:r>
            <a:r>
              <a:rPr lang="en-US" sz="1800" dirty="0" smtClean="0"/>
              <a:t>.</a:t>
            </a:r>
            <a:endParaRPr lang="en-CA" sz="1800" dirty="0"/>
          </a:p>
          <a:p>
            <a:r>
              <a:rPr lang="en-US" sz="1800" dirty="0"/>
              <a:t>The professor’s power-point </a:t>
            </a:r>
            <a:r>
              <a:rPr lang="en-US" sz="1800" b="1" i="1" u="sng" dirty="0"/>
              <a:t>lecture notes</a:t>
            </a:r>
            <a:r>
              <a:rPr lang="en-US" sz="1800" dirty="0"/>
              <a:t> will be posted on the course site on a weekly basis before each class. </a:t>
            </a:r>
            <a:endParaRPr lang="en-CA" sz="1800" dirty="0"/>
          </a:p>
          <a:p>
            <a:r>
              <a:rPr lang="en-US" dirty="0"/>
              <a:t>Students are required to watch the following documentary </a:t>
            </a:r>
            <a:r>
              <a:rPr lang="en-US" dirty="0" smtClean="0"/>
              <a:t>movies:</a:t>
            </a:r>
          </a:p>
          <a:p>
            <a:pPr marL="108000">
              <a:lnSpc>
                <a:spcPct val="100000"/>
              </a:lnSpc>
              <a:spcBef>
                <a:spcPts val="0"/>
              </a:spcBef>
              <a:spcAft>
                <a:spcPts val="0"/>
              </a:spcAft>
            </a:pPr>
            <a:r>
              <a:rPr lang="en-US" sz="1400" dirty="0" smtClean="0"/>
              <a:t>The </a:t>
            </a:r>
            <a:r>
              <a:rPr lang="en-US" sz="1400" dirty="0"/>
              <a:t>Century of the Self (2002) – Adam Curtis </a:t>
            </a:r>
            <a:endParaRPr lang="en-CA" sz="1400" dirty="0"/>
          </a:p>
          <a:p>
            <a:pPr marL="108000">
              <a:lnSpc>
                <a:spcPct val="100000"/>
              </a:lnSpc>
              <a:spcBef>
                <a:spcPts val="0"/>
              </a:spcBef>
              <a:spcAft>
                <a:spcPts val="0"/>
              </a:spcAft>
            </a:pPr>
            <a:r>
              <a:rPr lang="en-US" sz="1400" dirty="0"/>
              <a:t>The Persuaders (2003) – Barak Goodman and Rachel Dretzin</a:t>
            </a:r>
            <a:endParaRPr lang="en-CA" sz="1400" dirty="0"/>
          </a:p>
          <a:p>
            <a:pPr marL="108000">
              <a:lnSpc>
                <a:spcPct val="100000"/>
              </a:lnSpc>
              <a:spcBef>
                <a:spcPts val="0"/>
              </a:spcBef>
              <a:spcAft>
                <a:spcPts val="0"/>
              </a:spcAft>
            </a:pPr>
            <a:r>
              <a:rPr lang="en-US" sz="1400" dirty="0"/>
              <a:t>Manufacturing Consent (1992) – Mark </a:t>
            </a:r>
            <a:r>
              <a:rPr lang="en-US" sz="1400" dirty="0" err="1"/>
              <a:t>Achbar</a:t>
            </a:r>
            <a:r>
              <a:rPr lang="en-US" sz="1400" dirty="0"/>
              <a:t> and Peter </a:t>
            </a:r>
            <a:r>
              <a:rPr lang="en-US" sz="1400" dirty="0" err="1"/>
              <a:t>Wintonick</a:t>
            </a:r>
            <a:endParaRPr lang="en-CA" sz="1400" dirty="0"/>
          </a:p>
          <a:p>
            <a:pPr marL="108000">
              <a:lnSpc>
                <a:spcPct val="100000"/>
              </a:lnSpc>
              <a:spcBef>
                <a:spcPts val="0"/>
              </a:spcBef>
              <a:spcAft>
                <a:spcPts val="0"/>
              </a:spcAft>
            </a:pPr>
            <a:r>
              <a:rPr lang="en-US" sz="1400" dirty="0"/>
              <a:t>Control Room (2004) – </a:t>
            </a:r>
            <a:r>
              <a:rPr lang="en-US" sz="1400" dirty="0" err="1"/>
              <a:t>Jehane</a:t>
            </a:r>
            <a:r>
              <a:rPr lang="en-US" sz="1400" dirty="0"/>
              <a:t> </a:t>
            </a:r>
            <a:r>
              <a:rPr lang="en-US" sz="1400" dirty="0" err="1"/>
              <a:t>Noujaim</a:t>
            </a:r>
            <a:endParaRPr lang="en-CA" sz="1400" dirty="0"/>
          </a:p>
          <a:p>
            <a:pPr marL="108000">
              <a:lnSpc>
                <a:spcPct val="100000"/>
              </a:lnSpc>
              <a:spcBef>
                <a:spcPts val="0"/>
              </a:spcBef>
              <a:spcAft>
                <a:spcPts val="0"/>
              </a:spcAft>
            </a:pPr>
            <a:r>
              <a:rPr lang="en-US" sz="1400" dirty="0"/>
              <a:t>Operation Hollywood (2004) – Emilio </a:t>
            </a:r>
            <a:r>
              <a:rPr lang="en-US" sz="1400" dirty="0" err="1"/>
              <a:t>Pacull</a:t>
            </a:r>
            <a:endParaRPr lang="en-CA" sz="1400" dirty="0"/>
          </a:p>
          <a:p>
            <a:pPr marL="108000">
              <a:lnSpc>
                <a:spcPct val="100000"/>
              </a:lnSpc>
              <a:spcBef>
                <a:spcPts val="0"/>
              </a:spcBef>
              <a:spcAft>
                <a:spcPts val="0"/>
              </a:spcAft>
            </a:pPr>
            <a:r>
              <a:rPr lang="en-US" sz="1400" dirty="0"/>
              <a:t>This Film is Not Yet Rated (2006) – Kirby Dick</a:t>
            </a:r>
            <a:endParaRPr lang="en-CA" sz="1400" dirty="0"/>
          </a:p>
          <a:p>
            <a:pPr marL="108000">
              <a:lnSpc>
                <a:spcPct val="100000"/>
              </a:lnSpc>
              <a:spcBef>
                <a:spcPts val="0"/>
              </a:spcBef>
              <a:spcAft>
                <a:spcPts val="0"/>
              </a:spcAft>
            </a:pPr>
            <a:r>
              <a:rPr lang="en-US" sz="1400" dirty="0"/>
              <a:t>We are Legion: The Story of Hacktivists (2012) – Brian </a:t>
            </a:r>
            <a:r>
              <a:rPr lang="en-US" sz="1400" dirty="0" err="1"/>
              <a:t>Knappenberger</a:t>
            </a:r>
            <a:endParaRPr lang="en-CA" sz="1400" dirty="0"/>
          </a:p>
          <a:p>
            <a:endParaRPr lang="en-CA" sz="1800" dirty="0"/>
          </a:p>
        </p:txBody>
      </p:sp>
    </p:spTree>
    <p:extLst>
      <p:ext uri="{BB962C8B-B14F-4D97-AF65-F5344CB8AC3E}">
        <p14:creationId xmlns:p14="http://schemas.microsoft.com/office/powerpoint/2010/main" val="262234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Schedule</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This </a:t>
            </a:r>
            <a:r>
              <a:rPr lang="en-US" dirty="0"/>
              <a:t>is a </a:t>
            </a:r>
            <a:r>
              <a:rPr lang="en-US" b="1" dirty="0"/>
              <a:t>TENTATIVE</a:t>
            </a:r>
            <a:r>
              <a:rPr lang="en-US" dirty="0"/>
              <a:t> schedule and is subject to change. Be sure to consult the course website regularly to be aware of any changes. A link to the documentary movies will be provided on the course website as well as the dates these movies will be discussed in class. </a:t>
            </a:r>
            <a:endParaRPr lang="en-CA" dirty="0"/>
          </a:p>
          <a:p>
            <a:r>
              <a:rPr lang="en-US" b="1" dirty="0"/>
              <a:t> </a:t>
            </a:r>
            <a:endParaRPr lang="en-CA" dirty="0"/>
          </a:p>
          <a:p>
            <a:r>
              <a:rPr lang="en-US" b="1" dirty="0"/>
              <a:t> </a:t>
            </a:r>
            <a:endParaRPr lang="en-CA" dirty="0"/>
          </a:p>
          <a:p>
            <a:r>
              <a:rPr lang="en-US" dirty="0"/>
              <a:t>January 13 	</a:t>
            </a:r>
            <a:r>
              <a:rPr lang="en-US" dirty="0" smtClean="0"/>
              <a:t>	Introduction </a:t>
            </a:r>
            <a:r>
              <a:rPr lang="en-US" dirty="0"/>
              <a:t>				</a:t>
            </a:r>
            <a:r>
              <a:rPr lang="en-US" dirty="0" smtClean="0"/>
              <a:t>Chapter </a:t>
            </a:r>
            <a:r>
              <a:rPr lang="en-US" dirty="0"/>
              <a:t>1</a:t>
            </a:r>
            <a:endParaRPr lang="en-CA" dirty="0"/>
          </a:p>
          <a:p>
            <a:r>
              <a:rPr lang="en-CA" dirty="0"/>
              <a:t>January 20	</a:t>
            </a:r>
            <a:r>
              <a:rPr lang="en-CA" dirty="0" smtClean="0"/>
              <a:t>	History </a:t>
            </a:r>
            <a:r>
              <a:rPr lang="en-CA" dirty="0"/>
              <a:t>of the Canadian Mass Media		Chapters 2 &amp; 3	</a:t>
            </a:r>
          </a:p>
          <a:p>
            <a:r>
              <a:rPr lang="en-CA" dirty="0"/>
              <a:t>January 27 </a:t>
            </a:r>
            <a:r>
              <a:rPr lang="en-CA" dirty="0" smtClean="0"/>
              <a:t>	</a:t>
            </a:r>
            <a:r>
              <a:rPr lang="en-CA" dirty="0"/>
              <a:t>	Political and Socio-Economic Environment </a:t>
            </a:r>
            <a:r>
              <a:rPr lang="en-CA" dirty="0" smtClean="0"/>
              <a:t>	Chapters </a:t>
            </a:r>
            <a:r>
              <a:rPr lang="en-CA" dirty="0"/>
              <a:t>4 &amp; 5</a:t>
            </a:r>
          </a:p>
          <a:p>
            <a:r>
              <a:rPr lang="en-CA" dirty="0"/>
              <a:t>February 3	</a:t>
            </a:r>
            <a:r>
              <a:rPr lang="en-CA" dirty="0" smtClean="0"/>
              <a:t>	State </a:t>
            </a:r>
            <a:r>
              <a:rPr lang="en-CA" dirty="0"/>
              <a:t>and Political Regulating of the Media	</a:t>
            </a:r>
            <a:r>
              <a:rPr lang="en-CA" dirty="0" smtClean="0"/>
              <a:t>Chapter </a:t>
            </a:r>
            <a:r>
              <a:rPr lang="en-CA" dirty="0"/>
              <a:t>6</a:t>
            </a:r>
          </a:p>
          <a:p>
            <a:r>
              <a:rPr lang="en-CA" dirty="0"/>
              <a:t>February 10   	</a:t>
            </a:r>
            <a:r>
              <a:rPr lang="en-CA" dirty="0" smtClean="0"/>
              <a:t>	Mid-Term</a:t>
            </a:r>
            <a:endParaRPr lang="en-CA" dirty="0"/>
          </a:p>
          <a:p>
            <a:r>
              <a:rPr lang="en-CA" dirty="0"/>
              <a:t>February 17	</a:t>
            </a:r>
            <a:r>
              <a:rPr lang="en-CA" dirty="0" smtClean="0"/>
              <a:t>	Group Project - </a:t>
            </a:r>
            <a:r>
              <a:rPr lang="en-CA" dirty="0"/>
              <a:t>Short Paper Due		</a:t>
            </a:r>
            <a:r>
              <a:rPr lang="en-CA" dirty="0" smtClean="0"/>
              <a:t>No </a:t>
            </a:r>
            <a:r>
              <a:rPr lang="en-CA" dirty="0"/>
              <a:t>assigned Readings</a:t>
            </a:r>
          </a:p>
          <a:p>
            <a:endParaRPr lang="en-CA" dirty="0"/>
          </a:p>
        </p:txBody>
      </p:sp>
    </p:spTree>
    <p:extLst>
      <p:ext uri="{BB962C8B-B14F-4D97-AF65-F5344CB8AC3E}">
        <p14:creationId xmlns:p14="http://schemas.microsoft.com/office/powerpoint/2010/main" val="23893302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3729</TotalTime>
  <Words>1240</Words>
  <Application>Microsoft Office PowerPoint</Application>
  <PresentationFormat>Widescreen</PresentationFormat>
  <Paragraphs>160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Calibri Light</vt:lpstr>
      <vt:lpstr>Retrospect</vt:lpstr>
      <vt:lpstr>Media, Technology and Politics</vt:lpstr>
      <vt:lpstr>Erik Chevrier</vt:lpstr>
      <vt:lpstr>Who are you?</vt:lpstr>
      <vt:lpstr>Course Overview</vt:lpstr>
      <vt:lpstr>Learning Objectives</vt:lpstr>
      <vt:lpstr>Pedagogical Methods</vt:lpstr>
      <vt:lpstr>The Course Evaluation</vt:lpstr>
      <vt:lpstr>Course Materials</vt:lpstr>
      <vt:lpstr>Schedule</vt:lpstr>
      <vt:lpstr>Schedule</vt:lpstr>
      <vt:lpstr>What is media?</vt:lpstr>
      <vt:lpstr>General Framework</vt:lpstr>
      <vt:lpstr>General Framework</vt:lpstr>
      <vt:lpstr>Compare and contrast ad campaigns!</vt:lpstr>
      <vt:lpstr>General Framework</vt:lpstr>
      <vt:lpstr>Analyze the Red Campaign!</vt:lpstr>
      <vt:lpstr>What about Martin Shkreli</vt:lpstr>
      <vt:lpstr>General Framework</vt:lpstr>
      <vt:lpstr>Theories</vt:lpstr>
      <vt:lpstr>Addressing False Assumptions</vt:lpstr>
      <vt:lpstr>The General Realities of Media</vt:lpstr>
      <vt:lpstr>Perception of Media is Subjective</vt:lpstr>
      <vt:lpstr>Perception of Media is Deceptive</vt:lpstr>
      <vt:lpstr>Perception of Media is Deceptive</vt:lpstr>
      <vt:lpstr>Media can cause Visceral Reactions</vt:lpstr>
      <vt:lpstr>Sometimes we cannot see what’s right in front of us!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dc:title>
  <dc:creator>Erik Chevrier</dc:creator>
  <cp:lastModifiedBy>Erik Chevrier</cp:lastModifiedBy>
  <cp:revision>324</cp:revision>
  <dcterms:created xsi:type="dcterms:W3CDTF">2015-09-08T04:44:55Z</dcterms:created>
  <dcterms:modified xsi:type="dcterms:W3CDTF">2016-01-13T17:15:51Z</dcterms:modified>
</cp:coreProperties>
</file>