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8" r:id="rId4"/>
    <p:sldId id="265" r:id="rId5"/>
    <p:sldId id="276" r:id="rId6"/>
    <p:sldId id="277" r:id="rId7"/>
    <p:sldId id="259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26.69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8CD09BB-633D-4798-A3E1-17DF71902708}" emma:medium="tactile" emma:mode="ink">
          <msink:context xmlns:msink="http://schemas.microsoft.com/ink/2010/main" type="inkDrawing" rotatedBoundingBox="7706,4218 12037,15467 4380,18415 49,7166" hotPoints="8987,17864 2576,13320 3531,5520 9942,10064" semanticType="enclosure" shapeName="Ellipse"/>
        </emma:interpretation>
      </emma:emma>
    </inkml:annotationXML>
    <inkml:trace contextRef="#ctx0" brushRef="#br0">3448 217 26 0,'-17'-4'13'0,"17"-20"-11"16,0 24 14-16,0-12-17 16,0 1 1-16,-5 7 0 15,1-4 1-15,-5-4 0 16,4 0 0-16,-8 4 0 15,0 0 1-15,-9 8 0 16,0-3 0-16,-5 3 0 16,0-4 1-16,1 0-2 15,-1 4 1-15,1-8-1 16,-5 0 1-16,-5 8-1 16,1-8 0-16,-5 8-1 15,0 0 1-15,0 8-1 16,0-8 1-16,5 4 0 15,-1 0 0-15,-4 0 0 16,1 0 0-16,-6 0 0 0,-3 0 1 16,3-1-1-16,5-3 0 15,1 4-1-15,-6 0 0 16,-4 4 0-16,1 4 0 16,-1-8 0-16,0 8 0 15,1 0 0-15,3-1 1 16,1 1-1-16,0-4 0 15,-5 4 0-15,5 0 0 16,-1 0 0-16,1-1 1 0,0 1-1 16,4 0 1-16,0 4-1 15,0-4 1-15,0 3-1 16,-4 1 0-16,4 4 0 16,0-1 1-16,0 1-1 15,5 4 1-15,-1 3-1 16,5-3 0-16,-4 0 0 15,4 7 1-15,0-3-1 16,-4 3 1-16,3 1 0 16,-3-1 1-16,0-7-1 15,4 7 0-15,0 5 0 16,0 3 1-16,4 0-2 16,0 1 0-16,5-1 0 15,0 5 1-15,0-5-1 16,-5 4 0-16,1 4 0 15,-1-7 1-15,-4 3-1 16,0 4 1-16,0 1 0 0,-4 3 0 16,8-4 0-16,5-4 0 15,0 9 0-15,-5-5 0 16,5-4-1-16,0 1 1 16,-5 3 0-16,1 12 0 15,-5-8-1-15,0-4 0 16,4 5 0-16,1-1 0 15,-1-4 0-15,5 0 1 16,0 4-1-16,0 1 0 16,-1-1 0-16,1 0 0 0,5 0 0 15,-1 8 0-15,0 4 0 16,5 0 0-16,0-8-1 16,-1 4 1-16,5 1 0 15,1-1 0-15,-1-8 0 16,0-12 1-16,4 28-1 15,1-12 1-15,4 0-1 16,-4 4 1-16,4 1-1 16,-5-1 1-16,1 8-1 15,-1 3 1-15,1 1-1 16,-1 0 0-16,1 4 0 16,0 4 0-16,-1-4 0 15,-8 3 1-15,4-3-1 16,0-4 1-16,-4 8-1 15,-1 0 1-15,6-9 0 16,-6 5 0-16,5 4-1 16,1 8 1-16,-6 7-1 0,1-7 1 15,0 7-1-15,-1 1 0 16,6-1 0-16,3 1 0 16,1-5 0-16,-5 9 0 15,4-12 0-15,1-1 0 16,0 5 0-16,-1-5 0 15,-4 1 0-15,0 0 0 16,5 3 0-16,0 1 1 0,-1-1-2 16,5 1 1-1,0 0 0-15,0-9 0 0,5 13 0 16,-5-5 1-16,4 5-1 16,-4 3 0-16,0 5 0 15,0-5 1-15,0-11-1 16,0 7 1-16,4 5-1 15,-4-17 1-15,0 1-1 16,0 0 1-16,5 3-1 16,-5-7 1-16,0 0-1 15,0-8 0-15,0 12 0 16,4-1 0-16,-4-3 0 16,0 4 1-16,0-1-2 15,0-3 1-15,0-4 0 16,0 0 0-16,5-12 0 15,-1 8 0-15,5-4 0 16,0 7 0-16,0-3 0 16,0-4 0-16,-1 8 0 15,1-8 0-15,5 4-1 0,-1-4 1 16,5 0 0-16,4-8 0 16,0 0 0-16,4 0 0 15,10 0 0-15,-5-4 0 16,0 4 0-16,0 0 0 15,4 0 0-15,1-3 0 16,8-1 0-16,-4 0 0 16,0-4 0-16,4 0 0 0,-4-4 0 15,0 1 0-15,0-1 0 16,4 0 0-16,5 8 0 16,-5-3 1-16,5-1-1 15,-5 0 0-15,0 0-1 16,1-4 1-16,4-3 0 15,-1-1 0-15,5 0 0 16,1-3 0-16,-6-5 0 16,-3 5 0-16,3-9 0 15,1-3 0-15,4 3 0 16,5-3 0-16,-5-1 0 16,-4 5 1-16,-1-5-2 15,6 9 1-15,-1-9 0 16,4-3 0-16,-3 0 0 15,-6-5 1-15,1 5-1 16,0 4 0-16,-1-5 0 16,6 5 1-16,-1 3-1 0,0 1 1 15,-4-5-1-15,-1-3 1 16,10 0-1-16,0-1 0 16,4 1 0-16,-5-5 0 15,-4 1 0-15,1-4 0 16,3 0-1-16,5-1 1 15,0 1-1-15,0 0 1 16,0 0 0-16,0-1 0 16,5-3 0-16,-1 0 0 15,1-4 0-15,-10 0 0 0,5-4 0 16,5 0 0-16,-5-4-1 16,0 0 1-16,0 0 0 15,-5 0 0-15,1-4 0 16,4 0 0-16,0 0 0 15,0 4 0-15,-4-4 0 16,4-4 0-16,0 0 0 16,0 0 0-16,0-4 0 15,0 1 0-15,-5-1 0 16,-4 0 1-16,5 4-1 16,0 0 0-16,-1 0 0 15,1 1 0-15,-1-1 0 16,-8-4 0-16,0 0 0 15,0 4 1-15,-1 0-1 16,1-4 0-16,0 1 0 16,0 7 0-16,-1-4 0 15,-3 0 1-15,3-4-1 0,1 4 0 16,4 0 0-16,0-3 0 16,-4 3 0-16,-9-4 0 15,0 0 0-15,4 0 0 16,0 0 0-16,1 5 0 15,-1-1-1-15,0 0 1 16,-4 0 0-16,0 0 1 16,-4 0-1-16,-1 4 1 31,18-4-1-31,0 8 1 0,-8-4 0 16,-1 1 0-16,-4-1-1 15,0 4 1-15,-9 4-1 16,-5-4 1-16,1 7-1 15,-1-7 0-15,1 8 0 16,0-4 0-16,4 4 0 16,0 0 0-16,0-8 0 15,0 8 0-15,0 4 0 16,0-4 1-16,-5-1-1 16,1 5 0-16,4 0 0 15,-5 0 1-15,5 0-1 16,5-4 1-16,-5 3-1 15,4-3 0-15,1 4 0 16,-1-4 0-16,1 0 0 16,-5 0 1-16,-5 0-1 15,5-1 0-15,0-3 0 0,5 0 0 16,-1 0 0-16,1 0 1 16,3 0-1-16,1 0 0 15,0 0 0-15,0-4 0 16,-4 0 0-16,-1 0 0 15,5-4 0-15,9-4 0 16,-5 4 0-16,5-8 0 16,-9 1 0-16,-1 3 1 0,1-4-1 15,5-8 0-15,3 1 0 16,1-5 0-16,0 0 0 16,4-3 0-16,-4-1 0 15,4-7 0-15,4-5 0 16,1 5 0-16,0-5 0 15,-5 5 1-15,0-4-1 16,-4-13 1-16,4 5-1 16,0-4 0-16,5-8 0 15,-1 0 1-15,-8 0-1 16,0-12 0-16,4 8 0 16,-4-4 0-16,-5 4 0 15,0 0 0-15,-4 0 0 16,-5-4 1-16,-8 4-1 15,0 0 0-15,-10-4 0 16,1 4 0-16,-5 0 0 16,-4 0 1-16,-4 4-1 15,-5 4 1-15,0 0-1 16,-5 0 0-16,-4-5 0 16,0 5 1-16,-4-4-1 0,0-4 0 15,4-4 0-15,-4 4 0 16,-5-8 0-16,0-7 0 15,1 15 0-15,-1-4 0 16,0 0 0-16,0 0 1 16,-4 4-1-16,0 4 0 15,-4-4 0-15,-5 4 1 16,0 0-1-16,-5 0 0 16,1-1 0-16,-5-3 0 0,4 12 0 15,1-4 1-15,-9 4-1 16,4 0 0-16,0 0 0 15,-4 7 0-15,-5-3 0 16,4 4 0-16,-3-5 0 16,3 9 0-16,-3 4 0 15,-1-1 1-15,0 1-1 16,1-1 0-16,3 1-1 16,1-5 1-16,0 9 0 15,4-12 0-15,0 7 0 16,-4 9 0-16,-1 3 0 15,-3 0 0-15,-1 1 0 16,0 3 0-16,-4 0 0 16,0 1 1-16,-5-1-1 15,1 4 0-15,3 0 0 16,1-3 1-16,4-1-1 16,-4 0 0-16,5 5 0 15,-6-5 0-15,1-8 0 0,5 1 0 16,-1-1 0-16,0-3 0 15,0-5 0-15,1-3 0 16,-1 7-1-16,0-11 1 16,5 0 0-16,4 3 0 15,5-7 0-15,-1 0 0 16,1-4-1-16,-1-4 1 16,1-4 0-16,-1-1 0 0,5-7 0 15,5 1 0-15,-5-9 0 16,0 0 0-16,4 0 0 15,5-4 0-15,0 1 0 16,0 3 1-16,4-4-1 16,0 4 0-16,-4 0 0 15,4 12 1-15,-4-15-1 16,-4 7 0-16,3 0 0 16,1 0 1-16,0 0-1 15,0 8 1-15,0-4-1 16,0 0 1-16,-5 4 0 15,-4-8 0-15,5-4-1 16,3 8 1-16,1 4-1 16,5-3 0-16,-6-1 0 15,1-4 0-15,-4-4 0 16,3 4 0-16,-3 4 0 16,-1 0 1-16,-4-8-1 0,-4 8 0 15,4 0 0-15,0-3 1 16,0-1-1-16,-5 4 0 15,1-4 0-15,4 0 0 16,-5 0 0-16,-3 0 0 16,-1-4 0-16,0 8 0 15,4 0 0-15,5 0 0 16,-4 1 0-16,0 6 0 16,-5-3 0-16,0-7 0 15,0 3 0-15,-4 0 0 0,8-8 0 16,5 0 0-16,0 0 0 15,-4 4 0-15,8 0 0 16,-4 12 0-16,5-12-1 16,-5 8 1-16,4-3 0 15,-4 6 0-15,4 1 0 16,5 0 0-16,0-4-1 16,9 0 1-16,4-8 0 15,4 1 0-15,5 7-1 16,0 0 1-16,0 0 0 15,-4-4 0-15,-5 8 0 16,-4-4 0-16,4-1 0 16,-4 5 1-16,-1 0-1 15,1-8 0-15,4 4 0 16,-4 8 0-16,4 4 0 16,-4-4 0-16,4 8 0 15,0-1 0-15,-4-3 0 0,-5 8 0 16,-4 4 0-16,0-5 0 15,0 5 0-15,-5-4 1 16,-4 3-1-16,0 5 0 16,0-1 0-16,0 9 0 15,0-5 0-15,-4 9 0 16,-10 3 0-16,-3 0 0 16,-6 0 0-16,1 5 0 15,4 3-1-15,-8 4 1 16,-5 0-1-16,-5 4 0 0,1 8 0 15,-14 4 0-15,5 4-2 16,0 0 1-16,4 3-4 16,9 1 1-16,9 4-4 15,8-4 0-15,5 3-6 16,5-15 0-16,4-4-4 16,4-12 1-16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01:16:34.96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4104FB2-26D0-4EC6-87C1-9737772BAE9F}" emma:medium="tactile" emma:mode="ink">
          <msink:context xmlns:msink="http://schemas.microsoft.com/ink/2010/main" type="inkDrawing" rotatedBoundingBox="15001,9003 26504,1800 30494,8171 18991,15375" hotPoints="29013,5683 23725,12052 15448,11981 20735,5611" semanticType="enclosure" shapeName="Ellipse"/>
        </emma:interpretation>
      </emma:emma>
    </inkml:annotationXML>
    <inkml:trace contextRef="#ctx0" brushRef="#br0">3737 8937 17 0,'14'-8'8'0,"3"-12"-7"16,-12 13 8-16,4-1-9 16,-1 0 0-1,6-8 4 1,-1 4 1-16,0-4-3 16,9 5 0-16,-4 3 3 15,0-4 0-15,0 0-1 16,-1 0 1-16,1-3-3 15,4-1 1-15,0 0-2 16,0 4 1-16,1 0-1 16,-1 5 0-16,0-1 1 15,4 4 1-15,1 0-1 16,4 0 1-16,0 0-1 0,0 0 0 16,0-4-1-16,0 0 1 15,0-4-1-15,5 1 1 16,3-1 0-16,1 0 0 15,5 0 0-15,-1-4 1 16,-9 5-1-16,5-5 0 16,0 0-1-16,4 0 1 15,5-3-1-15,4 3 0 16,0 4 0-16,1-8 0 16,-1-3-1-16,4 3 1 0,1 0-1 15,0-3 1-15,-5 3-1 16,0 0 1-16,-4-3 0 15,4-1 0-15,4 1 0 16,1-1 0-16,4 0 0 16,-4 1 0-16,4-5-1 15,0 1 1-15,9-1-1 16,-9 0 1-16,-5 1-1 16,1 3 0-16,-1-3 0 15,5-5 1-15,5 5-1 16,-1-5 1-16,-4 1 0 15,0 3 0-15,9 0 1 16,-9 5 0-16,0-5 0 16,-4 5 0-16,-1-5-1 15,1 0 1-15,0 1-1 16,-1 3 1-16,-8-3-2 16,0-1 1-16,-5 1-1 0,-4-1 0 15,0 0 0-15,-5-11 0 16,1 8 0-16,-1-5 1 15,0 9-1-15,1-1 0 16,-1-4 0-16,-4-3 1 16,0 0-1-16,-4-5 0 15,0 5 0-15,-5-5 0 16,4-3 0-16,-4 4 0 16,-4-1 0-16,0 1 0 0,-5 0 0 15,-4-1 0-15,-5 1 0 16,-4-8 1-16,0 3-1 15,0 1 0-15,0 4 0 16,0-5 1-16,0-3-1 16,0 0 0-16,5 7 0 15,-1-7 0-15,1 4 0 16,-1-5 0-16,1 1 0 16,-5 0 0-16,-5 8 0 15,1-5 0-15,-1 1 0 16,-4-4 0-16,5-1 0 15,0 9 0-15,-1-4 0 16,5-1 0-16,5-3-1 16,3 0 1-16,1 8 0 15,5-1 0-15,3-3 0 16,-3 3 0-16,-1-3 0 16,0 0 1-16,1 3-1 15,3 1 1-15,5 0-1 0,9-5 1 16,0-3-1-16,5 4 1 15,-1-4-1-15,5-1 0 16,4-3 0-16,-4 4 0 16,5 4 0-16,-5 3 0 15,-5 1 0-15,0-1 0 16,1 1 0-16,8 4 1 16,0-1-1-16,5-3 0 15,0 3 0-15,8 1 1 0,-8 7-1 16,0 1 0-16,4-9 0 15,0 1 0-15,0 7 0 16,1 5 0-16,-6-1 0 16,1 0 1-16,4 1-1 15,5-9 0-15,4 5 0 16,4-1 0-16,-4 1 0 16,-9 3 0-16,10 0 0 15,3 1 0-15,-4 11 0 16,-9-4 0-16,5-4 0 15,-1 1 1-15,5-1-1 16,9 0 0-16,-4-3 0 16,-5 3 1-16,0 0-1 15,4-3 0-15,0 3 0 16,0 0 0-16,-4 5 0 16,0-1 0-16,9 4 0 15,4-4 0-15,-4 4 0 16,0-7 0-16,0-1 0 0,0 0 0 15,4 1 0-15,-8-1 1 16,4-4-1-16,4 1 1 16,0 3-1-16,0 0 0 15,1 1 0-15,-10-1 1 16,5 0-1-16,4 1 1 16,1-1-2-16,-10-8 1 15,10 5 0-15,-6-1 0 0,1 4 0 16,0 1 1-16,-4 7-1 15,-5 4 0-15,-5-8 1 16,1 4 0-16,-1-7-1 16,1-1 0-16,0-4 0 15,-5 5 1-15,0-5-1 16,0 4 0-16,9-3 0 16,-4-1 0-16,-1 5 0 15,1-9 1-15,-9 0-1 16,-5-3 1-16,0-5-1 15,-4 1 1-15,9 0 0 16,-14-5 0-16,1-3-1 16,-5-4 1-16,9-1-1 15,-9-3 1-15,4-8-1 16,-4 4 0-16,0-8 0 16,-4-4 0-16,-1-4 0 15,1 0 1-15,-5 4-1 16,-4-4 1-16,-9 12-1 0,-1-4 0 15,-8-4 0-15,-4 0 1 16,0 8-1-16,-5 0 1 16,-5 0-1-16,6-4 0 15,-10 8 0-15,-4 0 0 16,8 4 0-16,-12 0 0 16,-10-1 0-16,1 9 0 15,-5 0-1-15,0-5 1 16,0 1 0-16,-4-4 0 0,0 8-1 15,-5 3 1-15,0 5-1 16,1-5 1-16,-6 5 0 16,6 0 0-16,3-5 0 15,1 1 0-15,-5-1 0 16,1 9 1-16,-1-4-2 16,0-5 1-16,0-3 0 15,1 3 0-15,-10 1 0 16,0-4 0-16,1-1 0 15,4 1 0-15,0 0-1 16,-1-1 1-16,-3 5-1 16,-1-4 1-16,-4-1 0 15,5-3 0-15,-1 4-1 16,-8 0 1-16,3-5 0 16,-3 5 0-16,0 4 0 15,4 3 0-15,8 5 0 16,1 3 0-16,-4 8 0 15,-10 5 1-15,14-1-1 0,-13-4 0 16,4 4 0-16,-9 5 0 16,-5-1-1-16,-3 4 1 15,-1 4-1-15,-9-4 1 16,5 4-1-16,-9 0 1 16,-4 4 0-16,-5 4 0 15,4 0 0-15,-7 4 0 16,-6 0 0-16,-4-8 0 15,-5 0 0-15,-4 4 0 0,5 0 0 16,-10 0 0-16,10-4 0 16,-10 0 1-16,5 0-1 15,4 0 0-15,1 0-1 16,-1 4 1-16,1-4 0 16,-1 0 0-16,-4 0-1 15,13 0 1-15,-8 0 0 16,-1 0 0-16,5-4 0 15,-9 0 0-15,0 4 0 16,8 4 0-16,-8 0 0 16,5 0 0-16,4 3 0 15,-5 1 0-15,0 4 0 16,14 0 0-16,-9 0 0 16,9-4 0-16,4 0-1 15,-5 3 1-15,1 1 0 16,4 4 0-16,5 0 0 15,-1-1 0-15,1-3 0 0,8 4 0 16,1 0-1-16,-1-1 1 16,-9 9-1-16,10 0 1 15,4 3 0-15,4 1 0 16,-9-1 0-16,5-3 0 16,0 0 0-16,-5 7 0 15,-4-3 0-15,5-1 0 16,4 1 0-16,-1 7 0 15,1-7 0-15,9 3 0 0,0-3-1 16,-5-4 1-16,0 11 0 16,-4 0 0-16,4 5 0 15,5-5 0-15,-5 9 0 16,0-1 0-16,5 8 0 16,1-4 0-16,3 5-1 15,0-1 1-15,-4 0 0 16,-1 4 1-16,10-4-1 15,-5 1 0-15,-4-1 0 16,-5 4 0-16,5-4 0 16,8-4 0-16,-4 8 0 15,0-3 0-15,5 3 0 16,-1 0 0-16,1 0 0 16,0 4 0-16,-5 0 0 15,-9-4 0-15,9 0 0 16,5 4 0-16,-1-3-1 15,1 3 1-15,-1 8 0 0,19-16 0 16,-14 16 0-16,4 0 0 16,5 0 0-16,-5 4 0 15,5-5 0-15,-9 5 1 16,9 0-1-16,4-4 0 16,-4 8 0-16,4 0 0 15,5-4-1-15,-5 11 1 16,0-3 0-16,1-8 1 15,-1 8-1-15,0 0 0 0,9-1 0 16,0-3 0-16,5 12 0 16,0-5 0-16,-1 1 0 15,-4-4 0-15,0 4 0 16,1 7 0-16,3-3 0 16,1-4 1-1,-19 47-1 1,10-12 1-16,4-8-1 15,5-4 1-15,4-3-1 16,4-9 1-16,1 5-1 16,8-5 0-16,0 5 0 15,5-13 1-15,0 5-1 16,8-1 0-16,1 1 0 16,4-4 0-16,9-1 0 15,0 5 0-15,-1 3 0 16,6-15 0-16,-1 8 0 15,5-1 1-15,8-7 0 16,-4 4 0-16,1-4-1 0,8-1 0 16,0-3 0-16,0 0 0 15,4-4 0-15,0-4 0 16,1 0-1-16,-1 0 1 16,-4-8 0-16,-4 4 0 15,0-4 0-15,4 0 0 16,0 0 0-16,0 4 0 15,0 0 0-15,-5 8 1 16,5-16-1-16,-4 0 0 0,4 4 0 16,4 0 1-16,-4 0-1 15,0-11 0-15,0 7 0 16,-4-4 0-16,4-4 0 16,0 0 0-16,9-7 0 15,0 3 0-15,-5-7 0 16,0 7 0-16,-3 0 0 15,-6 0 0-15,5-7 0 16,0-1 0-16,0-3 0 16,5 3 0-16,-1 1 0 15,0-1 0-15,5 1 0 16,-4-5 0-16,-1 5 0 16,1 3 1-16,-5 0-1 15,4 5 0-15,5-5 0 16,0 0 1-16,4 1-1 15,-4-5 0-15,0-7 0 16,-5-1 0-16,1 1 0 16,-5 0 1-16,0-9-1 0,0 9 0 15,4-9 0-15,5 1 1 16,-4 0-1-16,-1-8 1 31,18-1-1-31,0-7 0 16,0 4 0-16,5-4 1 15,-5 0-1-15,0 0 0 16,-4-4 0-16,-5 0 0 16,1-4 0-16,3 0 0 0,6 4 0 15,-1 0 0-15,0-4 0 16,-4-4 0-16,-1-3 0 16,-3 3 0-16,-1 0 0 15,5 4 1-15,0 0 0 16,-1-4 0-16,-3 0 0 15,-6 0 1-15,1-3-1 16,0 3 1-16,4 0-1 16,0 0 0-16,4 4-1 15,1 0 1-15,0-4-1 16,0 0 0-16,-5-7 0 16,5 11 1-16,-1 0-1 15,-3-8 1-15,3 4-1 16,1 0 1-16,-9-4-1 15,4-4 0-15,-8 1 0 16,-1-5 0-16,1-4-2 0,-1 1 0 16,5-5-2-16,4 5 0 15,5-1-5-15,0-4 1 16,0-7-8-16,4-4 1 16,9-20-3-16,-5-4 1 15,-4-20-3-15,-13 8 0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media-ownership-char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ilm.ca/en/?q=en" TargetMode="External"/><Relationship Id="rId2" Type="http://schemas.openxmlformats.org/officeDocument/2006/relationships/hyperlink" Target="https://www.nfb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tc.gc.ca/eng/home-accueil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lobeandmail.com/news/national/the-true-meaning-of-postmedias-job-cuts-cant-be-captured-in-numbers/article28277736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media-ownership-char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lenomore.ca/" TargetMode="External"/><Relationship Id="rId2" Type="http://schemas.openxmlformats.org/officeDocument/2006/relationships/hyperlink" Target="http://concordiaagainstausterity.org/index.php/speaker-interview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EtBObjOwJ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3.stu.ca/stu/sites/nble/s/sower_christopher.html" TargetMode="External"/><Relationship Id="rId4" Type="http://schemas.openxmlformats.org/officeDocument/2006/relationships/hyperlink" Target="http://epe.lac-bac.gc.ca/100/206/301/lac-bac/halifaxgazette-ef/halifaxgazette/h28-2004-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Media, Technology and Politics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The history of Canadian mass media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January 20</a:t>
            </a:r>
            <a:r>
              <a:rPr lang="en-CA" baseline="30000" dirty="0" smtClean="0"/>
              <a:t>th</a:t>
            </a:r>
            <a:r>
              <a:rPr lang="en-CA" dirty="0" smtClean="0"/>
              <a:t>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Technology &amp; Media in the 1800s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 smtClean="0"/>
              <a:t>1800- 1867: Small scale competition among a plethora of small operators</a:t>
            </a:r>
          </a:p>
          <a:p>
            <a:r>
              <a:rPr lang="en-CA" dirty="0"/>
              <a:t>Means of producing media were expensive, therefore owned by wealthy individuals</a:t>
            </a:r>
          </a:p>
          <a:p>
            <a:r>
              <a:rPr lang="en-CA" dirty="0" smtClean="0"/>
              <a:t>Advances in technology lead to advances in media production in Canada:</a:t>
            </a:r>
          </a:p>
          <a:p>
            <a:pPr lvl="1"/>
            <a:r>
              <a:rPr lang="en-CA" dirty="0" smtClean="0"/>
              <a:t>1750 Printing press – printing plates</a:t>
            </a:r>
          </a:p>
          <a:p>
            <a:pPr lvl="1"/>
            <a:r>
              <a:rPr lang="en-CA" dirty="0"/>
              <a:t>1840 – </a:t>
            </a:r>
            <a:r>
              <a:rPr lang="en-CA" dirty="0" smtClean="0"/>
              <a:t>1850s - Telegraph &amp; Trans Atlantic cable 1840 – 1850s</a:t>
            </a:r>
          </a:p>
          <a:p>
            <a:pPr lvl="1"/>
            <a:r>
              <a:rPr lang="en-CA" dirty="0" smtClean="0"/>
              <a:t>1868 – Typewriter (slugs) – stereos (stereotyping)</a:t>
            </a:r>
          </a:p>
          <a:p>
            <a:r>
              <a:rPr lang="en-CA" dirty="0" smtClean="0"/>
              <a:t>Late 1800s – Media companies depended upon innovation, advertisers and readers</a:t>
            </a:r>
          </a:p>
          <a:p>
            <a:pPr lvl="1"/>
            <a:r>
              <a:rPr lang="en-CA" dirty="0" smtClean="0"/>
              <a:t>Newspaper owners become more concentrated</a:t>
            </a:r>
            <a:endParaRPr lang="en-CA" dirty="0"/>
          </a:p>
          <a:p>
            <a:pPr marL="201168" lvl="1" indent="0">
              <a:buNone/>
            </a:pPr>
            <a:endParaRPr lang="en-CA" dirty="0" smtClean="0"/>
          </a:p>
          <a:p>
            <a:r>
              <a:rPr lang="en-CA" dirty="0" smtClean="0"/>
              <a:t>1880 – 1920s – Universal suffrage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8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Beginnings of a Mass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1900   – Increase size and circulation of news print media</a:t>
            </a:r>
          </a:p>
          <a:p>
            <a:r>
              <a:rPr lang="en-CA" dirty="0" smtClean="0"/>
              <a:t>1900-1910 </a:t>
            </a:r>
            <a:r>
              <a:rPr lang="en-CA" dirty="0"/>
              <a:t>– </a:t>
            </a:r>
            <a:r>
              <a:rPr lang="en-CA" dirty="0" smtClean="0"/>
              <a:t>Radio becomes established</a:t>
            </a:r>
          </a:p>
          <a:p>
            <a:r>
              <a:rPr lang="en-CA" dirty="0"/>
              <a:t>1913 – 138 daily newspapers each with their own publisher</a:t>
            </a:r>
          </a:p>
          <a:p>
            <a:r>
              <a:rPr lang="en-CA" dirty="0" smtClean="0"/>
              <a:t>1918 – First popular radio broadcast: WXA broadcast of a public lecture given to the Royal Society of Canada</a:t>
            </a:r>
          </a:p>
          <a:p>
            <a:r>
              <a:rPr lang="en-CA" dirty="0" smtClean="0"/>
              <a:t>1920s       – Advertising revenue becomes important to decrease cost of subscriptions</a:t>
            </a:r>
            <a:br>
              <a:rPr lang="en-CA" dirty="0" smtClean="0"/>
            </a:br>
            <a:r>
              <a:rPr lang="en-CA" dirty="0" smtClean="0"/>
              <a:t>	– Writing improved (fact checking)</a:t>
            </a:r>
            <a:br>
              <a:rPr lang="en-CA" dirty="0" smtClean="0"/>
            </a:br>
            <a:r>
              <a:rPr lang="en-CA" dirty="0" smtClean="0"/>
              <a:t>	– Writing became more neutral because media companies competed for market share</a:t>
            </a:r>
          </a:p>
          <a:p>
            <a:r>
              <a:rPr lang="en-CA" dirty="0" smtClean="0"/>
              <a:t>1931 – 1/3 of Canadians had a radio</a:t>
            </a:r>
          </a:p>
          <a:p>
            <a:r>
              <a:rPr lang="en-CA" dirty="0" smtClean="0"/>
              <a:t>1940 – ¾ Canadians have radios</a:t>
            </a:r>
          </a:p>
          <a:p>
            <a:r>
              <a:rPr lang="en-CA" dirty="0" smtClean="0"/>
              <a:t>1950 – Radios universal – 3600 Canadians had televisions </a:t>
            </a:r>
          </a:p>
          <a:p>
            <a:r>
              <a:rPr lang="en-CA" dirty="0" smtClean="0"/>
              <a:t>1960 – ¾ people had television sets</a:t>
            </a:r>
            <a:br>
              <a:rPr lang="en-CA" dirty="0" smtClean="0"/>
            </a:br>
            <a:r>
              <a:rPr lang="en-CA" dirty="0" smtClean="0"/>
              <a:t>1970 – 116 Daily papers but far fewer publishers</a:t>
            </a:r>
          </a:p>
          <a:p>
            <a:r>
              <a:rPr lang="en-CA" dirty="0" smtClean="0"/>
              <a:t>1980s – Canadians begin to connect to the internet</a:t>
            </a:r>
            <a:br>
              <a:rPr lang="en-CA" dirty="0" smtClean="0"/>
            </a:br>
            <a:r>
              <a:rPr lang="en-CA" dirty="0" smtClean="0"/>
              <a:t>Today – </a:t>
            </a:r>
            <a:r>
              <a:rPr lang="en-CA" dirty="0" smtClean="0">
                <a:hlinkClick r:id="rId2"/>
              </a:rPr>
              <a:t>Media Ownership Chart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313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and Nation Building 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 smtClean="0"/>
              <a:t>First wave – Print and telegraph allowed people to communication across distances, to other communities. Print also was used to advertise Canada. </a:t>
            </a:r>
          </a:p>
          <a:p>
            <a:r>
              <a:rPr lang="en-CA" dirty="0" smtClean="0"/>
              <a:t>Second wave – Between east and west in 1930 &amp; 40s. </a:t>
            </a:r>
          </a:p>
          <a:p>
            <a:endParaRPr lang="en-CA" b="1" dirty="0" smtClean="0"/>
          </a:p>
          <a:p>
            <a:r>
              <a:rPr lang="en-CA" dirty="0" smtClean="0"/>
              <a:t>Four distinct factors contributed to each wave of nation building:</a:t>
            </a:r>
          </a:p>
          <a:p>
            <a:pPr lvl="1"/>
            <a:r>
              <a:rPr lang="en-CA" dirty="0" smtClean="0"/>
              <a:t>Canada was becoming more independent from Brittan</a:t>
            </a:r>
          </a:p>
          <a:p>
            <a:pPr lvl="1"/>
            <a:r>
              <a:rPr lang="en-CA" dirty="0" smtClean="0"/>
              <a:t>Each Canadian public policy action was in part a reaction to American presence</a:t>
            </a:r>
          </a:p>
          <a:p>
            <a:pPr lvl="1"/>
            <a:r>
              <a:rPr lang="en-CA" dirty="0" smtClean="0"/>
              <a:t>Influence of the state in building communication infrastructure </a:t>
            </a:r>
          </a:p>
          <a:p>
            <a:pPr lvl="1"/>
            <a:r>
              <a:rPr lang="en-CA" dirty="0"/>
              <a:t>Canada was growing internally and establishing its own roots</a:t>
            </a:r>
          </a:p>
          <a:p>
            <a:pPr lvl="2"/>
            <a:r>
              <a:rPr lang="en-CA" dirty="0"/>
              <a:t>Constitution didn’t mention broadcasting battles were fought for legal rights </a:t>
            </a:r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91" y="2343705"/>
            <a:ext cx="2681508" cy="39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Emergence of Broadcast Regulations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85000" lnSpcReduction="20000"/>
          </a:bodyPr>
          <a:lstStyle/>
          <a:p>
            <a:r>
              <a:rPr lang="en-CA" sz="3500" b="1" dirty="0" smtClean="0"/>
              <a:t>Public vs Private</a:t>
            </a:r>
          </a:p>
          <a:p>
            <a:r>
              <a:rPr lang="en-CA" dirty="0" smtClean="0"/>
              <a:t>1929 – John </a:t>
            </a:r>
            <a:r>
              <a:rPr lang="en-CA" dirty="0" err="1" smtClean="0"/>
              <a:t>Aird</a:t>
            </a:r>
            <a:r>
              <a:rPr lang="en-CA" dirty="0" smtClean="0"/>
              <a:t> Commission on the future control, organizations and financing of broadcasting</a:t>
            </a:r>
          </a:p>
          <a:p>
            <a:pPr lvl="1"/>
            <a:r>
              <a:rPr lang="en-CA" dirty="0" smtClean="0"/>
              <a:t>Canadians want Canadian programming </a:t>
            </a:r>
          </a:p>
          <a:p>
            <a:pPr lvl="1"/>
            <a:r>
              <a:rPr lang="en-CA" dirty="0" smtClean="0"/>
              <a:t>Should be controlled by the public and not private interests</a:t>
            </a:r>
          </a:p>
          <a:p>
            <a:pPr lvl="1"/>
            <a:r>
              <a:rPr lang="en-CA" dirty="0" smtClean="0"/>
              <a:t>Series of 50 000-watt public transmitting stations should be set up across the country </a:t>
            </a:r>
          </a:p>
          <a:p>
            <a:pPr lvl="1"/>
            <a:endParaRPr lang="en-CA" dirty="0" smtClean="0"/>
          </a:p>
          <a:p>
            <a:pPr lvl="1"/>
            <a:r>
              <a:rPr lang="en-CA" dirty="0"/>
              <a:t>Public broadcasting company; revenues from licence fees, indirect advertisements &amp; government subsidies</a:t>
            </a:r>
          </a:p>
          <a:p>
            <a:r>
              <a:rPr lang="en-CA" dirty="0" smtClean="0"/>
              <a:t>Opposed by the Canadian Association of Broadcasters (CAB)</a:t>
            </a:r>
          </a:p>
          <a:p>
            <a:r>
              <a:rPr lang="en-CA" dirty="0" smtClean="0"/>
              <a:t>1930 – Canadian Radio League </a:t>
            </a:r>
          </a:p>
          <a:p>
            <a:pPr lvl="1"/>
            <a:r>
              <a:rPr lang="en-CA" dirty="0" smtClean="0"/>
              <a:t>Promote Canadian broadcasting (CRL)</a:t>
            </a:r>
          </a:p>
          <a:p>
            <a:r>
              <a:rPr lang="en-CA" dirty="0" smtClean="0"/>
              <a:t>1932 </a:t>
            </a:r>
            <a:r>
              <a:rPr lang="en-CA" dirty="0"/>
              <a:t>– </a:t>
            </a:r>
            <a:r>
              <a:rPr lang="en-CA" dirty="0" smtClean="0"/>
              <a:t>First Broadcasting Act - Canadian Radio Broadcasting Commission (CRBC)</a:t>
            </a:r>
            <a:endParaRPr lang="en-CA" dirty="0"/>
          </a:p>
          <a:p>
            <a:pPr lvl="1"/>
            <a:r>
              <a:rPr lang="en-CA" dirty="0" smtClean="0"/>
              <a:t>Became the Canadian Broadcasting Corporation (CBC)</a:t>
            </a:r>
          </a:p>
          <a:p>
            <a:pPr lvl="1"/>
            <a:r>
              <a:rPr lang="en-CA" dirty="0" smtClean="0"/>
              <a:t>Bilingual</a:t>
            </a:r>
          </a:p>
          <a:p>
            <a:pPr marL="201168" lvl="1" indent="0">
              <a:buNone/>
            </a:pPr>
            <a:endParaRPr lang="en-CA" dirty="0" smtClean="0"/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115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Emergence of Broadcast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Prime Minister Bennett vs Mackenzie King &amp; Mr. Sage Advertisements</a:t>
            </a:r>
          </a:p>
          <a:p>
            <a:pPr lvl="1"/>
            <a:r>
              <a:rPr lang="en-CA" dirty="0" smtClean="0"/>
              <a:t>In 1936 – CRBC to CBC</a:t>
            </a:r>
          </a:p>
          <a:p>
            <a:pPr lvl="1"/>
            <a:r>
              <a:rPr lang="en-CA" dirty="0" smtClean="0"/>
              <a:t>Political broadcasts were banned</a:t>
            </a:r>
          </a:p>
          <a:p>
            <a:r>
              <a:rPr lang="en-CA" dirty="0" smtClean="0"/>
              <a:t>CBC was given the mandate of:</a:t>
            </a:r>
          </a:p>
          <a:p>
            <a:pPr lvl="1"/>
            <a:r>
              <a:rPr lang="en-CA" dirty="0" smtClean="0"/>
              <a:t>Producing radio broadcasts</a:t>
            </a:r>
          </a:p>
          <a:p>
            <a:pPr lvl="1"/>
            <a:r>
              <a:rPr lang="en-CA" dirty="0" smtClean="0"/>
              <a:t>Regulating private radio stations</a:t>
            </a:r>
          </a:p>
          <a:p>
            <a:pPr lvl="1"/>
            <a:r>
              <a:rPr lang="en-CA" dirty="0" smtClean="0"/>
              <a:t>Because of funding cuts in 1953, the CBC became a government/semi-independent hybrid in 1958</a:t>
            </a:r>
          </a:p>
          <a:p>
            <a:pPr lvl="1"/>
            <a:endParaRPr lang="en-CA" dirty="0" smtClean="0"/>
          </a:p>
          <a:p>
            <a:pPr lvl="1"/>
            <a:r>
              <a:rPr lang="en-CA" dirty="0" err="1" smtClean="0"/>
              <a:t>Sociét</a:t>
            </a:r>
            <a:r>
              <a:rPr lang="en-CA" dirty="0" err="1"/>
              <a:t>é</a:t>
            </a:r>
            <a:r>
              <a:rPr lang="en-CA" dirty="0" smtClean="0"/>
              <a:t> du Radio Canada (SRC) was founded in 1941</a:t>
            </a:r>
          </a:p>
          <a:p>
            <a:pPr lvl="1"/>
            <a:r>
              <a:rPr lang="en-CA" dirty="0" smtClean="0"/>
              <a:t>Broadcasting acts from 1932 – 1965 promoted national unity and cultural exchange between linguistic groups</a:t>
            </a:r>
          </a:p>
          <a:p>
            <a:pPr lvl="1"/>
            <a:r>
              <a:rPr lang="en-CA" dirty="0" smtClean="0"/>
              <a:t>Fowler Committee </a:t>
            </a:r>
            <a:r>
              <a:rPr lang="en-CA" dirty="0"/>
              <a:t>R</a:t>
            </a:r>
            <a:r>
              <a:rPr lang="en-CA" dirty="0" smtClean="0"/>
              <a:t>eport 1965 – CBC does not represent French Canada properly</a:t>
            </a:r>
          </a:p>
          <a:p>
            <a:pPr lvl="1"/>
            <a:r>
              <a:rPr lang="en-CA" dirty="0" smtClean="0"/>
              <a:t>1991 Progressive Conservatives removed </a:t>
            </a:r>
            <a:r>
              <a:rPr lang="en-CA" dirty="0"/>
              <a:t>n</a:t>
            </a:r>
            <a:r>
              <a:rPr lang="en-CA" dirty="0" smtClean="0"/>
              <a:t>ational unity mandate</a:t>
            </a:r>
          </a:p>
          <a:p>
            <a:pPr lvl="2"/>
            <a:r>
              <a:rPr lang="en-CA" dirty="0" smtClean="0"/>
              <a:t>Maintaining it artificially and violation to freedom of expression</a:t>
            </a:r>
          </a:p>
          <a:p>
            <a:pPr lvl="2"/>
            <a:r>
              <a:rPr lang="en-CA" dirty="0" smtClean="0"/>
              <a:t>Provisions for rights of aboriginal peoples to broadcast in aboriginal language </a:t>
            </a:r>
          </a:p>
          <a:p>
            <a:pPr lvl="2"/>
            <a:r>
              <a:rPr lang="en-CA" dirty="0" smtClean="0"/>
              <a:t>Television North Canada (1999) Aboriginal Peoples Television Network</a:t>
            </a:r>
          </a:p>
          <a:p>
            <a:pPr lvl="2"/>
            <a:r>
              <a:rPr lang="en-CA" dirty="0" smtClean="0"/>
              <a:t>Beginning of deregulating the media in Canada</a:t>
            </a:r>
          </a:p>
          <a:p>
            <a:pPr lvl="2"/>
            <a:r>
              <a:rPr lang="en-CA" dirty="0" smtClean="0"/>
              <a:t>Government can overrule CRTC decisions</a:t>
            </a:r>
            <a:endParaRPr lang="en-CA" dirty="0"/>
          </a:p>
          <a:p>
            <a:pPr lvl="1"/>
            <a:r>
              <a:rPr lang="en-CA" dirty="0" smtClean="0"/>
              <a:t>2003 </a:t>
            </a:r>
            <a:r>
              <a:rPr lang="en-CA" dirty="0"/>
              <a:t>Standing Committee on Canadian heritage – Two nations approach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7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Film Industry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1939 – </a:t>
            </a:r>
            <a:r>
              <a:rPr lang="en-CA" dirty="0" smtClean="0">
                <a:hlinkClick r:id="rId2"/>
              </a:rPr>
              <a:t>National Film Board</a:t>
            </a:r>
            <a:endParaRPr lang="en-CA" dirty="0" smtClean="0"/>
          </a:p>
          <a:p>
            <a:r>
              <a:rPr lang="en-CA" dirty="0" smtClean="0"/>
              <a:t>1967 – Canadian Film Development Corporation</a:t>
            </a:r>
          </a:p>
          <a:p>
            <a:r>
              <a:rPr lang="en-CA" dirty="0" smtClean="0"/>
              <a:t>1983 – </a:t>
            </a:r>
            <a:r>
              <a:rPr lang="en-CA" dirty="0" smtClean="0">
                <a:hlinkClick r:id="rId3"/>
              </a:rPr>
              <a:t>Telefilm Canada</a:t>
            </a: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29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of the CRTC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CBC was under scrutiny for being a regulator and competitor to private broadcasting companies</a:t>
            </a:r>
          </a:p>
          <a:p>
            <a:r>
              <a:rPr lang="en-CA" dirty="0" smtClean="0"/>
              <a:t>1949 – Massey Commission determined that broadcasting should be directed and controlled by the public through a body that answers to parliament. </a:t>
            </a:r>
          </a:p>
          <a:p>
            <a:r>
              <a:rPr lang="en-CA" dirty="0" smtClean="0"/>
              <a:t>Advent of television was too much for Canada to regulate </a:t>
            </a:r>
          </a:p>
          <a:p>
            <a:r>
              <a:rPr lang="en-CA" dirty="0" smtClean="0"/>
              <a:t>1958 – Diefenbaker's Progressive Conservatives passed 1958 Broadcasting Act and created the Board of Broadcast Governors (BBG) to arbitrate between CBC and competitors. CBC funds were also restricted </a:t>
            </a:r>
          </a:p>
          <a:p>
            <a:r>
              <a:rPr lang="en-CA" dirty="0" smtClean="0"/>
              <a:t>1968 – </a:t>
            </a:r>
            <a:r>
              <a:rPr lang="en-CA" dirty="0" smtClean="0">
                <a:hlinkClick r:id="rId2"/>
              </a:rPr>
              <a:t>Canada Radio and Television Commission </a:t>
            </a:r>
            <a:r>
              <a:rPr lang="en-CA" dirty="0" smtClean="0"/>
              <a:t>(CRTC)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8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CRTC Mandate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1968 – The CRTC was set up to:</a:t>
            </a:r>
          </a:p>
          <a:p>
            <a:pPr lvl="1"/>
            <a:r>
              <a:rPr lang="en-CA" dirty="0" smtClean="0"/>
              <a:t>Make regulations governing broadcasting</a:t>
            </a:r>
          </a:p>
          <a:p>
            <a:pPr lvl="1"/>
            <a:r>
              <a:rPr lang="en-CA" dirty="0" smtClean="0"/>
              <a:t>Issue broadcasting licences</a:t>
            </a:r>
          </a:p>
          <a:p>
            <a:pPr lvl="1"/>
            <a:r>
              <a:rPr lang="en-CA" dirty="0" smtClean="0"/>
              <a:t>Administer policy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Five substantive facets that allowed the CRTC to pursue its mandate:</a:t>
            </a:r>
          </a:p>
          <a:p>
            <a:pPr lvl="2"/>
            <a:r>
              <a:rPr lang="en-CA" dirty="0" smtClean="0"/>
              <a:t>Nurture and develop Canadian programming (values, ideas, visions)</a:t>
            </a:r>
          </a:p>
          <a:p>
            <a:pPr lvl="2"/>
            <a:r>
              <a:rPr lang="en-CA" dirty="0" smtClean="0"/>
              <a:t>Promote the culture, social and economic fabric of Canada</a:t>
            </a:r>
          </a:p>
          <a:p>
            <a:pPr lvl="2"/>
            <a:r>
              <a:rPr lang="en-CA" dirty="0" smtClean="0"/>
              <a:t>Be reflective of Canadas basic political culture (linguistic, multicultural, gender, and aboriginal)</a:t>
            </a:r>
          </a:p>
          <a:p>
            <a:pPr lvl="2"/>
            <a:r>
              <a:rPr lang="en-CA" dirty="0" smtClean="0"/>
              <a:t>Promote use of Canadian talent </a:t>
            </a:r>
          </a:p>
          <a:p>
            <a:pPr lvl="2"/>
            <a:r>
              <a:rPr lang="en-CA" dirty="0" smtClean="0"/>
              <a:t>Balance information, entertainment</a:t>
            </a:r>
          </a:p>
          <a:p>
            <a:pPr marL="384048" lvl="2" indent="0">
              <a:buNone/>
            </a:pPr>
            <a:endParaRPr lang="en-CA" dirty="0"/>
          </a:p>
          <a:p>
            <a:pPr marL="384048" lvl="2" indent="0">
              <a:buNone/>
            </a:pPr>
            <a:r>
              <a:rPr lang="en-CA" dirty="0" smtClean="0"/>
              <a:t>CRTC was bullied and swayed by private interests</a:t>
            </a:r>
          </a:p>
          <a:p>
            <a:pPr marL="384048" lvl="2" indent="0">
              <a:buNone/>
            </a:pPr>
            <a:r>
              <a:rPr lang="en-CA" dirty="0" smtClean="0"/>
              <a:t>1998 – CRTC requires 50% Canadian contend television shows between 6PM and midnight and 35% Canadian radio content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946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Globalization and Canadian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Media corporations are global multinational companies</a:t>
            </a:r>
          </a:p>
          <a:p>
            <a:r>
              <a:rPr lang="en-CA" dirty="0" smtClean="0"/>
              <a:t>Funding to Canadian public broadcasting is being continuously reduced</a:t>
            </a:r>
          </a:p>
          <a:p>
            <a:r>
              <a:rPr lang="en-CA" dirty="0" smtClean="0"/>
              <a:t>Media corporations in Canada have changed ownership frequently over the last 15 years</a:t>
            </a:r>
          </a:p>
          <a:p>
            <a:r>
              <a:rPr lang="en-CA" dirty="0" smtClean="0"/>
              <a:t>A few powerful corporations control most of the media in Canada</a:t>
            </a:r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57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Are you in favour of a more public , private or hybrid media system?</a:t>
            </a:r>
          </a:p>
          <a:p>
            <a:endParaRPr lang="en-CA" dirty="0"/>
          </a:p>
          <a:p>
            <a:r>
              <a:rPr lang="en-CA" dirty="0" smtClean="0"/>
              <a:t>Why, or why not?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03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Focus of this </a:t>
            </a:r>
            <a:r>
              <a:rPr lang="en-CA" dirty="0" smtClean="0"/>
              <a:t>class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935104" y="1868408"/>
              <a:ext cx="3211920" cy="403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6304" y="1833128"/>
                <a:ext cx="3274200" cy="41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975824" y="1788488"/>
              <a:ext cx="4712400" cy="328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0184" y="1753208"/>
                <a:ext cx="4784760" cy="33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0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Postmedia Cuts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What are some possible consequences of the job cuts and mergers of locations?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Questions or concerns?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674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Important Questions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Who owns the means of production in communication?</a:t>
            </a:r>
          </a:p>
          <a:p>
            <a:r>
              <a:rPr lang="en-CA" sz="2800" dirty="0" smtClean="0"/>
              <a:t>What is the political and economic environment?</a:t>
            </a:r>
          </a:p>
          <a:p>
            <a:r>
              <a:rPr lang="en-CA" sz="2800" dirty="0" smtClean="0"/>
              <a:t>What technological advances have occurred?</a:t>
            </a:r>
          </a:p>
          <a:p>
            <a:r>
              <a:rPr lang="en-CA" sz="2800" dirty="0" smtClean="0"/>
              <a:t>What communications infrastructure has been built?</a:t>
            </a:r>
          </a:p>
          <a:p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7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Producers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endParaRPr lang="en-CA" sz="4000" dirty="0" smtClean="0">
              <a:hlinkClick r:id="rId2"/>
            </a:endParaRPr>
          </a:p>
          <a:p>
            <a:r>
              <a:rPr lang="en-CA" sz="4000" dirty="0" smtClean="0">
                <a:hlinkClick r:id="rId2"/>
              </a:rPr>
              <a:t>Who are the producers of media in Canada?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37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History of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 smtClean="0"/>
              <a:t>Rituals/oral history/drawings/festivals</a:t>
            </a:r>
          </a:p>
          <a:p>
            <a:r>
              <a:rPr lang="en-CA" dirty="0" smtClean="0"/>
              <a:t>1300s – Moving metallic types</a:t>
            </a:r>
          </a:p>
          <a:p>
            <a:r>
              <a:rPr lang="en-CA" dirty="0" smtClean="0"/>
              <a:t>1400s – Printing press</a:t>
            </a:r>
          </a:p>
          <a:p>
            <a:r>
              <a:rPr lang="en-CA" dirty="0" smtClean="0"/>
              <a:t>1900s – Radio</a:t>
            </a:r>
          </a:p>
          <a:p>
            <a:r>
              <a:rPr lang="en-CA" dirty="0" smtClean="0"/>
              <a:t>1880s – Motion picture</a:t>
            </a:r>
          </a:p>
          <a:p>
            <a:r>
              <a:rPr lang="en-CA" dirty="0" smtClean="0"/>
              <a:t>1920s – Motion picture with sound</a:t>
            </a:r>
          </a:p>
          <a:p>
            <a:r>
              <a:rPr lang="en-CA" dirty="0" smtClean="0"/>
              <a:t>1950s – Television</a:t>
            </a:r>
          </a:p>
          <a:p>
            <a:r>
              <a:rPr lang="en-CA" dirty="0" smtClean="0"/>
              <a:t>1980s – Internet</a:t>
            </a:r>
          </a:p>
          <a:p>
            <a:r>
              <a:rPr lang="en-CA" dirty="0" smtClean="0"/>
              <a:t>1990s – Proliferation of Telecommunications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9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Outlook of History of Canadian Media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Aboriginal communication until colonization</a:t>
            </a:r>
          </a:p>
          <a:p>
            <a:r>
              <a:rPr lang="en-CA" dirty="0" smtClean="0"/>
              <a:t>Colonizers replace traditional aboriginal communication</a:t>
            </a:r>
          </a:p>
          <a:p>
            <a:r>
              <a:rPr lang="en-CA" dirty="0" smtClean="0"/>
              <a:t>Feudalism is changing to capitalism</a:t>
            </a:r>
          </a:p>
          <a:p>
            <a:r>
              <a:rPr lang="en-CA" dirty="0" smtClean="0"/>
              <a:t>United States colonies declare independence from Brittan</a:t>
            </a:r>
          </a:p>
          <a:p>
            <a:r>
              <a:rPr lang="en-CA" dirty="0" smtClean="0"/>
              <a:t>Loyalists clash with reformers in Canada</a:t>
            </a:r>
          </a:p>
          <a:p>
            <a:r>
              <a:rPr lang="en-CA" dirty="0" smtClean="0"/>
              <a:t>Canada is concerned about American media intrusion</a:t>
            </a:r>
          </a:p>
          <a:p>
            <a:r>
              <a:rPr lang="en-CA" dirty="0" smtClean="0"/>
              <a:t>English and French clash over status of Quebec and language</a:t>
            </a:r>
          </a:p>
          <a:p>
            <a:r>
              <a:rPr lang="en-CA" dirty="0" smtClean="0"/>
              <a:t>Development of public broadcasting corporations and regulators</a:t>
            </a:r>
          </a:p>
          <a:p>
            <a:r>
              <a:rPr lang="en-CA" dirty="0" smtClean="0"/>
              <a:t>Neo-liberalism: shifting away from publicly funded broadcasting</a:t>
            </a:r>
          </a:p>
          <a:p>
            <a:r>
              <a:rPr lang="en-CA" dirty="0" smtClean="0"/>
              <a:t>Private media concentration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42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Precolonial History of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Aboriginal Populations</a:t>
            </a:r>
          </a:p>
          <a:p>
            <a:pPr lvl="1"/>
            <a:r>
              <a:rPr lang="en-CA" sz="2000" dirty="0"/>
              <a:t>A</a:t>
            </a:r>
            <a:r>
              <a:rPr lang="en-CA" sz="2000" dirty="0" smtClean="0"/>
              <a:t>ppropriation of voice - </a:t>
            </a:r>
            <a:r>
              <a:rPr lang="en-CA" dirty="0" smtClean="0">
                <a:hlinkClick r:id="rId2"/>
              </a:rPr>
              <a:t>Lee </a:t>
            </a:r>
            <a:r>
              <a:rPr lang="en-CA" dirty="0" err="1" smtClean="0">
                <a:hlinkClick r:id="rId2"/>
              </a:rPr>
              <a:t>Maracle</a:t>
            </a:r>
            <a:endParaRPr lang="en-CA" dirty="0" smtClean="0"/>
          </a:p>
          <a:p>
            <a:pPr lvl="1"/>
            <a:r>
              <a:rPr lang="en-CA" sz="2000" dirty="0" smtClean="0"/>
              <a:t>Reclaiming voice – </a:t>
            </a:r>
            <a:r>
              <a:rPr lang="en-CA" sz="2000" dirty="0" smtClean="0">
                <a:hlinkClick r:id="rId3"/>
              </a:rPr>
              <a:t>Idle No More</a:t>
            </a:r>
            <a:r>
              <a:rPr lang="en-CA" sz="2000" dirty="0" smtClean="0"/>
              <a:t> </a:t>
            </a:r>
            <a:r>
              <a:rPr lang="en-CA" sz="2000" dirty="0" smtClean="0">
                <a:hlinkClick r:id="rId4"/>
              </a:rPr>
              <a:t>Flash Mob Round Dance</a:t>
            </a:r>
            <a:endParaRPr lang="en-CA" sz="2000" dirty="0" smtClean="0"/>
          </a:p>
          <a:p>
            <a:r>
              <a:rPr lang="en-CA" dirty="0" smtClean="0"/>
              <a:t>Oral Tradition</a:t>
            </a:r>
            <a:br>
              <a:rPr lang="en-CA" dirty="0" smtClean="0"/>
            </a:br>
            <a:r>
              <a:rPr lang="en-CA" dirty="0" smtClean="0"/>
              <a:t>Icons/symbols</a:t>
            </a:r>
            <a:br>
              <a:rPr lang="en-CA" dirty="0" smtClean="0"/>
            </a:br>
            <a:r>
              <a:rPr lang="en-CA" dirty="0" smtClean="0"/>
              <a:t>Rituals/festivals</a:t>
            </a:r>
            <a:br>
              <a:rPr lang="en-CA" dirty="0" smtClean="0"/>
            </a:br>
            <a:r>
              <a:rPr lang="en-CA" dirty="0" smtClean="0"/>
              <a:t>Music/singing</a:t>
            </a:r>
            <a:br>
              <a:rPr lang="en-CA" dirty="0" smtClean="0"/>
            </a:br>
            <a:r>
              <a:rPr lang="en-CA" dirty="0" smtClean="0"/>
              <a:t>Elder knowledge</a:t>
            </a:r>
            <a:br>
              <a:rPr lang="en-CA" dirty="0" smtClean="0"/>
            </a:br>
            <a:r>
              <a:rPr lang="en-CA" dirty="0" smtClean="0"/>
              <a:t>The means of communication do not belong to anyone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err="1" smtClean="0"/>
              <a:t>Inukshuk</a:t>
            </a:r>
            <a:r>
              <a:rPr lang="en-CA" dirty="0" smtClean="0"/>
              <a:t> (1970) First attempts to create Inuit film and video production centers in the North to counter the negative impact of American television on young Inuit audiences.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2502"/>
            <a:ext cx="3657600" cy="593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6603"/>
            <a:ext cx="3657600" cy="591921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Foundation of Newspapers 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French settlers were largely illiterate – communication mainly oral</a:t>
            </a:r>
          </a:p>
          <a:p>
            <a:r>
              <a:rPr lang="en-CA" dirty="0"/>
              <a:t>In 1759, British overpower French in their stronghold terrorises</a:t>
            </a:r>
          </a:p>
          <a:p>
            <a:r>
              <a:rPr lang="en-CA" dirty="0" smtClean="0">
                <a:hlinkClick r:id="rId4"/>
              </a:rPr>
              <a:t>1752 – Halifax Gazette </a:t>
            </a:r>
            <a:r>
              <a:rPr lang="en-CA" dirty="0" smtClean="0"/>
              <a:t>– John </a:t>
            </a:r>
            <a:r>
              <a:rPr lang="en-CA" dirty="0" err="1" smtClean="0"/>
              <a:t>Bushell</a:t>
            </a:r>
            <a:endParaRPr lang="en-CA" dirty="0" smtClean="0"/>
          </a:p>
          <a:p>
            <a:r>
              <a:rPr lang="en-CA" dirty="0" smtClean="0"/>
              <a:t>1785 – </a:t>
            </a:r>
            <a:r>
              <a:rPr lang="en-CA" dirty="0" smtClean="0">
                <a:hlinkClick r:id="rId5"/>
              </a:rPr>
              <a:t>Christopher Sower </a:t>
            </a:r>
            <a:r>
              <a:rPr lang="en-CA" dirty="0" smtClean="0"/>
              <a:t>became King’s Printer for New Brunswick</a:t>
            </a:r>
          </a:p>
          <a:p>
            <a:r>
              <a:rPr lang="en-CA" dirty="0" smtClean="0"/>
              <a:t>Late 1800s – British North America established a limited number of gazettes in  a variety communities including Montreal, Halifax and Quebec. </a:t>
            </a:r>
          </a:p>
          <a:p>
            <a:r>
              <a:rPr lang="en-CA" dirty="0" smtClean="0"/>
              <a:t>1800 - 1810 – Independent press began</a:t>
            </a:r>
          </a:p>
          <a:p>
            <a:pPr lvl="1"/>
            <a:r>
              <a:rPr lang="en-CA" dirty="0" smtClean="0"/>
              <a:t>Irish Vindicator (1828) </a:t>
            </a:r>
          </a:p>
          <a:p>
            <a:pPr lvl="1"/>
            <a:r>
              <a:rPr lang="en-CA" dirty="0" smtClean="0"/>
              <a:t>Colonial Advocate (1824)</a:t>
            </a:r>
          </a:p>
          <a:p>
            <a:pPr lvl="1"/>
            <a:r>
              <a:rPr lang="en-CA" dirty="0" smtClean="0"/>
              <a:t>Funding began coming from subscriptions and advertising</a:t>
            </a:r>
          </a:p>
          <a:p>
            <a:pPr lvl="1"/>
            <a:r>
              <a:rPr lang="en-CA" dirty="0" smtClean="0"/>
              <a:t>Most owners were writers and printers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4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Nineteenth Century Political Culture and Media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 smtClean="0"/>
              <a:t>Loyalists vs reformers</a:t>
            </a:r>
          </a:p>
          <a:p>
            <a:r>
              <a:rPr lang="en-CA" dirty="0" smtClean="0"/>
              <a:t>Reformers include: </a:t>
            </a:r>
          </a:p>
          <a:p>
            <a:pPr lvl="1"/>
            <a:r>
              <a:rPr lang="en-CA" dirty="0" smtClean="0"/>
              <a:t>William Lyon Mackenzie</a:t>
            </a:r>
          </a:p>
          <a:p>
            <a:pPr lvl="1"/>
            <a:r>
              <a:rPr lang="en-CA" dirty="0" err="1" smtClean="0"/>
              <a:t>Bartimus</a:t>
            </a:r>
            <a:r>
              <a:rPr lang="en-CA" dirty="0" smtClean="0"/>
              <a:t> Ferguson</a:t>
            </a:r>
          </a:p>
          <a:p>
            <a:pPr lvl="1"/>
            <a:r>
              <a:rPr lang="en-CA" dirty="0" smtClean="0"/>
              <a:t>Joseph Howe</a:t>
            </a:r>
          </a:p>
          <a:p>
            <a:pPr lvl="1"/>
            <a:r>
              <a:rPr lang="en-CA" dirty="0" smtClean="0"/>
              <a:t>Amor de Cosmos </a:t>
            </a:r>
          </a:p>
          <a:p>
            <a:pPr lvl="1"/>
            <a:r>
              <a:rPr lang="en-CA" dirty="0" smtClean="0"/>
              <a:t>John Beverly Robinson </a:t>
            </a:r>
          </a:p>
          <a:p>
            <a:pPr lvl="1"/>
            <a:endParaRPr lang="en-CA" dirty="0" smtClean="0"/>
          </a:p>
          <a:p>
            <a:pPr marL="201168" lvl="1" indent="0">
              <a:buNone/>
            </a:pPr>
            <a:r>
              <a:rPr lang="en-CA" dirty="0" smtClean="0"/>
              <a:t>About ¼ of the participants at the Charlottetown Conference were journalists, editors and publishers</a:t>
            </a:r>
          </a:p>
          <a:p>
            <a:pPr marL="201168" lvl="1" indent="0">
              <a:buNone/>
            </a:pPr>
            <a:r>
              <a:rPr lang="en-CA" dirty="0" smtClean="0"/>
              <a:t>1843 – Defendants can defend libel by demonstrating the truth</a:t>
            </a:r>
          </a:p>
        </p:txBody>
      </p:sp>
    </p:spTree>
    <p:extLst>
      <p:ext uri="{BB962C8B-B14F-4D97-AF65-F5344CB8AC3E}">
        <p14:creationId xmlns:p14="http://schemas.microsoft.com/office/powerpoint/2010/main" val="6744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4410</TotalTime>
  <Words>1160</Words>
  <Application>Microsoft Office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Media, Technology and Politics</vt:lpstr>
      <vt:lpstr>Focus of this class</vt:lpstr>
      <vt:lpstr>Important Questions</vt:lpstr>
      <vt:lpstr>Media Producers</vt:lpstr>
      <vt:lpstr>General History of Media</vt:lpstr>
      <vt:lpstr>General Outlook of History of Canadian Media</vt:lpstr>
      <vt:lpstr>Precolonial History of Media</vt:lpstr>
      <vt:lpstr>Foundation of Newspapers in Canada</vt:lpstr>
      <vt:lpstr>Nineteenth Century Political Culture and Media </vt:lpstr>
      <vt:lpstr>Technology &amp; Media in the 1800s</vt:lpstr>
      <vt:lpstr>Beginnings of a Mass Media</vt:lpstr>
      <vt:lpstr>Media and Nation Building in Canada</vt:lpstr>
      <vt:lpstr>Emergence of Broadcast Regulations</vt:lpstr>
      <vt:lpstr>Emergence of Broadcast Regulations</vt:lpstr>
      <vt:lpstr>Canadian Film Industry</vt:lpstr>
      <vt:lpstr>Development of the CRTC</vt:lpstr>
      <vt:lpstr>CRTC Mandate</vt:lpstr>
      <vt:lpstr>Globalization and Canadian Media</vt:lpstr>
      <vt:lpstr>Discussion</vt:lpstr>
      <vt:lpstr>Postmedia Cuts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401</cp:revision>
  <dcterms:created xsi:type="dcterms:W3CDTF">2015-09-08T04:44:55Z</dcterms:created>
  <dcterms:modified xsi:type="dcterms:W3CDTF">2016-02-09T18:55:07Z</dcterms:modified>
</cp:coreProperties>
</file>