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68" r:id="rId4"/>
    <p:sldId id="269" r:id="rId5"/>
    <p:sldId id="257" r:id="rId6"/>
    <p:sldId id="259" r:id="rId7"/>
    <p:sldId id="261" r:id="rId8"/>
    <p:sldId id="265" r:id="rId9"/>
    <p:sldId id="266" r:id="rId10"/>
    <p:sldId id="262"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92"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2/13/2016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2/13/2016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2/13/2016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2/13/2016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2/13/2016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ncordiafoodgroups.ca/category/critique-of-the-global-food-system/" TargetMode="External"/><Relationship Id="rId2" Type="http://schemas.openxmlformats.org/officeDocument/2006/relationships/hyperlink" Target="http://concordiafoodgroups.ca/category/critique-of-concordias-food-syste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concordiafoodgroups.ca/concordia-student-run-initiatives-ma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k0pfSnNBFOc" TargetMode="External"/><Relationship Id="rId2" Type="http://schemas.openxmlformats.org/officeDocument/2006/relationships/hyperlink" Target="https://www.youtube.com/watch?v=otQwkGpRn6U"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1kwvAd3b6Ug" TargetMode="External"/><Relationship Id="rId7" Type="http://schemas.openxmlformats.org/officeDocument/2006/relationships/image" Target="../media/image2.jpg"/><Relationship Id="rId2" Type="http://schemas.openxmlformats.org/officeDocument/2006/relationships/hyperlink" Target="https://www.youtube.com/watch?v=r-eY3uJpq8k" TargetMode="External"/><Relationship Id="rId1" Type="http://schemas.openxmlformats.org/officeDocument/2006/relationships/slideLayout" Target="../slideLayouts/slideLayout2.xml"/><Relationship Id="rId6" Type="http://schemas.openxmlformats.org/officeDocument/2006/relationships/hyperlink" Target="https://www.youtube.com/watch?v=yqtpudrzLUw" TargetMode="External"/><Relationship Id="rId5" Type="http://schemas.openxmlformats.org/officeDocument/2006/relationships/hyperlink" Target="https://www.youtube.com/watch?v=gYjUj0H7Qus" TargetMode="External"/><Relationship Id="rId4" Type="http://schemas.openxmlformats.org/officeDocument/2006/relationships/hyperlink" Target="https://www.youtube.com/watch?v=zh9xYVxQW-M&amp;list=PLxeXiLu4E6R9YW6jw6r5Elnn1tkhJJRJe&amp;index=7"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smtClean="0"/>
              <a:t>Building a Better Food System at Concordia and Beyond</a:t>
            </a:r>
            <a:endParaRPr lang="en-CA" dirty="0"/>
          </a:p>
        </p:txBody>
      </p:sp>
      <p:sp>
        <p:nvSpPr>
          <p:cNvPr id="3" name="Subtitle 2"/>
          <p:cNvSpPr>
            <a:spLocks noGrp="1"/>
          </p:cNvSpPr>
          <p:nvPr>
            <p:ph type="subTitle" idx="1"/>
          </p:nvPr>
        </p:nvSpPr>
        <p:spPr/>
        <p:txBody>
          <a:bodyPr>
            <a:normAutofit/>
          </a:bodyPr>
          <a:lstStyle/>
          <a:p>
            <a:r>
              <a:rPr lang="en-CA" dirty="0" smtClean="0"/>
              <a:t>The Concordia student-run food groups Research project</a:t>
            </a:r>
          </a:p>
          <a:p>
            <a:r>
              <a:rPr lang="en-CA" dirty="0" smtClean="0"/>
              <a:t>By: Erik Chevrier</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480" y="5501048"/>
            <a:ext cx="2743200" cy="736092"/>
          </a:xfrm>
          <a:prstGeom prst="rect">
            <a:avLst/>
          </a:prstGeom>
        </p:spPr>
      </p:pic>
    </p:spTree>
    <p:extLst>
      <p:ext uri="{BB962C8B-B14F-4D97-AF65-F5344CB8AC3E}">
        <p14:creationId xmlns:p14="http://schemas.microsoft.com/office/powerpoint/2010/main" val="3226959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My Recommendations</a:t>
            </a:r>
            <a:endParaRPr lang="en-CA" dirty="0"/>
          </a:p>
        </p:txBody>
      </p:sp>
      <p:sp>
        <p:nvSpPr>
          <p:cNvPr id="3" name="Content Placeholder 2"/>
          <p:cNvSpPr>
            <a:spLocks noGrp="1"/>
          </p:cNvSpPr>
          <p:nvPr>
            <p:ph idx="1"/>
          </p:nvPr>
        </p:nvSpPr>
        <p:spPr/>
        <p:txBody>
          <a:bodyPr>
            <a:normAutofit fontScale="62500" lnSpcReduction="20000"/>
          </a:bodyPr>
          <a:lstStyle/>
          <a:p>
            <a:r>
              <a:rPr lang="en-CA" b="1" dirty="0" smtClean="0"/>
              <a:t>Administration</a:t>
            </a:r>
          </a:p>
          <a:p>
            <a:pPr lvl="1"/>
            <a:r>
              <a:rPr lang="en-CA" dirty="0" smtClean="0"/>
              <a:t>Give more space to Concordia student groups – especially </a:t>
            </a:r>
            <a:r>
              <a:rPr lang="en-CA" dirty="0" smtClean="0"/>
              <a:t>processing facilities</a:t>
            </a:r>
            <a:endParaRPr lang="en-CA" dirty="0" smtClean="0"/>
          </a:p>
          <a:p>
            <a:pPr lvl="1"/>
            <a:r>
              <a:rPr lang="en-CA" dirty="0" smtClean="0"/>
              <a:t>Run in-house food services (do not go through public tendering – RFP)</a:t>
            </a:r>
          </a:p>
          <a:p>
            <a:pPr lvl="1"/>
            <a:r>
              <a:rPr lang="en-CA" dirty="0" smtClean="0"/>
              <a:t>Abandon mandatory meal plan</a:t>
            </a:r>
          </a:p>
          <a:p>
            <a:r>
              <a:rPr lang="en-CA" b="1" dirty="0" smtClean="0"/>
              <a:t>Food Groups</a:t>
            </a:r>
          </a:p>
          <a:p>
            <a:pPr lvl="1"/>
            <a:r>
              <a:rPr lang="en-CA" dirty="0" smtClean="0"/>
              <a:t>Work together to develop a more closed loop system</a:t>
            </a:r>
          </a:p>
          <a:p>
            <a:pPr lvl="1"/>
            <a:r>
              <a:rPr lang="en-CA" dirty="0" smtClean="0"/>
              <a:t>Make more ties to community groups</a:t>
            </a:r>
          </a:p>
          <a:p>
            <a:pPr lvl="1"/>
            <a:r>
              <a:rPr lang="en-CA" dirty="0" smtClean="0"/>
              <a:t>Meet to form demands and lobby the administration to meet these needs</a:t>
            </a:r>
          </a:p>
          <a:p>
            <a:r>
              <a:rPr lang="en-CA" b="1" dirty="0"/>
              <a:t>Professors</a:t>
            </a:r>
          </a:p>
          <a:p>
            <a:pPr lvl="1"/>
            <a:r>
              <a:rPr lang="en-CA" dirty="0"/>
              <a:t>Engage your students in community initiatives (especially regarding community food projects</a:t>
            </a:r>
            <a:r>
              <a:rPr lang="en-CA" dirty="0" smtClean="0"/>
              <a:t>)</a:t>
            </a:r>
          </a:p>
          <a:p>
            <a:pPr lvl="1"/>
            <a:r>
              <a:rPr lang="en-CA" dirty="0" smtClean="0"/>
              <a:t>Develop courses and programs that focus on food</a:t>
            </a:r>
          </a:p>
          <a:p>
            <a:pPr lvl="1"/>
            <a:r>
              <a:rPr lang="en-CA" dirty="0" smtClean="0"/>
              <a:t>Become members of the food cooperatives on campus</a:t>
            </a:r>
            <a:endParaRPr lang="en-CA" dirty="0"/>
          </a:p>
          <a:p>
            <a:r>
              <a:rPr lang="en-CA" b="1" dirty="0" smtClean="0"/>
              <a:t>Students</a:t>
            </a:r>
          </a:p>
          <a:p>
            <a:pPr lvl="1"/>
            <a:r>
              <a:rPr lang="en-CA" dirty="0" smtClean="0"/>
              <a:t>Pass referendum questions regarding food services </a:t>
            </a:r>
          </a:p>
          <a:p>
            <a:pPr lvl="1"/>
            <a:r>
              <a:rPr lang="en-CA" dirty="0" smtClean="0"/>
              <a:t>Become </a:t>
            </a:r>
            <a:r>
              <a:rPr lang="en-CA" dirty="0"/>
              <a:t>members of the food cooperatives on </a:t>
            </a:r>
            <a:r>
              <a:rPr lang="en-CA" dirty="0" smtClean="0"/>
              <a:t>campus</a:t>
            </a:r>
          </a:p>
          <a:p>
            <a:pPr lvl="1"/>
            <a:r>
              <a:rPr lang="en-CA" dirty="0" smtClean="0"/>
              <a:t>Participate with food groups on campus</a:t>
            </a:r>
          </a:p>
          <a:p>
            <a:pPr lvl="1"/>
            <a:r>
              <a:rPr lang="en-CA" dirty="0" smtClean="0"/>
              <a:t>Form new groups</a:t>
            </a:r>
          </a:p>
          <a:p>
            <a:pPr lvl="1"/>
            <a:r>
              <a:rPr lang="en-CA" dirty="0" smtClean="0"/>
              <a:t>Take action!</a:t>
            </a:r>
            <a:endParaRPr lang="en-CA" dirty="0"/>
          </a:p>
          <a:p>
            <a:pPr lvl="1"/>
            <a:endParaRPr lang="en-CA" dirty="0" smtClean="0"/>
          </a:p>
          <a:p>
            <a:pPr lvl="1"/>
            <a:endParaRPr lang="en-CA" dirty="0" smtClean="0"/>
          </a:p>
          <a:p>
            <a:pPr lvl="1"/>
            <a:endParaRPr lang="en-CA" dirty="0" smtClean="0"/>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480" y="5501048"/>
            <a:ext cx="2743200" cy="736092"/>
          </a:xfrm>
          <a:prstGeom prst="rect">
            <a:avLst/>
          </a:prstGeom>
        </p:spPr>
      </p:pic>
    </p:spTree>
    <p:extLst>
      <p:ext uri="{BB962C8B-B14F-4D97-AF65-F5344CB8AC3E}">
        <p14:creationId xmlns:p14="http://schemas.microsoft.com/office/powerpoint/2010/main" val="2940206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sp>
        <p:nvSpPr>
          <p:cNvPr id="3" name="Content Placeholder 2"/>
          <p:cNvSpPr>
            <a:spLocks noGrp="1"/>
          </p:cNvSpPr>
          <p:nvPr>
            <p:ph idx="1"/>
          </p:nvPr>
        </p:nvSpPr>
        <p:spPr/>
        <p:txBody>
          <a:bodyPr/>
          <a:lstStyle/>
          <a:p>
            <a:r>
              <a:rPr lang="en-CA" dirty="0" smtClean="0"/>
              <a:t>Thank you!</a:t>
            </a:r>
          </a:p>
          <a:p>
            <a:endParaRPr lang="en-CA"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37" y="4327483"/>
            <a:ext cx="3621024" cy="128625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937" y="2341836"/>
            <a:ext cx="3377105" cy="173029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4385" y="4204039"/>
            <a:ext cx="4089400" cy="14097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8078" y="2341836"/>
            <a:ext cx="2857500" cy="128587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4385" y="2341836"/>
            <a:ext cx="2857500" cy="781050"/>
          </a:xfrm>
          <a:prstGeom prst="rect">
            <a:avLst/>
          </a:prstGeom>
        </p:spPr>
      </p:pic>
    </p:spTree>
    <p:extLst>
      <p:ext uri="{BB962C8B-B14F-4D97-AF65-F5344CB8AC3E}">
        <p14:creationId xmlns:p14="http://schemas.microsoft.com/office/powerpoint/2010/main" val="1782093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Concordia Student-Run Food Groups Research Project</a:t>
            </a:r>
            <a:endParaRPr lang="en-CA" dirty="0"/>
          </a:p>
        </p:txBody>
      </p:sp>
      <p:sp>
        <p:nvSpPr>
          <p:cNvPr id="3" name="Content Placeholder 2"/>
          <p:cNvSpPr>
            <a:spLocks noGrp="1"/>
          </p:cNvSpPr>
          <p:nvPr>
            <p:ph idx="1"/>
          </p:nvPr>
        </p:nvSpPr>
        <p:spPr/>
        <p:txBody>
          <a:bodyPr>
            <a:normAutofit fontScale="92500" lnSpcReduction="10000"/>
          </a:bodyPr>
          <a:lstStyle/>
          <a:p>
            <a:r>
              <a:rPr lang="en-CA" sz="2800" dirty="0" smtClean="0"/>
              <a:t>Web Based Archive</a:t>
            </a:r>
            <a:endParaRPr lang="en-CA" sz="2800" dirty="0"/>
          </a:p>
          <a:p>
            <a:pPr marL="201168" lvl="1" indent="0">
              <a:buNone/>
            </a:pPr>
            <a:r>
              <a:rPr lang="en-CA" sz="2000" dirty="0" smtClean="0"/>
              <a:t>Provide </a:t>
            </a:r>
            <a:r>
              <a:rPr lang="en-CA" sz="2000" dirty="0"/>
              <a:t>a database of research on the student-run food groups at Concordia </a:t>
            </a:r>
            <a:r>
              <a:rPr lang="en-CA" sz="2000" dirty="0" smtClean="0"/>
              <a:t>University</a:t>
            </a:r>
          </a:p>
          <a:p>
            <a:pPr lvl="2"/>
            <a:r>
              <a:rPr lang="en-CA" sz="1800" dirty="0" smtClean="0"/>
              <a:t>Create timeline of food groups/services at Concordia</a:t>
            </a:r>
          </a:p>
          <a:p>
            <a:pPr lvl="2"/>
            <a:r>
              <a:rPr lang="en-CA" sz="1800" dirty="0" smtClean="0"/>
              <a:t>Map of the landscape</a:t>
            </a:r>
          </a:p>
          <a:p>
            <a:pPr lvl="3"/>
            <a:r>
              <a:rPr lang="en-CA" sz="1600" dirty="0" smtClean="0"/>
              <a:t>Relationship map – economic landscape – geographical landscape</a:t>
            </a:r>
            <a:endParaRPr lang="en-CA" sz="1600" dirty="0"/>
          </a:p>
          <a:p>
            <a:pPr marL="201168" lvl="1" indent="0">
              <a:buNone/>
            </a:pPr>
            <a:r>
              <a:rPr lang="en-CA" sz="2000" dirty="0" smtClean="0"/>
              <a:t>Safeguard institutional memory of the food system</a:t>
            </a:r>
          </a:p>
          <a:p>
            <a:pPr marL="201168" lvl="1" indent="0">
              <a:buNone/>
            </a:pPr>
            <a:r>
              <a:rPr lang="en-CA" sz="2000" dirty="0" smtClean="0"/>
              <a:t>Facilitate the development of better food systems</a:t>
            </a:r>
          </a:p>
          <a:p>
            <a:pPr lvl="2"/>
            <a:r>
              <a:rPr lang="en-CA" sz="1600" dirty="0" smtClean="0"/>
              <a:t>Defining criteria &amp; implementation process</a:t>
            </a:r>
            <a:br>
              <a:rPr lang="en-CA" sz="1600" dirty="0" smtClean="0"/>
            </a:br>
            <a:r>
              <a:rPr lang="en-CA" sz="1200" dirty="0" smtClean="0"/>
              <a:t/>
            </a:r>
            <a:br>
              <a:rPr lang="en-CA" sz="1200" dirty="0" smtClean="0"/>
            </a:br>
            <a:r>
              <a:rPr lang="en-CA" sz="1200" dirty="0" smtClean="0"/>
              <a:t>	</a:t>
            </a:r>
            <a:endParaRPr lang="en-CA" dirty="0" smtClean="0"/>
          </a:p>
          <a:p>
            <a:r>
              <a:rPr lang="en-CA" sz="2800" dirty="0" smtClean="0"/>
              <a:t>Feature Length Documentary Movie</a:t>
            </a:r>
            <a:r>
              <a:rPr lang="en-CA" sz="2400" dirty="0" smtClean="0"/>
              <a:t/>
            </a:r>
            <a:br>
              <a:rPr lang="en-CA" sz="2400" dirty="0" smtClean="0"/>
            </a:br>
            <a:r>
              <a:rPr lang="en-CA" dirty="0" smtClean="0"/>
              <a:t/>
            </a:r>
            <a:br>
              <a:rPr lang="en-CA" dirty="0" smtClean="0"/>
            </a:br>
            <a:r>
              <a:rPr lang="en-CA" dirty="0" smtClean="0"/>
              <a:t>	</a:t>
            </a:r>
          </a:p>
          <a:p>
            <a:endParaRPr lang="en-CA" dirty="0"/>
          </a:p>
        </p:txBody>
      </p:sp>
    </p:spTree>
    <p:extLst>
      <p:ext uri="{BB962C8B-B14F-4D97-AF65-F5344CB8AC3E}">
        <p14:creationId xmlns:p14="http://schemas.microsoft.com/office/powerpoint/2010/main" val="3673489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Research Methods</a:t>
            </a:r>
            <a:endParaRPr lang="en-CA" dirty="0"/>
          </a:p>
        </p:txBody>
      </p:sp>
      <p:sp>
        <p:nvSpPr>
          <p:cNvPr id="3" name="Content Placeholder 2"/>
          <p:cNvSpPr>
            <a:spLocks noGrp="1"/>
          </p:cNvSpPr>
          <p:nvPr>
            <p:ph idx="1"/>
          </p:nvPr>
        </p:nvSpPr>
        <p:spPr/>
        <p:txBody>
          <a:bodyPr>
            <a:normAutofit lnSpcReduction="10000"/>
          </a:bodyPr>
          <a:lstStyle/>
          <a:p>
            <a:r>
              <a:rPr lang="en-CA" sz="2400" dirty="0" smtClean="0"/>
              <a:t>Main question: How can we develop better food systems?</a:t>
            </a:r>
          </a:p>
          <a:p>
            <a:r>
              <a:rPr lang="en-CA" sz="2400" dirty="0" smtClean="0"/>
              <a:t>What is the problem?</a:t>
            </a:r>
            <a:r>
              <a:rPr lang="en-CA" dirty="0" smtClean="0"/>
              <a:t/>
            </a:r>
            <a:br>
              <a:rPr lang="en-CA" dirty="0" smtClean="0"/>
            </a:br>
            <a:r>
              <a:rPr lang="en-CA" dirty="0" smtClean="0"/>
              <a:t>	</a:t>
            </a:r>
            <a:r>
              <a:rPr lang="en-CA" dirty="0" smtClean="0">
                <a:hlinkClick r:id="rId2"/>
              </a:rPr>
              <a:t>Critique of food system at Concordia University</a:t>
            </a:r>
            <a:r>
              <a:rPr lang="en-CA" dirty="0" smtClean="0"/>
              <a:t/>
            </a:r>
            <a:br>
              <a:rPr lang="en-CA" dirty="0" smtClean="0"/>
            </a:br>
            <a:r>
              <a:rPr lang="en-CA" dirty="0" smtClean="0"/>
              <a:t>	</a:t>
            </a:r>
            <a:r>
              <a:rPr lang="en-CA" dirty="0" smtClean="0">
                <a:hlinkClick r:id="rId3"/>
              </a:rPr>
              <a:t>Critique of the global food system</a:t>
            </a:r>
            <a:endParaRPr lang="en-CA" dirty="0" smtClean="0"/>
          </a:p>
          <a:p>
            <a:r>
              <a:rPr lang="en-CA" sz="1600" i="1" dirty="0" smtClean="0"/>
              <a:t>There are a multitude of problems to address. The focus of this project is on the practices of progressive food organizations at Concordia University. They provide examples of cooperative, socially responsible, environmentally sustainable services. </a:t>
            </a:r>
            <a:endParaRPr lang="en-CA" sz="1600" i="1" dirty="0"/>
          </a:p>
          <a:p>
            <a:r>
              <a:rPr lang="en-CA" dirty="0" smtClean="0"/>
              <a:t>Multidisciplinary</a:t>
            </a:r>
          </a:p>
          <a:p>
            <a:pPr lvl="1"/>
            <a:r>
              <a:rPr lang="en-CA" sz="1600" dirty="0" smtClean="0"/>
              <a:t>Sociology – Anthropology – Communications – Psychology – Geography – Biology </a:t>
            </a:r>
            <a:endParaRPr lang="en-CA" dirty="0"/>
          </a:p>
          <a:p>
            <a:pPr lvl="1"/>
            <a:endParaRPr lang="en-CA" dirty="0" smtClean="0"/>
          </a:p>
          <a:p>
            <a:pPr marL="201168" lvl="1" indent="0">
              <a:buNone/>
            </a:pPr>
            <a:endParaRPr lang="en-CA" dirty="0" smtClean="0"/>
          </a:p>
          <a:p>
            <a:pPr marL="201168" lvl="1" indent="0">
              <a:buNone/>
            </a:pPr>
            <a:r>
              <a:rPr lang="en-CA" i="1" dirty="0" smtClean="0"/>
              <a:t>Internships available! Come be part of the team!</a:t>
            </a:r>
          </a:p>
          <a:p>
            <a:pPr lvl="1"/>
            <a:endParaRPr lang="en-CA" dirty="0"/>
          </a:p>
        </p:txBody>
      </p:sp>
    </p:spTree>
    <p:extLst>
      <p:ext uri="{BB962C8B-B14F-4D97-AF65-F5344CB8AC3E}">
        <p14:creationId xmlns:p14="http://schemas.microsoft.com/office/powerpoint/2010/main" val="886753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Project</a:t>
            </a:r>
            <a:endParaRPr lang="en-CA" dirty="0"/>
          </a:p>
        </p:txBody>
      </p:sp>
      <p:sp>
        <p:nvSpPr>
          <p:cNvPr id="3" name="Content Placeholder 2"/>
          <p:cNvSpPr>
            <a:spLocks noGrp="1"/>
          </p:cNvSpPr>
          <p:nvPr>
            <p:ph idx="1"/>
          </p:nvPr>
        </p:nvSpPr>
        <p:spPr/>
        <p:txBody>
          <a:bodyPr>
            <a:normAutofit/>
          </a:bodyPr>
          <a:lstStyle/>
          <a:p>
            <a:pPr marL="201168" lvl="1" indent="0">
              <a:buNone/>
            </a:pPr>
            <a:r>
              <a:rPr lang="en-CA" sz="2400" b="1" dirty="0"/>
              <a:t>Phase </a:t>
            </a:r>
            <a:r>
              <a:rPr lang="en-CA" sz="2400" b="1" dirty="0" smtClean="0"/>
              <a:t>1 – Information Gathering</a:t>
            </a:r>
            <a:endParaRPr lang="en-CA" sz="2400" b="1" dirty="0"/>
          </a:p>
          <a:p>
            <a:pPr lvl="1"/>
            <a:r>
              <a:rPr lang="en-CA" sz="1600" dirty="0"/>
              <a:t>Gather as much information about the food system at Concordia and post it on the website</a:t>
            </a:r>
          </a:p>
          <a:p>
            <a:pPr lvl="1"/>
            <a:r>
              <a:rPr lang="en-CA" sz="1600" dirty="0"/>
              <a:t>Conduct video interviews with people involved with the food system at Concordia – past &amp; present</a:t>
            </a:r>
          </a:p>
          <a:p>
            <a:pPr lvl="1"/>
            <a:r>
              <a:rPr lang="en-CA" sz="1600" dirty="0"/>
              <a:t>Film the activities of the groups over a year of operation </a:t>
            </a:r>
          </a:p>
          <a:p>
            <a:pPr lvl="1"/>
            <a:r>
              <a:rPr lang="en-CA" sz="1600" dirty="0"/>
              <a:t>Find and make available media artifacts regarding the food organizations at </a:t>
            </a:r>
            <a:r>
              <a:rPr lang="en-CA" sz="1600" dirty="0" smtClean="0"/>
              <a:t>Concordia</a:t>
            </a:r>
          </a:p>
          <a:p>
            <a:pPr lvl="1"/>
            <a:r>
              <a:rPr lang="en-CA" sz="1600" dirty="0" smtClean="0"/>
              <a:t>Gather information about ‘ideal food system’ indicators</a:t>
            </a:r>
            <a:endParaRPr lang="en-CA" sz="1600" dirty="0"/>
          </a:p>
          <a:p>
            <a:pPr marL="201168" lvl="1" indent="0">
              <a:buNone/>
            </a:pPr>
            <a:endParaRPr lang="en-CA" dirty="0" smtClean="0"/>
          </a:p>
          <a:p>
            <a:pPr marL="201168" lvl="1" indent="0">
              <a:buNone/>
            </a:pPr>
            <a:r>
              <a:rPr lang="en-CA" sz="2400" b="1" dirty="0"/>
              <a:t>Phase </a:t>
            </a:r>
            <a:r>
              <a:rPr lang="en-CA" sz="2400" b="1" dirty="0" smtClean="0"/>
              <a:t>2 – Analysing and Synthesizing the Information</a:t>
            </a:r>
            <a:endParaRPr lang="en-CA" sz="2400" b="1" dirty="0"/>
          </a:p>
          <a:p>
            <a:pPr lvl="1"/>
            <a:r>
              <a:rPr lang="en-CA" sz="1600" dirty="0" smtClean="0"/>
              <a:t>Construct a timeline of the food services at Concordia – student-run &amp; administration-run services</a:t>
            </a:r>
            <a:endParaRPr lang="en-CA" sz="1600" dirty="0"/>
          </a:p>
          <a:p>
            <a:pPr lvl="1"/>
            <a:r>
              <a:rPr lang="en-CA" sz="1600" dirty="0" smtClean="0"/>
              <a:t>Create a feature length film</a:t>
            </a:r>
            <a:endParaRPr lang="en-CA" sz="1600" dirty="0"/>
          </a:p>
          <a:p>
            <a:pPr lvl="1"/>
            <a:r>
              <a:rPr lang="en-CA" sz="1600" dirty="0" smtClean="0"/>
              <a:t>Provide maps of the food system – organizational, </a:t>
            </a:r>
            <a:r>
              <a:rPr lang="en-CA" sz="1600" dirty="0" smtClean="0">
                <a:hlinkClick r:id="rId2"/>
              </a:rPr>
              <a:t>partnerships</a:t>
            </a:r>
            <a:r>
              <a:rPr lang="en-CA" sz="1600" dirty="0" smtClean="0"/>
              <a:t>, economic landscape, geographical landscape, etc.</a:t>
            </a:r>
            <a:endParaRPr lang="en-CA" sz="1600" dirty="0"/>
          </a:p>
          <a:p>
            <a:pPr lvl="1"/>
            <a:r>
              <a:rPr lang="en-CA" sz="1600" dirty="0" smtClean="0"/>
              <a:t>Make recommendations for action! </a:t>
            </a:r>
            <a:endParaRPr lang="en-CA" sz="1600" dirty="0"/>
          </a:p>
        </p:txBody>
      </p:sp>
    </p:spTree>
    <p:extLst>
      <p:ext uri="{BB962C8B-B14F-4D97-AF65-F5344CB8AC3E}">
        <p14:creationId xmlns:p14="http://schemas.microsoft.com/office/powerpoint/2010/main" val="2477243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is Food Important?</a:t>
            </a:r>
          </a:p>
        </p:txBody>
      </p:sp>
      <p:sp>
        <p:nvSpPr>
          <p:cNvPr id="3" name="Content Placeholder 2"/>
          <p:cNvSpPr>
            <a:spLocks noGrp="1"/>
          </p:cNvSpPr>
          <p:nvPr>
            <p:ph idx="1"/>
          </p:nvPr>
        </p:nvSpPr>
        <p:spPr/>
        <p:txBody>
          <a:bodyPr/>
          <a:lstStyle/>
          <a:p>
            <a:endParaRPr lang="en-CA" dirty="0" smtClean="0"/>
          </a:p>
          <a:p>
            <a:r>
              <a:rPr lang="en-CA" dirty="0"/>
              <a:t>Food is a commodity that everyone </a:t>
            </a:r>
            <a:r>
              <a:rPr lang="en-CA" dirty="0" smtClean="0"/>
              <a:t>needs</a:t>
            </a:r>
          </a:p>
          <a:p>
            <a:pPr lvl="1"/>
            <a:r>
              <a:rPr lang="en-CA" dirty="0" smtClean="0"/>
              <a:t>Food </a:t>
            </a:r>
            <a:r>
              <a:rPr lang="en-CA" dirty="0"/>
              <a:t>is central to our survival</a:t>
            </a:r>
          </a:p>
          <a:p>
            <a:r>
              <a:rPr lang="en-CA" dirty="0"/>
              <a:t>Major multinational corporations control food production, processing and distribution</a:t>
            </a:r>
          </a:p>
          <a:p>
            <a:pPr lvl="1"/>
            <a:r>
              <a:rPr lang="en-CA" dirty="0"/>
              <a:t>Their practices are harmful to our health and the sustainability of our biosphere</a:t>
            </a:r>
          </a:p>
          <a:p>
            <a:r>
              <a:rPr lang="en-CA" dirty="0"/>
              <a:t>Building better economic practices must begin with </a:t>
            </a:r>
            <a:r>
              <a:rPr lang="en-CA" dirty="0" smtClean="0"/>
              <a:t>food</a:t>
            </a:r>
          </a:p>
          <a:p>
            <a:r>
              <a:rPr lang="en-CA" dirty="0" smtClean="0"/>
              <a:t>Addressing climate change also must begin with changing food practices</a:t>
            </a:r>
            <a:endParaRPr lang="en-CA"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480" y="5501048"/>
            <a:ext cx="2743200" cy="736092"/>
          </a:xfrm>
          <a:prstGeom prst="rect">
            <a:avLst/>
          </a:prstGeom>
        </p:spPr>
      </p:pic>
    </p:spTree>
    <p:extLst>
      <p:ext uri="{BB962C8B-B14F-4D97-AF65-F5344CB8AC3E}">
        <p14:creationId xmlns:p14="http://schemas.microsoft.com/office/powerpoint/2010/main" val="973777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Food Services at Concordia</a:t>
            </a:r>
            <a:endParaRPr lang="en-CA" dirty="0"/>
          </a:p>
        </p:txBody>
      </p:sp>
      <p:sp>
        <p:nvSpPr>
          <p:cNvPr id="3" name="Content Placeholder 2"/>
          <p:cNvSpPr>
            <a:spLocks noGrp="1"/>
          </p:cNvSpPr>
          <p:nvPr>
            <p:ph idx="1"/>
          </p:nvPr>
        </p:nvSpPr>
        <p:spPr/>
        <p:txBody>
          <a:bodyPr>
            <a:normAutofit fontScale="85000" lnSpcReduction="20000"/>
          </a:bodyPr>
          <a:lstStyle/>
          <a:p>
            <a:r>
              <a:rPr lang="en-CA" b="1" dirty="0" smtClean="0"/>
              <a:t>History </a:t>
            </a:r>
          </a:p>
          <a:p>
            <a:pPr lvl="1"/>
            <a:r>
              <a:rPr lang="en-CA" dirty="0" smtClean="0"/>
              <a:t>For over 20 years, students have been dissatisfied with the multinational food service providers</a:t>
            </a:r>
          </a:p>
          <a:p>
            <a:pPr lvl="1"/>
            <a:r>
              <a:rPr lang="en-CA" dirty="0" smtClean="0"/>
              <a:t>Concordia students have founded an array of food organizations to rival the multinational corporations </a:t>
            </a:r>
          </a:p>
          <a:p>
            <a:pPr lvl="1"/>
            <a:r>
              <a:rPr lang="en-CA" dirty="0" smtClean="0"/>
              <a:t>These organizations provide concrete examples of how to develop a better food system</a:t>
            </a:r>
          </a:p>
          <a:p>
            <a:pPr marL="201168" lvl="1" indent="0">
              <a:buNone/>
            </a:pPr>
            <a:endParaRPr lang="en-CA" dirty="0" smtClean="0"/>
          </a:p>
          <a:p>
            <a:r>
              <a:rPr lang="en-CA" b="1" dirty="0" smtClean="0"/>
              <a:t>Critique of the Multinational Food Services at Concordia</a:t>
            </a:r>
            <a:endParaRPr lang="en-CA" b="1" dirty="0"/>
          </a:p>
          <a:p>
            <a:pPr lvl="1"/>
            <a:r>
              <a:rPr lang="en-CA" dirty="0" smtClean="0"/>
              <a:t>Creation of food monopoly</a:t>
            </a:r>
          </a:p>
          <a:p>
            <a:pPr lvl="1"/>
            <a:r>
              <a:rPr lang="en-CA" dirty="0" smtClean="0"/>
              <a:t>Residence students MUST purchase a meal plan</a:t>
            </a:r>
          </a:p>
          <a:p>
            <a:pPr lvl="1"/>
            <a:r>
              <a:rPr lang="en-CA" dirty="0" smtClean="0"/>
              <a:t>Food quality has been put into question many times</a:t>
            </a:r>
          </a:p>
          <a:p>
            <a:pPr lvl="1"/>
            <a:r>
              <a:rPr lang="en-CA" dirty="0" smtClean="0"/>
              <a:t>Meal plan encourages unhealthy eating practices</a:t>
            </a:r>
          </a:p>
          <a:p>
            <a:pPr lvl="1"/>
            <a:r>
              <a:rPr lang="en-CA" dirty="0" smtClean="0"/>
              <a:t>Ethical practices put into question</a:t>
            </a:r>
          </a:p>
          <a:p>
            <a:pPr lvl="1"/>
            <a:r>
              <a:rPr lang="en-CA" dirty="0"/>
              <a:t>Dietary </a:t>
            </a:r>
            <a:r>
              <a:rPr lang="en-CA" dirty="0" smtClean="0"/>
              <a:t>restrictions not always met</a:t>
            </a:r>
          </a:p>
          <a:p>
            <a:pPr marL="201168" lvl="1" indent="0">
              <a:buNone/>
            </a:pPr>
            <a:endParaRPr lang="en-CA" dirty="0"/>
          </a:p>
          <a:p>
            <a:r>
              <a:rPr lang="en-CA" b="1" dirty="0">
                <a:hlinkClick r:id="rId2"/>
              </a:rPr>
              <a:t>Zev </a:t>
            </a:r>
            <a:r>
              <a:rPr lang="en-CA" b="1" dirty="0" err="1">
                <a:hlinkClick r:id="rId2"/>
              </a:rPr>
              <a:t>Teifenbach</a:t>
            </a:r>
            <a:r>
              <a:rPr lang="en-CA" b="1" dirty="0">
                <a:hlinkClick r:id="rId2"/>
              </a:rPr>
              <a:t> on Concordia’s Relationship with Multinational Food Service </a:t>
            </a:r>
            <a:r>
              <a:rPr lang="en-CA" b="1" dirty="0" smtClean="0">
                <a:hlinkClick r:id="rId2"/>
              </a:rPr>
              <a:t>Providers</a:t>
            </a:r>
            <a:r>
              <a:rPr lang="en-CA" b="1" dirty="0" smtClean="0"/>
              <a:t/>
            </a:r>
            <a:br>
              <a:rPr lang="en-CA" b="1" dirty="0" smtClean="0"/>
            </a:br>
            <a:r>
              <a:rPr lang="en-CA" b="1" dirty="0" smtClean="0">
                <a:hlinkClick r:id="rId3"/>
              </a:rPr>
              <a:t>Rob Green on the History of Multinational food Corporations</a:t>
            </a:r>
            <a:r>
              <a:rPr lang="en-CA" b="1" dirty="0" smtClean="0"/>
              <a:t/>
            </a:r>
            <a:br>
              <a:rPr lang="en-CA" b="1" dirty="0" smtClean="0"/>
            </a:br>
            <a:endParaRPr lang="en-CA" dirty="0"/>
          </a:p>
          <a:p>
            <a:pPr marL="201168" lvl="1" indent="0">
              <a:buNone/>
            </a:pPr>
            <a:endParaRPr lang="en-CA" dirty="0" smtClean="0"/>
          </a:p>
          <a:p>
            <a:pPr marL="201168" lvl="1" indent="0">
              <a:buNone/>
            </a:pPr>
            <a:endParaRPr lang="en-CA" b="1" dirty="0"/>
          </a:p>
          <a:p>
            <a:pPr lvl="1"/>
            <a:endParaRPr lang="en-CA"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2480" y="5501048"/>
            <a:ext cx="2743200" cy="736092"/>
          </a:xfrm>
          <a:prstGeom prst="rect">
            <a:avLst/>
          </a:prstGeom>
        </p:spPr>
      </p:pic>
    </p:spTree>
    <p:extLst>
      <p:ext uri="{BB962C8B-B14F-4D97-AF65-F5344CB8AC3E}">
        <p14:creationId xmlns:p14="http://schemas.microsoft.com/office/powerpoint/2010/main" val="2180805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64" y="471053"/>
            <a:ext cx="12088036" cy="525087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2480" y="5501048"/>
            <a:ext cx="2743200" cy="736092"/>
          </a:xfrm>
          <a:prstGeom prst="rect">
            <a:avLst/>
          </a:prstGeom>
        </p:spPr>
      </p:pic>
    </p:spTree>
    <p:extLst>
      <p:ext uri="{BB962C8B-B14F-4D97-AF65-F5344CB8AC3E}">
        <p14:creationId xmlns:p14="http://schemas.microsoft.com/office/powerpoint/2010/main" val="2231449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Highlighting Better Practices</a:t>
            </a:r>
            <a:endParaRPr lang="en-CA" dirty="0"/>
          </a:p>
        </p:txBody>
      </p:sp>
      <p:sp>
        <p:nvSpPr>
          <p:cNvPr id="3" name="Content Placeholder 2"/>
          <p:cNvSpPr>
            <a:spLocks noGrp="1"/>
          </p:cNvSpPr>
          <p:nvPr>
            <p:ph idx="1"/>
          </p:nvPr>
        </p:nvSpPr>
        <p:spPr/>
        <p:txBody>
          <a:bodyPr>
            <a:normAutofit fontScale="70000" lnSpcReduction="20000"/>
          </a:bodyPr>
          <a:lstStyle/>
          <a:p>
            <a:r>
              <a:rPr lang="en-CA" dirty="0"/>
              <a:t>Redistribution based </a:t>
            </a:r>
            <a:r>
              <a:rPr lang="en-CA" dirty="0" smtClean="0"/>
              <a:t>economy</a:t>
            </a:r>
            <a:endParaRPr lang="en-CA" dirty="0"/>
          </a:p>
          <a:p>
            <a:pPr lvl="1"/>
            <a:r>
              <a:rPr lang="en-CA" dirty="0"/>
              <a:t>Loyola Luncheon</a:t>
            </a:r>
          </a:p>
          <a:p>
            <a:pPr lvl="1"/>
            <a:r>
              <a:rPr lang="en-CA" dirty="0"/>
              <a:t>People’s Potato</a:t>
            </a:r>
          </a:p>
          <a:p>
            <a:r>
              <a:rPr lang="en-CA" dirty="0"/>
              <a:t>Cooperative </a:t>
            </a:r>
            <a:r>
              <a:rPr lang="en-CA" dirty="0" smtClean="0"/>
              <a:t>economy</a:t>
            </a:r>
            <a:endParaRPr lang="en-CA" dirty="0"/>
          </a:p>
          <a:p>
            <a:pPr lvl="1"/>
            <a:r>
              <a:rPr lang="en-CA" dirty="0" err="1"/>
              <a:t>Burritoville</a:t>
            </a:r>
            <a:r>
              <a:rPr lang="en-CA" dirty="0"/>
              <a:t> Cooperative</a:t>
            </a:r>
          </a:p>
          <a:p>
            <a:pPr lvl="1"/>
            <a:r>
              <a:rPr lang="en-CA" dirty="0"/>
              <a:t>The Hive </a:t>
            </a:r>
            <a:r>
              <a:rPr lang="en-CA" dirty="0" smtClean="0"/>
              <a:t>Cooperative</a:t>
            </a:r>
            <a:endParaRPr lang="en-CA" dirty="0"/>
          </a:p>
          <a:p>
            <a:r>
              <a:rPr lang="en-CA" dirty="0" smtClean="0">
                <a:hlinkClick r:id="rId2"/>
              </a:rPr>
              <a:t>Connecting with the community at large</a:t>
            </a:r>
            <a:endParaRPr lang="en-CA" dirty="0"/>
          </a:p>
          <a:p>
            <a:pPr lvl="1"/>
            <a:r>
              <a:rPr lang="en-CA" dirty="0">
                <a:hlinkClick r:id="rId3"/>
              </a:rPr>
              <a:t>Marcus </a:t>
            </a:r>
            <a:r>
              <a:rPr lang="en-CA" dirty="0" err="1">
                <a:hlinkClick r:id="rId3"/>
              </a:rPr>
              <a:t>Lobb</a:t>
            </a:r>
            <a:r>
              <a:rPr lang="en-CA" dirty="0">
                <a:hlinkClick r:id="rId3"/>
              </a:rPr>
              <a:t> on The Green </a:t>
            </a:r>
            <a:r>
              <a:rPr lang="en-CA" dirty="0" smtClean="0">
                <a:hlinkClick r:id="rId3"/>
              </a:rPr>
              <a:t>Club</a:t>
            </a:r>
            <a:endParaRPr lang="en-CA" dirty="0" smtClean="0">
              <a:hlinkClick r:id="rId4"/>
            </a:endParaRPr>
          </a:p>
          <a:p>
            <a:pPr lvl="1"/>
            <a:r>
              <a:rPr lang="en-CA" dirty="0" smtClean="0">
                <a:hlinkClick r:id="rId4"/>
              </a:rPr>
              <a:t>City Farm School – B.A.S.E program</a:t>
            </a:r>
            <a:r>
              <a:rPr lang="en-CA" dirty="0" smtClean="0"/>
              <a:t> at St. Monica’s School in NDG</a:t>
            </a:r>
          </a:p>
          <a:p>
            <a:pPr lvl="1"/>
            <a:r>
              <a:rPr lang="en-CA" dirty="0" smtClean="0"/>
              <a:t>City Farm School – Seed Saving Garden</a:t>
            </a:r>
          </a:p>
          <a:p>
            <a:r>
              <a:rPr lang="en-CA" dirty="0" smtClean="0"/>
              <a:t>Local Markets</a:t>
            </a:r>
          </a:p>
          <a:p>
            <a:pPr lvl="1"/>
            <a:r>
              <a:rPr lang="en-CA" dirty="0" smtClean="0">
                <a:hlinkClick r:id="rId5"/>
              </a:rPr>
              <a:t>Farmers Market</a:t>
            </a:r>
            <a:endParaRPr lang="en-CA" dirty="0" smtClean="0"/>
          </a:p>
          <a:p>
            <a:pPr lvl="1"/>
            <a:r>
              <a:rPr lang="en-CA" dirty="0" smtClean="0"/>
              <a:t>Campus </a:t>
            </a:r>
            <a:r>
              <a:rPr lang="en-CA" dirty="0" err="1" smtClean="0"/>
              <a:t>Potager</a:t>
            </a:r>
            <a:r>
              <a:rPr lang="en-CA" dirty="0" smtClean="0"/>
              <a:t> Market</a:t>
            </a:r>
          </a:p>
          <a:p>
            <a:pPr lvl="1"/>
            <a:r>
              <a:rPr lang="en-CA" dirty="0" smtClean="0"/>
              <a:t>City Farm School Market</a:t>
            </a:r>
          </a:p>
          <a:p>
            <a:r>
              <a:rPr lang="en-CA" dirty="0" smtClean="0"/>
              <a:t>Connecting with </a:t>
            </a:r>
            <a:r>
              <a:rPr lang="en-CA" dirty="0"/>
              <a:t>l</a:t>
            </a:r>
            <a:r>
              <a:rPr lang="en-CA" dirty="0" smtClean="0"/>
              <a:t>arger activist movements</a:t>
            </a:r>
          </a:p>
          <a:p>
            <a:pPr lvl="1"/>
            <a:r>
              <a:rPr lang="en-CA" dirty="0" smtClean="0">
                <a:hlinkClick r:id="rId6"/>
              </a:rPr>
              <a:t>The People’s Potato connecting with local activists</a:t>
            </a:r>
            <a:endParaRPr lang="en-CA"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2480" y="5501048"/>
            <a:ext cx="2743200" cy="736092"/>
          </a:xfrm>
          <a:prstGeom prst="rect">
            <a:avLst/>
          </a:prstGeom>
        </p:spPr>
      </p:pic>
    </p:spTree>
    <p:extLst>
      <p:ext uri="{BB962C8B-B14F-4D97-AF65-F5344CB8AC3E}">
        <p14:creationId xmlns:p14="http://schemas.microsoft.com/office/powerpoint/2010/main" val="3233035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What’s Missing</a:t>
            </a:r>
            <a:endParaRPr lang="en-CA" dirty="0"/>
          </a:p>
        </p:txBody>
      </p:sp>
      <p:sp>
        <p:nvSpPr>
          <p:cNvPr id="3" name="Content Placeholder 2"/>
          <p:cNvSpPr>
            <a:spLocks noGrp="1"/>
          </p:cNvSpPr>
          <p:nvPr>
            <p:ph idx="1"/>
          </p:nvPr>
        </p:nvSpPr>
        <p:spPr/>
        <p:txBody>
          <a:bodyPr>
            <a:normAutofit/>
          </a:bodyPr>
          <a:lstStyle/>
          <a:p>
            <a:r>
              <a:rPr lang="en-CA" dirty="0" smtClean="0"/>
              <a:t>Better and more </a:t>
            </a:r>
            <a:r>
              <a:rPr lang="en-CA" dirty="0" smtClean="0"/>
              <a:t>processing facilities</a:t>
            </a:r>
          </a:p>
          <a:p>
            <a:r>
              <a:rPr lang="en-CA" dirty="0"/>
              <a:t>More space for student groups</a:t>
            </a:r>
          </a:p>
          <a:p>
            <a:r>
              <a:rPr lang="en-CA" dirty="0" smtClean="0"/>
              <a:t>More kitchen </a:t>
            </a:r>
            <a:r>
              <a:rPr lang="en-CA" dirty="0" smtClean="0"/>
              <a:t>space, even in </a:t>
            </a:r>
            <a:r>
              <a:rPr lang="en-CA" dirty="0" smtClean="0"/>
              <a:t>dorms</a:t>
            </a:r>
            <a:endParaRPr lang="en-CA" dirty="0"/>
          </a:p>
          <a:p>
            <a:r>
              <a:rPr lang="en-CA" dirty="0" smtClean="0"/>
              <a:t>More connections with the community at large</a:t>
            </a:r>
          </a:p>
          <a:p>
            <a:r>
              <a:rPr lang="en-CA" dirty="0" smtClean="0"/>
              <a:t>Education programs connecting Concordia students to food initiatives</a:t>
            </a:r>
          </a:p>
          <a:p>
            <a:pPr lvl="1"/>
            <a:r>
              <a:rPr lang="en-CA" dirty="0" smtClean="0"/>
              <a:t>Urban agriculture</a:t>
            </a:r>
          </a:p>
          <a:p>
            <a:pPr lvl="1"/>
            <a:r>
              <a:rPr lang="en-CA" dirty="0" smtClean="0"/>
              <a:t>Culinary arts </a:t>
            </a:r>
          </a:p>
          <a:p>
            <a:pPr lvl="1"/>
            <a:r>
              <a:rPr lang="en-CA" dirty="0" smtClean="0"/>
              <a:t>Proactive health and nutrition courses – meal planning</a:t>
            </a:r>
          </a:p>
          <a:p>
            <a:pPr marL="201168" lvl="1" indent="0">
              <a:buNone/>
            </a:pPr>
            <a:endParaRPr lang="en-CA"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480" y="5501048"/>
            <a:ext cx="2743200" cy="736092"/>
          </a:xfrm>
          <a:prstGeom prst="rect">
            <a:avLst/>
          </a:prstGeom>
        </p:spPr>
      </p:pic>
    </p:spTree>
    <p:extLst>
      <p:ext uri="{BB962C8B-B14F-4D97-AF65-F5344CB8AC3E}">
        <p14:creationId xmlns:p14="http://schemas.microsoft.com/office/powerpoint/2010/main" val="3592898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957</TotalTime>
  <Words>622</Words>
  <Application>Microsoft Office PowerPoint</Application>
  <PresentationFormat>Widescreen</PresentationFormat>
  <Paragraphs>108</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Calibri</vt:lpstr>
      <vt:lpstr>Calibri Light</vt:lpstr>
      <vt:lpstr>Retrospect</vt:lpstr>
      <vt:lpstr>Building a Better Food System at Concordia and Beyond</vt:lpstr>
      <vt:lpstr>The Concordia Student-Run Food Groups Research Project</vt:lpstr>
      <vt:lpstr>Research Methods</vt:lpstr>
      <vt:lpstr>The Project</vt:lpstr>
      <vt:lpstr>Why is Food Important?</vt:lpstr>
      <vt:lpstr>Food Services at Concordia</vt:lpstr>
      <vt:lpstr>PowerPoint Presentation</vt:lpstr>
      <vt:lpstr>Highlighting Better Practices</vt:lpstr>
      <vt:lpstr>What’s Missing</vt:lpstr>
      <vt:lpstr>My Recommendations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the Food Movement at Concordia University</dc:title>
  <dc:creator>Erik Chevrier</dc:creator>
  <cp:lastModifiedBy>Erik Chevrier</cp:lastModifiedBy>
  <cp:revision>40</cp:revision>
  <dcterms:created xsi:type="dcterms:W3CDTF">2015-02-08T04:58:27Z</dcterms:created>
  <dcterms:modified xsi:type="dcterms:W3CDTF">2016-02-13T19:57:20Z</dcterms:modified>
</cp:coreProperties>
</file>