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sldIdLst>
    <p:sldId id="257" r:id="rId2"/>
    <p:sldId id="282" r:id="rId3"/>
    <p:sldId id="275" r:id="rId4"/>
    <p:sldId id="283" r:id="rId5"/>
    <p:sldId id="284" r:id="rId6"/>
    <p:sldId id="285" r:id="rId7"/>
    <p:sldId id="258" r:id="rId8"/>
    <p:sldId id="295" r:id="rId9"/>
    <p:sldId id="286" r:id="rId10"/>
    <p:sldId id="288" r:id="rId11"/>
    <p:sldId id="287" r:id="rId12"/>
    <p:sldId id="289" r:id="rId13"/>
    <p:sldId id="290" r:id="rId14"/>
    <p:sldId id="293" r:id="rId15"/>
    <p:sldId id="297" r:id="rId16"/>
    <p:sldId id="291" r:id="rId17"/>
    <p:sldId id="294" r:id="rId18"/>
    <p:sldId id="296" r:id="rId19"/>
    <p:sldId id="29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1-20T01:16:26.692"/>
    </inkml:context>
    <inkml:brush xml:id="br0">
      <inkml:brushProperty name="width" value="0.15875" units="cm"/>
      <inkml:brushProperty name="height" value="0.15875" units="cm"/>
      <inkml:brushProperty name="color" value="#FF0000"/>
      <inkml:brushProperty name="fitToCurve" value="1"/>
    </inkml:brush>
  </inkml:definitions>
  <inkml:trace contextRef="#ctx0" brushRef="#br0">3448 217 26 0,'-17'-4'13'0,"17"-20"-11"16,0 24 14-16,0-12-17 16,0 1 1-16,-5 7 0 15,1-4 1-15,-5-4 0 16,4 0 0-16,-8 4 0 15,0 0 1-15,-9 8 0 16,0-3 0-16,-5 3 0 16,0-4 1-16,1 0-2 15,-1 4 1-15,1-8-1 16,-5 0 1-16,-5 8-1 16,1-8 0-16,-5 8-1 15,0 0 1-15,0 8-1 16,0-8 1-16,5 4 0 15,-1 0 0-15,-4 0 0 16,1 0 0-16,-6 0 0 0,-3 0 1 16,3-1-1-16,5-3 0 15,1 4-1-15,-6 0 0 16,-4 4 0-16,1 4 0 16,-1-8 0-16,0 8 0 15,1 0 0-15,3-1 1 16,1 1-1-16,0-4 0 15,-5 4 0-15,5 0 0 16,-1 0 0-16,1-1 1 0,0 1-1 16,4 0 1-16,0 4-1 15,0-4 1-15,0 3-1 16,-4 1 0-16,4 4 0 16,0-1 1-16,0 1-1 15,5 4 1-15,-1 3-1 16,5-3 0-16,-4 0 0 15,4 7 1-15,0-3-1 16,-4 3 1-16,3 1 0 16,-3-1 1-16,0-7-1 15,4 7 0-15,0 5 0 16,0 3 1-16,4 0-2 16,0 1 0-16,5-1 0 15,0 5 1-15,0-5-1 16,-5 4 0-16,1 4 0 15,-1-7 1-15,-4 3-1 16,0 4 1-16,0 1 0 0,-4 3 0 16,8-4 0-16,5-4 0 15,0 9 0-15,-5-5 0 16,5-4-1-16,0 1 1 16,-5 3 0-16,1 12 0 15,-5-8-1-15,0-4 0 16,4 5 0-16,1-1 0 15,-1-4 0-15,5 0 1 16,0 4-1-16,0 1 0 16,-1-1 0-16,1 0 0 0,5 0 0 15,-1 8 0-15,0 4 0 16,5 0 0-16,0-8-1 16,-1 4 1-16,5 1 0 15,1-1 0-15,-1-8 0 16,0-12 1-16,4 28-1 15,1-12 1-15,4 0-1 16,-4 4 1-16,4 1-1 16,-5-1 1-16,1 8-1 15,-1 3 1-15,1 1-1 16,-1 0 0-16,1 4 0 16,0 4 0-16,-1-4 0 15,-8 3 1-15,4-3-1 16,0-4 1-16,-4 8-1 15,-1 0 1-15,6-9 0 16,-6 5 0-16,5 4-1 16,1 8 1-16,-6 7-1 0,1-7 1 15,0 7-1-15,-1 1 0 16,6-1 0-16,3 1 0 16,1-5 0-16,-5 9 0 15,4-12 0-15,1-1 0 16,0 5 0-16,-1-5 0 15,-4 1 0-15,0 0 0 16,5 3 0-16,0 1 1 0,-1-1-2 16,5 1 1-1,0 0 0-15,0-9 0 0,5 13 0 16,-5-5 1-16,4 5-1 16,-4 3 0-16,0 5 0 15,0-5 1-15,0-11-1 16,0 7 1-16,4 5-1 15,-4-17 1-15,0 1-1 16,0 0 1-16,5 3-1 16,-5-7 1-16,0 0-1 15,0-8 0-15,0 12 0 16,4-1 0-16,-4-3 0 16,0 4 1-16,0-1-2 15,0-3 1-15,0-4 0 16,0 0 0-16,5-12 0 15,-1 8 0-15,5-4 0 16,0 7 0-16,0-3 0 16,0-4 0-16,-1 8 0 15,1-8 0-15,5 4-1 0,-1-4 1 16,5 0 0-16,4-8 0 16,0 0 0-16,4 0 0 15,10 0 0-15,-5-4 0 16,0 4 0-16,0 0 0 15,4 0 0-15,1-3 0 16,8-1 0-16,-4 0 0 16,0-4 0-16,4 0 0 0,-4-4 0 15,0 1 0-15,0-1 0 16,4 0 0-16,5 8 0 16,-5-3 1-16,5-1-1 15,-5 0 0-15,0 0-1 16,1-4 1-16,4-3 0 15,-1-1 0-15,5 0 0 16,1-3 0-16,-6-5 0 16,-3 5 0-16,3-9 0 15,1-3 0-15,4 3 0 16,5-3 0-16,-5-1 0 16,-4 5 1-16,-1-5-2 15,6 9 1-15,-1-9 0 16,4-3 0-16,-3 0 0 15,-6-5 1-15,1 5-1 16,0 4 0-16,-1-5 0 16,6 5 1-16,-1 3-1 0,0 1 1 15,-4-5-1-15,-1-3 1 16,10 0-1-16,0-1 0 16,4 1 0-16,-5-5 0 15,-4 1 0-15,1-4 0 16,3 0-1-16,5-1 1 15,0 1-1-15,0 0 1 16,0 0 0-16,0-1 0 16,5-3 0-16,-1 0 0 15,1-4 0-15,-10 0 0 0,5-4 0 16,5 0 0-16,-5-4-1 16,0 0 1-16,0 0 0 15,-5 0 0-15,1-4 0 16,4 0 0-16,0 0 0 15,0 4 0-15,-4-4 0 16,4-4 0-16,0 0 0 16,0 0 0-16,0-4 0 15,0 1 0-15,-5-1 0 16,-4 0 1-16,5 4-1 16,0 0 0-16,-1 0 0 15,1 1 0-15,-1-1 0 16,-8-4 0-16,0 0 0 15,0 4 1-15,-1 0-1 16,1-4 0-16,0 1 0 16,0 7 0-16,-1-4 0 15,-3 0 1-15,3-4-1 0,1 4 0 16,4 0 0-16,0-3 0 16,-4 3 0-16,-9-4 0 15,0 0 0-15,4 0 0 16,0 0 0-16,1 5 0 15,-1-1-1-15,0 0 1 16,-4 0 0-16,0 0 1 16,-4 0-1-16,-1 4 1 31,18-4-1-31,0 8 1 0,-8-4 0 16,-1 1 0-16,-4-1-1 15,0 4 1-15,-9 4-1 16,-5-4 1-16,1 7-1 15,-1-7 0-15,1 8 0 16,0-4 0-16,4 4 0 16,0 0 0-16,0-8 0 15,0 8 0-15,0 4 0 16,0-4 1-16,-5-1-1 16,1 5 0-16,4 0 0 15,-5 0 1-15,5 0-1 16,5-4 1-16,-5 3-1 15,4-3 0-15,1 4 0 16,-1-4 0-16,1 0 0 16,-5 0 1-16,-5 0-1 15,5-1 0-15,0-3 0 0,5 0 0 16,-1 0 0-16,1 0 1 16,3 0-1-16,1 0 0 15,0 0 0-15,0-4 0 16,-4 0 0-16,-1 0 0 15,5-4 0-15,9-4 0 16,-5 4 0-16,5-8 0 16,-9 1 0-16,-1 3 1 0,1-4-1 15,5-8 0-15,3 1 0 16,1-5 0-16,0 0 0 16,4-3 0-16,-4-1 0 15,4-7 0-15,4-5 0 16,1 5 0-16,0-5 0 15,-5 5 1-15,0-4-1 16,-4-13 1-16,4 5-1 16,0-4 0-16,5-8 0 15,-1 0 1-15,-8 0-1 16,0-12 0-16,4 8 0 16,-4-4 0-16,-5 4 0 15,0 0 0-15,-4 0 0 16,-5-4 1-16,-8 4-1 15,0 0 0-15,-10-4 0 16,1 4 0-16,-5 0 0 16,-4 0 1-16,-4 4-1 15,-5 4 1-15,0 0-1 16,-5 0 0-16,-4-5 0 16,0 5 1-16,-4-4-1 0,0-4 0 15,4-4 0-15,-4 4 0 16,-5-8 0-16,0-7 0 15,1 15 0-15,-1-4 0 16,0 0 0-16,0 0 1 16,-4 4-1-16,0 4 0 15,-4-4 0-15,-5 4 1 16,0 0-1-16,-5 0 0 16,1-1 0-16,-5-3 0 0,4 12 0 15,1-4 1-15,-9 4-1 16,4 0 0-16,0 0 0 15,-4 7 0-15,-5-3 0 16,4 4 0-16,-3-5 0 16,3 9 0-16,-3 4 0 15,-1-1 1-15,0 1-1 16,1-1 0-16,3 1-1 16,1-5 1-16,0 9 0 15,4-12 0-15,0 7 0 16,-4 9 0-16,-1 3 0 15,-3 0 0-15,-1 1 0 16,0 3 0-16,-4 0 0 16,0 1 1-16,-5-1-1 15,1 4 0-15,3 0 0 16,1-3 1-16,4-1-1 16,-4 0 0-16,5 5 0 15,-6-5 0-15,1-8 0 0,5 1 0 16,-1-1 0-16,0-3 0 15,0-5 0-15,1-3 0 16,-1 7-1-16,0-11 1 16,5 0 0-16,4 3 0 15,5-7 0-15,-1 0 0 16,1-4-1-16,-1-4 1 16,1-4 0-16,-1-1 0 0,5-7 0 15,5 1 0-15,-5-9 0 16,0 0 0-16,4 0 0 15,5-4 0-15,0 1 0 16,0 3 1-16,4-4-1 16,0 4 0-16,-4 0 0 15,4 12 1-15,-4-15-1 16,-4 7 0-16,3 0 0 16,1 0 1-16,0 0-1 15,0 8 1-15,0-4-1 16,0 0 1-16,-5 4 0 15,-4-8 0-15,5-4-1 16,3 8 1-16,1 4-1 16,5-3 0-16,-6-1 0 15,1-4 0-15,-4-4 0 16,3 4 0-16,-3 4 0 16,-1 0 1-16,-4-8-1 0,-4 8 0 15,4 0 0-15,0-3 1 16,0-1-1-16,-5 4 0 15,1-4 0-15,4 0 0 16,-5 0 0-16,-3 0 0 16,-1-4 0-16,0 8 0 15,4 0 0-15,5 0 0 16,-4 1 0-16,0 6 0 16,-5-3 0-16,0-7 0 15,0 3 0-15,-4 0 0 0,8-8 0 16,5 0 0-16,0 0 0 15,-4 4 0-15,8 0 0 16,-4 12 0-16,5-12-1 16,-5 8 1-16,4-3 0 15,-4 6 0-15,4 1 0 16,5 0 0-16,0-4-1 16,9 0 1-16,4-8 0 15,4 1 0-15,5 7-1 16,0 0 1-16,0 0 0 15,-4-4 0-15,-5 8 0 16,-4-4 0-16,4-1 0 16,-4 5 1-16,-1 0-1 15,1-8 0-15,4 4 0 16,-4 8 0-16,4 4 0 16,-4-4 0-16,4 8 0 15,0-1 0-15,-4-3 0 0,-5 8 0 16,-4 4 0-16,0-5 0 15,0 5 0-15,-5-4 1 16,-4 3-1-16,0 5 0 16,0-1 0-16,0 9 0 15,0-5 0-15,-4 9 0 16,-10 3 0-16,-3 0 0 16,-6 0 0-16,1 5 0 15,4 3-1-15,-8 4 1 16,-5 0-1-16,-5 4 0 0,1 8 0 15,-14 4 0-15,5 4-2 16,0 0 1-16,4 3-4 16,9 1 1-16,9 4-4 15,8-4 0-15,5 3-6 16,5-15 0-16,4-4-4 16,4-12 1-16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1-20T01:16:34.965"/>
    </inkml:context>
    <inkml:brush xml:id="br0">
      <inkml:brushProperty name="width" value="0.15875" units="cm"/>
      <inkml:brushProperty name="height" value="0.15875" units="cm"/>
      <inkml:brushProperty name="color" value="#FF0000"/>
      <inkml:brushProperty name="fitToCurve" value="1"/>
    </inkml:brush>
  </inkml:definitions>
  <inkml:trace contextRef="#ctx0" brushRef="#br0">3737 8937 17 0,'14'-8'8'0,"3"-12"-7"16,-12 13 8-16,4-1-9 16,-1 0 0-1,6-8 4 1,-1 4 1-16,0-4-3 16,9 5 0-16,-4 3 3 15,0-4 0-15,0 0-1 16,-1 0 1-16,1-3-3 15,4-1 1-15,0 0-2 16,0 4 1-16,1 0-1 16,-1 5 0-16,0-1 1 15,4 4 1-15,1 0-1 16,4 0 1-16,0 0-1 0,0 0 0 16,0-4-1-16,0 0 1 15,0-4-1-15,5 1 1 16,3-1 0-16,1 0 0 15,5 0 0-15,-1-4 1 16,-9 5-1-16,5-5 0 16,0 0-1-16,4 0 1 15,5-3-1-15,4 3 0 16,0 4 0-16,1-8 0 16,-1-3-1-16,4 3 1 0,1 0-1 15,0-3 1-15,-5 3-1 16,0 0 1-16,-4-3 0 15,4-1 0-15,4 1 0 16,1-1 0-16,4 0 0 16,-4 1 0-16,4-5-1 15,0 1 1-15,9-1-1 16,-9 0 1-16,-5 1-1 16,1 3 0-16,-1-3 0 15,5-5 1-15,5 5-1 16,-1-5 1-16,-4 1 0 15,0 3 0-15,9 0 1 16,-9 5 0-16,0-5 0 16,-4 5 0-16,-1-5-1 15,1 0 1-15,0 1-1 16,-1 3 1-16,-8-3-2 16,0-1 1-16,-5 1-1 0,-4-1 0 15,0 0 0-15,-5-11 0 16,1 8 0-16,-1-5 1 15,0 9-1-15,1-1 0 16,-1-4 0-16,-4-3 1 16,0 0-1-16,-4-5 0 15,0 5 0-15,-5-5 0 16,4-3 0-16,-4 4 0 16,-4-1 0-16,0 1 0 0,-5 0 0 15,-4-1 0-15,-5 1 0 16,-4-8 1-16,0 3-1 15,0 1 0-15,0 4 0 16,0-5 1-16,0-3-1 16,0 0 0-16,5 7 0 15,-1-7 0-15,1 4 0 16,-1-5 0-16,1 1 0 16,-5 0 0-16,-5 8 0 15,1-5 0-15,-1 1 0 16,-4-4 0-16,5-1 0 15,0 9 0-15,-1-4 0 16,5-1 0-16,5-3-1 16,3 0 1-16,1 8 0 15,5-1 0-15,3-3 0 16,-3 3 0-16,-1-3 0 16,0 0 1-16,1 3-1 15,3 1 1-15,5 0-1 0,9-5 1 16,0-3-1-16,5 4 1 15,-1-4-1-15,5-1 0 16,4-3 0-16,-4 4 0 16,5 4 0-16,-5 3 0 15,-5 1 0-15,0-1 0 16,1 1 0-16,8 4 1 16,0-1-1-16,5-3 0 15,0 3 0-15,8 1 1 0,-8 7-1 16,0 1 0-16,4-9 0 15,0 1 0-15,0 7 0 16,1 5 0-16,-6-1 0 16,1 0 1-16,4 1-1 15,5-9 0-15,4 5 0 16,4-1 0-16,-4 1 0 16,-9 3 0-16,10 0 0 15,3 1 0-15,-4 11 0 16,-9-4 0-16,5-4 0 15,-1 1 1-15,5-1-1 16,9 0 0-16,-4-3 0 16,-5 3 1-16,0 0-1 15,4-3 0-15,0 3 0 16,0 0 0-16,-4 5 0 16,0-1 0-16,9 4 0 15,4-4 0-15,-4 4 0 16,0-7 0-16,0-1 0 0,0 0 0 15,4 1 0-15,-8-1 1 16,4-4-1-16,4 1 1 16,0 3-1-16,0 0 0 15,1 1 0-15,-10-1 1 16,5 0-1-16,4 1 1 16,1-1-2-16,-10-8 1 15,10 5 0-15,-6-1 0 0,1 4 0 16,0 1 1-16,-4 7-1 15,-5 4 0-15,-5-8 1 16,1 4 0-16,-1-7-1 16,1-1 0-16,0-4 0 15,-5 5 1-15,0-5-1 16,0 4 0-16,9-3 0 16,-4-1 0-16,-1 5 0 15,1-9 1-15,-9 0-1 16,-5-3 1-16,0-5-1 15,-4 1 1-15,9 0 0 16,-14-5 0-16,1-3-1 16,-5-4 1-16,9-1-1 15,-9-3 1-15,4-8-1 16,-4 4 0-16,0-8 0 16,-4-4 0-16,-1-4 0 15,1 0 1-15,-5 4-1 16,-4-4 1-16,-9 12-1 0,-1-4 0 15,-8-4 0-15,-4 0 1 16,0 8-1-16,-5 0 1 16,-5 0-1-16,6-4 0 15,-10 8 0-15,-4 0 0 16,8 4 0-16,-12 0 0 16,-10-1 0-16,1 9 0 15,-5 0-1-15,0-5 1 16,0 1 0-16,-4-4 0 0,0 8-1 15,-5 3 1-15,0 5-1 16,1-5 1-16,-6 5 0 16,6 0 0-16,3-5 0 15,1 1 0-15,-5-1 0 16,1 9 1-16,-1-4-2 16,0-5 1-16,0-3 0 15,1 3 0-15,-10 1 0 16,0-4 0-16,1-1 0 15,4 1 0-15,0 0-1 16,-1-1 1-16,-3 5-1 16,-1-4 1-16,-4-1 0 15,5-3 0-15,-1 4-1 16,-8 0 1-16,3-5 0 16,-3 5 0-16,0 4 0 15,4 3 0-15,8 5 0 16,1 3 0-16,-4 8 0 15,-10 5 1-15,14-1-1 0,-13-4 0 16,4 4 0-16,-9 5 0 16,-5-1-1-16,-3 4 1 15,-1 4-1-15,-9-4 1 16,5 4-1-16,-9 0 1 16,-4 4 0-16,-5 4 0 15,4 0 0-15,-7 4 0 16,-6 0 0-16,-4-8 0 15,-5 0 0-15,-4 4 0 0,5 0 0 16,-10 0 0-16,10-4 0 16,-10 0 1-16,5 0-1 15,4 0 0-15,1 0-1 16,-1 4 1-16,1-4 0 16,-1 0 0-16,-4 0-1 15,13 0 1-15,-8 0 0 16,-1 0 0-16,5-4 0 15,-9 0 0-15,0 4 0 16,8 4 0-16,-8 0 0 16,5 0 0-16,4 3 0 15,-5 1 0-15,0 4 0 16,14 0 0-16,-9 0 0 16,9-4 0-16,4 0-1 15,-5 3 1-15,1 1 0 16,4 4 0-16,5 0 0 15,-1-1 0-15,1-3 0 0,8 4 0 16,1 0-1-16,-1-1 1 16,-9 9-1-16,10 0 1 15,4 3 0-15,4 1 0 16,-9-1 0-16,5-3 0 16,0 0 0-16,-5 7 0 15,-4-3 0-15,5-1 0 16,4 1 0-16,-1 7 0 15,1-7 0-15,9 3 0 0,0-3-1 16,-5-4 1-16,0 11 0 16,-4 0 0-16,4 5 0 15,5-5 0-15,-5 9 0 16,0-1 0-16,5 8 0 16,1-4 0-16,3 5-1 15,0-1 1-15,-4 0 0 16,-1 4 1-16,10-4-1 15,-5 1 0-15,-4-1 0 16,-5 4 0-16,5-4 0 16,8-4 0-16,-4 8 0 15,0-3 0-15,5 3 0 16,-1 0 0-16,1 0 0 16,0 4 0-16,-5 0 0 15,-9-4 0-15,9 0 0 16,5 4 0-16,-1-3-1 15,1 3 1-15,-1 8 0 0,19-16 0 16,-14 16 0-16,4 0 0 16,5 0 0-16,-5 4 0 15,5-5 0-15,-9 5 1 16,9 0-1-16,4-4 0 16,-4 8 0-16,4 0 0 15,5-4-1-15,-5 11 1 16,0-3 0-16,1-8 1 15,-1 8-1-15,0 0 0 0,9-1 0 16,0-3 0-16,5 12 0 16,0-5 0-16,-1 1 0 15,-4-4 0-15,0 4 0 16,1 7 0-16,3-3 0 16,1-4 1-1,-19 47-1 1,10-12 1-16,4-8-1 15,5-4 1-15,4-3-1 16,4-9 1-16,1 5-1 16,8-5 0-16,0 5 0 15,5-13 1-15,0 5-1 16,8-1 0-16,1 1 0 16,4-4 0-16,9-1 0 15,0 5 0-15,-1 3 0 16,6-15 0-16,-1 8 0 15,5-1 1-15,8-7 0 16,-4 4 0-16,1-4-1 0,8-1 0 16,0-3 0-16,0 0 0 15,4-4 0-15,0-4 0 16,1 0-1-16,-1 0 1 16,-4-8 0-16,-4 4 0 15,0-4 0-15,4 0 0 16,0 0 0-16,0 4 0 15,0 0 0-15,-5 8 1 16,5-16-1-16,-4 0 0 0,4 4 0 16,4 0 1-16,-4 0-1 15,0-11 0-15,0 7 0 16,-4-4 0-16,4-4 0 16,0 0 0-16,9-7 0 15,0 3 0-15,-5-7 0 16,0 7 0-16,-3 0 0 15,-6 0 0-15,5-7 0 16,0-1 0-16,0-3 0 16,5 3 0-16,-1 1 0 15,0-1 0-15,5 1 0 16,-4-5 0-16,-1 5 0 16,1 3 1-16,-5 0-1 15,4 5 0-15,5-5 0 16,0 0 1-16,4 1-1 15,-4-5 0-15,0-7 0 16,-5-1 0-16,1 1 0 16,-5 0 1-16,0-9-1 0,0 9 0 15,4-9 0-15,5 1 1 16,-4 0-1-16,-1-8 1 31,18-1-1-31,0-7 0 16,0 4 0-16,5-4 1 15,-5 0-1-15,0 0 0 16,-4-4 0-16,-5 0 0 16,1-4 0-16,3 0 0 0,6 4 0 15,-1 0 0-15,0-4 0 16,-4-4 0-16,-1-3 0 16,-3 3 0-16,-1 0 0 15,5 4 1-15,0 0 0 16,-1-4 0-16,-3 0 0 15,-6 0 1-15,1-3-1 16,0 3 1-16,4 0-1 16,0 0 0-16,4 4-1 15,1 0 1-15,0-4-1 16,0 0 0-16,-5-7 0 16,5 11 1-16,-1 0-1 15,-3-8 1-15,3 4-1 16,1 0 1-16,-9-4-1 15,4-4 0-15,-8 1 0 16,-1-5 0-16,1-4-2 0,-1 1 0 16,5-5-2-16,4 5 0 15,5-1-5-15,0-4 1 16,0-7-8-16,4-4 1 16,9-20-3-16,-5-4 1 15,-4-20-3-15,-13 8 0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395BF-A852-48DF-B5B0-CDF00B6C9969}" type="datetimeFigureOut">
              <a:rPr lang="en-CA" smtClean="0"/>
              <a:t>2016-02-09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443DF-6AB8-4D5A-83B3-1D81857E72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205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57414"/>
            <a:ext cx="11855451" cy="854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8773585" y="188913"/>
            <a:ext cx="2813049" cy="342900"/>
          </a:xfrm>
        </p:spPr>
        <p:txBody>
          <a:bodyPr/>
          <a:lstStyle>
            <a:lvl1pPr>
              <a:defRPr/>
            </a:lvl1pPr>
          </a:lstStyle>
          <a:p>
            <a:r>
              <a:rPr lang="en-CA" altLang="en-US"/>
              <a:t>13-1-31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>
          <a:xfrm>
            <a:off x="11719985" y="6569075"/>
            <a:ext cx="577849" cy="342900"/>
          </a:xfrm>
        </p:spPr>
        <p:txBody>
          <a:bodyPr/>
          <a:lstStyle>
            <a:lvl1pPr>
              <a:defRPr/>
            </a:lvl1pPr>
          </a:lstStyle>
          <a:p>
            <a:fld id="{B0E33AC2-D8C5-4515-AD00-E08C681A12E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9036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dqQwnqjA-6w" TargetMode="External"/><Relationship Id="rId3" Type="http://schemas.openxmlformats.org/officeDocument/2006/relationships/hyperlink" Target="http://www.parl.gc.ca/content/lop/researchpublications/bp194-e.htm" TargetMode="External"/><Relationship Id="rId7" Type="http://schemas.openxmlformats.org/officeDocument/2006/relationships/hyperlink" Target="http://laws-lois.justice.gc.ca/eng/acts/a-11.7/" TargetMode="External"/><Relationship Id="rId2" Type="http://schemas.openxmlformats.org/officeDocument/2006/relationships/hyperlink" Target="http://laws-lois.justice.gc.ca/eng/const/page-15.html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laws-lois.justice.gc.ca/eng/acts/o-5/index.html" TargetMode="External"/><Relationship Id="rId5" Type="http://schemas.openxmlformats.org/officeDocument/2006/relationships/hyperlink" Target="http://laws-lois.justice.gc.ca/eng/acts/p-21/" TargetMode="External"/><Relationship Id="rId4" Type="http://schemas.openxmlformats.org/officeDocument/2006/relationships/hyperlink" Target="http://laws-lois.justice.gc.ca/eng/acts/A-1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epe.lac-bac.gc.ca/100/200/301/pco-bcp/commissions-ef/kent1981-eng/kent1981-eng.htm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24DT22tSWE" TargetMode="External"/><Relationship Id="rId2" Type="http://schemas.openxmlformats.org/officeDocument/2006/relationships/hyperlink" Target="https://www.youtube.com/watch?v=giM4byRspI0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youtube.com/watch?v=f3rMo5cgaXQ" TargetMode="External"/><Relationship Id="rId4" Type="http://schemas.openxmlformats.org/officeDocument/2006/relationships/hyperlink" Target="https://www.youtube.com/watch?v=P3GINVv9-9s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oshv.com/how-to-stop-rape" TargetMode="Externa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2.xml"/><Relationship Id="rId5" Type="http://schemas.openxmlformats.org/officeDocument/2006/relationships/image" Target="../media/image4.emf"/><Relationship Id="rId4" Type="http://schemas.openxmlformats.org/officeDocument/2006/relationships/customXml" Target="../ink/ink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youtube.com/watch?v=Br1AIvMrvAE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Media, Technology and Politics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Political and Socio-Economic Environment </a:t>
            </a:r>
            <a:endParaRPr lang="en-US" dirty="0" smtClean="0"/>
          </a:p>
          <a:p>
            <a:r>
              <a:rPr lang="en-CA" dirty="0" smtClean="0"/>
              <a:t>Erik Chevrier</a:t>
            </a:r>
          </a:p>
          <a:p>
            <a:r>
              <a:rPr lang="en-CA" dirty="0" smtClean="0"/>
              <a:t>February 3</a:t>
            </a:r>
            <a:r>
              <a:rPr lang="en-CA" baseline="30000" dirty="0" smtClean="0"/>
              <a:t>rd</a:t>
            </a:r>
            <a:r>
              <a:rPr lang="en-CA" dirty="0" smtClean="0"/>
              <a:t>, 2016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8128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State (Immanuel Wallerstein)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buClrTx/>
              <a:buNone/>
            </a:pPr>
            <a:r>
              <a:rPr lang="en-US" altLang="en-US" sz="3600" dirty="0">
                <a:solidFill>
                  <a:schemeClr val="tx1"/>
                </a:solidFill>
              </a:rPr>
              <a:t>States </a:t>
            </a:r>
          </a:p>
          <a:p>
            <a:pPr lvl="1">
              <a:lnSpc>
                <a:spcPct val="100000"/>
              </a:lnSpc>
              <a:buClrTx/>
              <a:buNone/>
            </a:pPr>
            <a:endParaRPr lang="en-US" altLang="en-US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buClrTx/>
              <a:buNone/>
            </a:pPr>
            <a:r>
              <a:rPr lang="en-US" altLang="en-US" sz="2200" dirty="0">
                <a:solidFill>
                  <a:schemeClr val="tx1"/>
                </a:solidFill>
              </a:rPr>
              <a:t>Sovereignty</a:t>
            </a:r>
          </a:p>
          <a:p>
            <a:pPr lvl="1">
              <a:lnSpc>
                <a:spcPct val="100000"/>
              </a:lnSpc>
              <a:buClrTx/>
              <a:buNone/>
            </a:pPr>
            <a:r>
              <a:rPr lang="en-US" altLang="en-US" sz="2200" dirty="0">
                <a:solidFill>
                  <a:schemeClr val="tx1"/>
                </a:solidFill>
              </a:rPr>
              <a:t>Borders</a:t>
            </a:r>
          </a:p>
          <a:p>
            <a:pPr lvl="1">
              <a:lnSpc>
                <a:spcPct val="100000"/>
              </a:lnSpc>
              <a:buClrTx/>
              <a:buNone/>
            </a:pPr>
            <a:r>
              <a:rPr lang="en-US" altLang="en-US" sz="2200" dirty="0">
                <a:solidFill>
                  <a:schemeClr val="tx1"/>
                </a:solidFill>
              </a:rPr>
              <a:t>Reciprocal Recognition from other States</a:t>
            </a:r>
          </a:p>
          <a:p>
            <a:pPr lvl="1">
              <a:lnSpc>
                <a:spcPct val="100000"/>
              </a:lnSpc>
              <a:buClrTx/>
              <a:buNone/>
            </a:pPr>
            <a:r>
              <a:rPr lang="en-US" altLang="en-US" sz="2200" dirty="0">
                <a:solidFill>
                  <a:schemeClr val="tx1"/>
                </a:solidFill>
              </a:rPr>
              <a:t>Legitimacy</a:t>
            </a:r>
          </a:p>
          <a:p>
            <a:pPr lvl="1">
              <a:lnSpc>
                <a:spcPct val="100000"/>
              </a:lnSpc>
              <a:buClrTx/>
              <a:buNone/>
            </a:pPr>
            <a:r>
              <a:rPr lang="en-US" altLang="en-US" sz="2200" dirty="0">
                <a:solidFill>
                  <a:schemeClr val="tx1"/>
                </a:solidFill>
              </a:rPr>
              <a:t>Part of an Interstate System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buClrTx/>
              <a:buNone/>
            </a:pPr>
            <a:r>
              <a:rPr lang="en-US" altLang="en-US" sz="2800" dirty="0">
                <a:solidFill>
                  <a:schemeClr val="tx1"/>
                </a:solidFill>
              </a:rPr>
              <a:t>States assert authority in at least seven principal arenas of direct interest to </a:t>
            </a:r>
            <a:r>
              <a:rPr lang="en-US" altLang="en-US" sz="2800" dirty="0" smtClean="0">
                <a:solidFill>
                  <a:schemeClr val="tx1"/>
                </a:solidFill>
              </a:rPr>
              <a:t>them</a:t>
            </a:r>
            <a:endParaRPr lang="en-US" altLang="en-US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buClr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1 – Sets rules on how capital &amp; </a:t>
            </a:r>
            <a:r>
              <a:rPr lang="en-US" altLang="en-US" sz="1600" dirty="0" err="1">
                <a:solidFill>
                  <a:schemeClr val="tx1"/>
                </a:solidFill>
              </a:rPr>
              <a:t>labour</a:t>
            </a:r>
            <a:r>
              <a:rPr lang="en-US" altLang="en-US" sz="1600" dirty="0">
                <a:solidFill>
                  <a:schemeClr val="tx1"/>
                </a:solidFill>
              </a:rPr>
              <a:t> flows in and out of its </a:t>
            </a:r>
            <a:r>
              <a:rPr lang="en-US" altLang="en-US" sz="1600" dirty="0" smtClean="0">
                <a:solidFill>
                  <a:schemeClr val="tx1"/>
                </a:solidFill>
              </a:rPr>
              <a:t>border (people, capital and goods)</a:t>
            </a:r>
            <a:endParaRPr lang="en-US" altLang="en-US" sz="1600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buClr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2 – Sets rules on property</a:t>
            </a:r>
          </a:p>
          <a:p>
            <a:pPr lvl="1">
              <a:lnSpc>
                <a:spcPct val="100000"/>
              </a:lnSpc>
              <a:buClr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3 – Sets rules about employment and compensation</a:t>
            </a:r>
          </a:p>
          <a:p>
            <a:pPr lvl="1">
              <a:lnSpc>
                <a:spcPct val="100000"/>
              </a:lnSpc>
              <a:buClr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4 – Decides which costs are internalized</a:t>
            </a:r>
          </a:p>
          <a:p>
            <a:pPr lvl="1">
              <a:lnSpc>
                <a:spcPct val="100000"/>
              </a:lnSpc>
              <a:buClr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5 – Decides which economic process may be monopolized and to what degree</a:t>
            </a:r>
          </a:p>
          <a:p>
            <a:pPr lvl="1">
              <a:lnSpc>
                <a:spcPct val="100000"/>
              </a:lnSpc>
              <a:buClr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6 -  They tax</a:t>
            </a:r>
          </a:p>
          <a:p>
            <a:pPr lvl="1">
              <a:lnSpc>
                <a:spcPct val="100000"/>
              </a:lnSpc>
              <a:buClrTx/>
              <a:buNone/>
            </a:pPr>
            <a:r>
              <a:rPr lang="en-US" altLang="en-US" sz="1600" dirty="0">
                <a:solidFill>
                  <a:schemeClr val="tx1"/>
                </a:solidFill>
              </a:rPr>
              <a:t>7 – They protect its own core production process internationally</a:t>
            </a:r>
          </a:p>
          <a:p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53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Institutions in a Capitalist World Economy (Immanuel Wallerstein)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5"/>
            <a:ext cx="4937760" cy="402336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ClrTx/>
              <a:buNone/>
            </a:pPr>
            <a:r>
              <a:rPr lang="en-US" altLang="en-US" sz="2400" dirty="0" smtClean="0">
                <a:solidFill>
                  <a:schemeClr val="tx1"/>
                </a:solidFill>
              </a:rPr>
              <a:t>Market</a:t>
            </a:r>
            <a:r>
              <a:rPr lang="en-US" altLang="en-US" dirty="0">
                <a:solidFill>
                  <a:schemeClr val="tx1"/>
                </a:solidFill>
              </a:rPr>
              <a:t/>
            </a:r>
            <a:br>
              <a:rPr lang="en-US" altLang="en-US" dirty="0">
                <a:solidFill>
                  <a:schemeClr val="tx1"/>
                </a:solidFill>
              </a:rPr>
            </a:br>
            <a:r>
              <a:rPr lang="en-US" altLang="en-US" dirty="0" smtClean="0">
                <a:solidFill>
                  <a:schemeClr val="tx1"/>
                </a:solidFill>
              </a:rPr>
              <a:t>- </a:t>
            </a:r>
            <a:r>
              <a:rPr lang="en-US" altLang="en-US" sz="2000" dirty="0" smtClean="0">
                <a:solidFill>
                  <a:schemeClr val="tx1"/>
                </a:solidFill>
              </a:rPr>
              <a:t>Concrete &amp; Virtual</a:t>
            </a:r>
            <a:br>
              <a:rPr lang="en-US" altLang="en-US" sz="2000" dirty="0" smtClean="0">
                <a:solidFill>
                  <a:schemeClr val="tx1"/>
                </a:solidFill>
              </a:rPr>
            </a:br>
            <a:r>
              <a:rPr lang="en-US" altLang="en-US" sz="2000" dirty="0" smtClean="0">
                <a:solidFill>
                  <a:schemeClr val="tx1"/>
                </a:solidFill>
              </a:rPr>
              <a:t>- Quasi-Monopoly</a:t>
            </a:r>
            <a:endParaRPr lang="en-US" altLang="en-US" sz="2000" dirty="0">
              <a:solidFill>
                <a:schemeClr val="tx1"/>
              </a:solidFill>
            </a:endParaRPr>
          </a:p>
          <a:p>
            <a:pPr marL="91440" lvl="3" indent="-91440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Tx/>
              <a:buSzPct val="100000"/>
              <a:buNone/>
            </a:pPr>
            <a:r>
              <a:rPr lang="en-US" altLang="en-US" sz="2400" dirty="0" smtClean="0">
                <a:solidFill>
                  <a:schemeClr val="tx1"/>
                </a:solidFill>
              </a:rPr>
              <a:t>Firms</a:t>
            </a:r>
            <a:r>
              <a:rPr lang="en-US" altLang="en-US" dirty="0" smtClean="0">
                <a:solidFill>
                  <a:schemeClr val="tx1"/>
                </a:solidFill>
              </a:rPr>
              <a:t/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sz="2000" dirty="0" smtClean="0">
                <a:solidFill>
                  <a:schemeClr val="tx1"/>
                </a:solidFill>
              </a:rPr>
              <a:t>- </a:t>
            </a:r>
            <a:r>
              <a:rPr lang="en-US" altLang="en-US" sz="2000" dirty="0">
                <a:solidFill>
                  <a:schemeClr val="tx1"/>
                </a:solidFill>
              </a:rPr>
              <a:t>Main actors in the </a:t>
            </a:r>
            <a:r>
              <a:rPr lang="en-US" altLang="en-US" sz="2000" dirty="0" smtClean="0">
                <a:solidFill>
                  <a:schemeClr val="tx1"/>
                </a:solidFill>
              </a:rPr>
              <a:t>market</a:t>
            </a:r>
            <a:br>
              <a:rPr lang="en-US" altLang="en-US" sz="2000" dirty="0" smtClean="0">
                <a:solidFill>
                  <a:schemeClr val="tx1"/>
                </a:solidFill>
              </a:rPr>
            </a:br>
            <a:r>
              <a:rPr lang="en-US" altLang="en-US" sz="2000" dirty="0" smtClean="0">
                <a:solidFill>
                  <a:schemeClr val="tx1"/>
                </a:solidFill>
              </a:rPr>
              <a:t>- Cyclical </a:t>
            </a:r>
            <a:r>
              <a:rPr lang="en-US" altLang="en-US" sz="2000" dirty="0">
                <a:solidFill>
                  <a:schemeClr val="tx1"/>
                </a:solidFill>
              </a:rPr>
              <a:t>rhythm and Curve </a:t>
            </a:r>
            <a:r>
              <a:rPr lang="en-US" altLang="en-US" sz="2000">
                <a:solidFill>
                  <a:schemeClr val="tx1"/>
                </a:solidFill>
              </a:rPr>
              <a:t>(</a:t>
            </a:r>
            <a:r>
              <a:rPr lang="en-US" altLang="en-US" sz="2000" smtClean="0">
                <a:solidFill>
                  <a:schemeClr val="tx1"/>
                </a:solidFill>
              </a:rPr>
              <a:t>Kondratieff </a:t>
            </a:r>
            <a:r>
              <a:rPr lang="en-US" altLang="en-US" sz="2000" dirty="0" smtClean="0">
                <a:solidFill>
                  <a:schemeClr val="tx1"/>
                </a:solidFill>
              </a:rPr>
              <a:t>	Cycles)</a:t>
            </a:r>
            <a:br>
              <a:rPr lang="en-US" altLang="en-US" sz="2000" dirty="0" smtClean="0">
                <a:solidFill>
                  <a:schemeClr val="tx1"/>
                </a:solidFill>
              </a:rPr>
            </a:br>
            <a:r>
              <a:rPr lang="en-US" altLang="en-US" sz="2000" dirty="0" smtClean="0">
                <a:solidFill>
                  <a:schemeClr val="tx1"/>
                </a:solidFill>
              </a:rPr>
              <a:t>- </a:t>
            </a:r>
            <a:r>
              <a:rPr lang="en-US" altLang="en-US" sz="2000" dirty="0">
                <a:solidFill>
                  <a:schemeClr val="tx1"/>
                </a:solidFill>
              </a:rPr>
              <a:t>Core, periphery, semi-periphery </a:t>
            </a:r>
          </a:p>
          <a:p>
            <a:pPr lvl="3">
              <a:lnSpc>
                <a:spcPct val="100000"/>
              </a:lnSpc>
              <a:buClrTx/>
              <a:buNone/>
            </a:pPr>
            <a:r>
              <a:rPr lang="en-US" altLang="en-US" sz="2000" dirty="0">
                <a:solidFill>
                  <a:schemeClr val="tx1"/>
                </a:solidFill>
              </a:rPr>
              <a:t>(degree of profitability in the production process) </a:t>
            </a:r>
          </a:p>
          <a:p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buClrTx/>
              <a:buNone/>
            </a:pPr>
            <a:r>
              <a:rPr lang="en-US" altLang="en-US" sz="2400" dirty="0">
                <a:solidFill>
                  <a:schemeClr val="tx1"/>
                </a:solidFill>
              </a:rPr>
              <a:t>State maintains quasi-monopolies by:</a:t>
            </a:r>
          </a:p>
          <a:p>
            <a:pPr>
              <a:lnSpc>
                <a:spcPct val="100000"/>
              </a:lnSpc>
              <a:buClrTx/>
              <a:buNone/>
            </a:pPr>
            <a:r>
              <a:rPr lang="en-US" altLang="en-US" dirty="0">
                <a:solidFill>
                  <a:schemeClr val="tx1"/>
                </a:solidFill>
              </a:rPr>
              <a:t>	</a:t>
            </a:r>
          </a:p>
          <a:p>
            <a:pPr>
              <a:lnSpc>
                <a:spcPct val="100000"/>
              </a:lnSpc>
              <a:buClrTx/>
              <a:buNone/>
            </a:pPr>
            <a:r>
              <a:rPr lang="en-US" altLang="en-US" dirty="0">
                <a:solidFill>
                  <a:schemeClr val="tx1"/>
                </a:solidFill>
              </a:rPr>
              <a:t>	- Maintaining patents</a:t>
            </a:r>
          </a:p>
          <a:p>
            <a:pPr>
              <a:lnSpc>
                <a:spcPct val="100000"/>
              </a:lnSpc>
              <a:buClrTx/>
              <a:buNone/>
            </a:pPr>
            <a:r>
              <a:rPr lang="en-US" altLang="en-US" dirty="0">
                <a:solidFill>
                  <a:schemeClr val="tx1"/>
                </a:solidFill>
              </a:rPr>
              <a:t>	- Putting restrictions on imports</a:t>
            </a:r>
          </a:p>
          <a:p>
            <a:pPr>
              <a:lnSpc>
                <a:spcPct val="100000"/>
              </a:lnSpc>
              <a:buClrTx/>
              <a:buNone/>
            </a:pPr>
            <a:r>
              <a:rPr lang="en-US" altLang="en-US" dirty="0">
                <a:solidFill>
                  <a:schemeClr val="tx1"/>
                </a:solidFill>
              </a:rPr>
              <a:t>	- Providing subsidies and tax benefits</a:t>
            </a:r>
          </a:p>
          <a:p>
            <a:pPr>
              <a:lnSpc>
                <a:spcPct val="100000"/>
              </a:lnSpc>
              <a:buClrTx/>
              <a:buNone/>
            </a:pPr>
            <a:r>
              <a:rPr lang="en-US" altLang="en-US" dirty="0">
                <a:solidFill>
                  <a:schemeClr val="tx1"/>
                </a:solidFill>
              </a:rPr>
              <a:t>	- Regulations</a:t>
            </a:r>
          </a:p>
          <a:p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11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State and the Media </a:t>
            </a:r>
            <a:r>
              <a:rPr lang="en-CA" sz="4400" dirty="0" smtClean="0"/>
              <a:t>(Nesbitt-Larking)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10058401" cy="4023360"/>
          </a:xfrm>
        </p:spPr>
        <p:txBody>
          <a:bodyPr/>
          <a:lstStyle/>
          <a:p>
            <a:r>
              <a:rPr lang="en-CA" dirty="0" smtClean="0"/>
              <a:t>The state has multiple roles in relation with media apparatuses.</a:t>
            </a:r>
          </a:p>
          <a:p>
            <a:pPr lvl="1"/>
            <a:r>
              <a:rPr lang="en-CA" dirty="0" smtClean="0"/>
              <a:t>Proprietor</a:t>
            </a:r>
          </a:p>
          <a:p>
            <a:pPr lvl="1"/>
            <a:r>
              <a:rPr lang="en-CA" dirty="0" smtClean="0"/>
              <a:t>Custodian of national heritage</a:t>
            </a:r>
          </a:p>
          <a:p>
            <a:pPr lvl="1"/>
            <a:r>
              <a:rPr lang="en-CA" dirty="0" smtClean="0"/>
              <a:t>Regulator</a:t>
            </a:r>
          </a:p>
          <a:p>
            <a:pPr lvl="1"/>
            <a:r>
              <a:rPr lang="en-CA" dirty="0" smtClean="0"/>
              <a:t>Censor</a:t>
            </a:r>
          </a:p>
          <a:p>
            <a:pPr lvl="1"/>
            <a:r>
              <a:rPr lang="en-CA" dirty="0" smtClean="0"/>
              <a:t>Patron (awards, prizes and grants)</a:t>
            </a:r>
          </a:p>
          <a:p>
            <a:pPr lvl="1"/>
            <a:r>
              <a:rPr lang="en-CA" dirty="0" smtClean="0"/>
              <a:t>Catalyst (subsidies) </a:t>
            </a:r>
          </a:p>
          <a:p>
            <a:pPr lvl="1"/>
            <a:r>
              <a:rPr lang="en-CA" dirty="0" smtClean="0"/>
              <a:t>Actor (providing content)</a:t>
            </a:r>
          </a:p>
          <a:p>
            <a:pPr lvl="1"/>
            <a:r>
              <a:rPr lang="en-CA" dirty="0" smtClean="0"/>
              <a:t>Masseur (managing news releases)</a:t>
            </a:r>
          </a:p>
          <a:p>
            <a:pPr lvl="1"/>
            <a:r>
              <a:rPr lang="en-CA" dirty="0" smtClean="0"/>
              <a:t>Ideologue (shaping political reality)</a:t>
            </a:r>
          </a:p>
          <a:p>
            <a:pPr lvl="1"/>
            <a:r>
              <a:rPr lang="en-CA" dirty="0" smtClean="0"/>
              <a:t>Conspirator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174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Canada and the Media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10058401" cy="4023360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Since 1982 Supreme court can interpret the Charter of Rights and their decisions cannot be removed by the Canadian Parliament. </a:t>
            </a:r>
          </a:p>
          <a:p>
            <a:endParaRPr lang="en-CA" dirty="0"/>
          </a:p>
          <a:p>
            <a:r>
              <a:rPr lang="en-CA" dirty="0" smtClean="0"/>
              <a:t>Charter of Rights and Freedoms</a:t>
            </a:r>
          </a:p>
          <a:p>
            <a:pPr lvl="1"/>
            <a:r>
              <a:rPr lang="en-CA" dirty="0" smtClean="0">
                <a:hlinkClick r:id="rId2"/>
              </a:rPr>
              <a:t>Freedom of expression &amp; of the press, section 2(b)</a:t>
            </a:r>
            <a:endParaRPr lang="en-CA" dirty="0" smtClean="0"/>
          </a:p>
          <a:p>
            <a:pPr lvl="1"/>
            <a:r>
              <a:rPr lang="en-CA" dirty="0" smtClean="0">
                <a:hlinkClick r:id="rId3"/>
              </a:rPr>
              <a:t>Notwithstanding clause</a:t>
            </a:r>
            <a:endParaRPr lang="en-CA" dirty="0" smtClean="0"/>
          </a:p>
          <a:p>
            <a:pPr lvl="1"/>
            <a:r>
              <a:rPr lang="en-CA" dirty="0" smtClean="0">
                <a:hlinkClick r:id="rId4"/>
              </a:rPr>
              <a:t>Access to Information Act</a:t>
            </a:r>
            <a:endParaRPr lang="en-CA" dirty="0" smtClean="0"/>
          </a:p>
          <a:p>
            <a:pPr lvl="1"/>
            <a:r>
              <a:rPr lang="en-CA" dirty="0" smtClean="0">
                <a:hlinkClick r:id="rId5"/>
              </a:rPr>
              <a:t>Privacy Act</a:t>
            </a:r>
            <a:endParaRPr lang="en-CA" dirty="0" smtClean="0"/>
          </a:p>
          <a:p>
            <a:pPr lvl="1"/>
            <a:r>
              <a:rPr lang="en-CA" dirty="0" smtClean="0">
                <a:hlinkClick r:id="rId6"/>
              </a:rPr>
              <a:t>Security of Information Act</a:t>
            </a:r>
            <a:endParaRPr lang="en-CA" dirty="0" smtClean="0"/>
          </a:p>
          <a:p>
            <a:pPr lvl="1"/>
            <a:r>
              <a:rPr lang="en-CA" dirty="0" smtClean="0">
                <a:hlinkClick r:id="rId7"/>
              </a:rPr>
              <a:t>Anti-Terrorism Act</a:t>
            </a:r>
            <a:endParaRPr lang="en-CA" dirty="0" smtClean="0"/>
          </a:p>
          <a:p>
            <a:pPr lvl="1"/>
            <a:endParaRPr lang="en-CA" dirty="0"/>
          </a:p>
          <a:p>
            <a:pPr marL="201168" lvl="1" indent="0">
              <a:buNone/>
            </a:pPr>
            <a:r>
              <a:rPr lang="en-CA" dirty="0" smtClean="0">
                <a:hlinkClick r:id="rId8"/>
              </a:rPr>
              <a:t>Interview with Osama Bin Laden</a:t>
            </a:r>
            <a:r>
              <a:rPr lang="en-CA" dirty="0" smtClean="0"/>
              <a:t> – Should Canada prevent people from interviewing “terrorists”?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9098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Government Censorship in Canada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10058401" cy="4023360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John Keane – There are four categories that are identified as tools that the state uses to promote its interests through media control.</a:t>
            </a:r>
          </a:p>
          <a:p>
            <a:pPr lvl="1"/>
            <a:r>
              <a:rPr lang="en-CA" dirty="0" smtClean="0"/>
              <a:t>Invoke emergency powers</a:t>
            </a:r>
          </a:p>
          <a:p>
            <a:pPr lvl="1"/>
            <a:r>
              <a:rPr lang="en-CA" dirty="0" smtClean="0"/>
              <a:t>Through armed secrecy</a:t>
            </a:r>
          </a:p>
          <a:p>
            <a:pPr lvl="1"/>
            <a:r>
              <a:rPr lang="en-CA" dirty="0" smtClean="0"/>
              <a:t>Providing information to mislead the public</a:t>
            </a:r>
          </a:p>
          <a:p>
            <a:pPr lvl="1"/>
            <a:r>
              <a:rPr lang="en-CA" dirty="0" smtClean="0"/>
              <a:t>Mobilizes people through advertising</a:t>
            </a:r>
          </a:p>
          <a:p>
            <a:pPr lvl="1"/>
            <a:endParaRPr lang="en-CA" dirty="0"/>
          </a:p>
          <a:p>
            <a:pPr marL="201168" lvl="1" indent="0">
              <a:buNone/>
            </a:pPr>
            <a:r>
              <a:rPr lang="en-CA" dirty="0" smtClean="0">
                <a:hlinkClick r:id="rId2"/>
              </a:rPr>
              <a:t>Kent Commission</a:t>
            </a:r>
            <a:r>
              <a:rPr lang="en-CA" dirty="0"/>
              <a:t> </a:t>
            </a:r>
            <a:r>
              <a:rPr lang="en-CA" dirty="0" smtClean="0"/>
              <a:t>(1981)</a:t>
            </a:r>
          </a:p>
          <a:p>
            <a:pPr marL="201168" lvl="1" indent="0">
              <a:buNone/>
            </a:pPr>
            <a:r>
              <a:rPr lang="en-CA" dirty="0" smtClean="0"/>
              <a:t>- Corporate mindset takes over newsrooms</a:t>
            </a:r>
            <a:br>
              <a:rPr lang="en-CA" dirty="0" smtClean="0"/>
            </a:br>
            <a:r>
              <a:rPr lang="en-CA" dirty="0" smtClean="0"/>
              <a:t>- Media concentration reduces the range of diversity of viewpoints</a:t>
            </a:r>
            <a:br>
              <a:rPr lang="en-CA" dirty="0" smtClean="0"/>
            </a:br>
            <a:r>
              <a:rPr lang="en-CA" dirty="0" smtClean="0"/>
              <a:t>- Media concentration increases pro-business editorializing</a:t>
            </a:r>
            <a:br>
              <a:rPr lang="en-CA" dirty="0" smtClean="0"/>
            </a:br>
            <a:r>
              <a:rPr lang="en-CA" dirty="0" smtClean="0"/>
              <a:t>- Growing commercialization leads to reliance on American sources</a:t>
            </a:r>
            <a:br>
              <a:rPr lang="en-CA" dirty="0" smtClean="0"/>
            </a:br>
            <a:r>
              <a:rPr lang="en-CA" dirty="0" smtClean="0"/>
              <a:t>- Corporate media concentration leads to reduced accountability </a:t>
            </a:r>
            <a:br>
              <a:rPr lang="en-CA" dirty="0" smtClean="0"/>
            </a:br>
            <a:r>
              <a:rPr lang="en-CA" dirty="0" smtClean="0"/>
              <a:t>- Large corporations bully the government for tax breaks and subsidies</a:t>
            </a:r>
          </a:p>
          <a:p>
            <a:pPr lvl="1"/>
            <a:endParaRPr lang="en-CA" dirty="0"/>
          </a:p>
          <a:p>
            <a:pPr marL="201168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2705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Wartime Reporting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10058401" cy="4023360"/>
          </a:xfrm>
        </p:spPr>
        <p:txBody>
          <a:bodyPr>
            <a:normAutofit fontScale="92500" lnSpcReduction="10000"/>
          </a:bodyPr>
          <a:lstStyle/>
          <a:p>
            <a:r>
              <a:rPr lang="en-CA" sz="2800" dirty="0" smtClean="0">
                <a:hlinkClick r:id="rId2"/>
              </a:rPr>
              <a:t>Frontline – Iraq War</a:t>
            </a:r>
            <a:endParaRPr lang="en-CA" sz="2800" dirty="0" smtClean="0"/>
          </a:p>
          <a:p>
            <a:endParaRPr lang="en-CA" sz="2800" dirty="0" smtClean="0">
              <a:hlinkClick r:id="rId3"/>
            </a:endParaRPr>
          </a:p>
          <a:p>
            <a:r>
              <a:rPr lang="en-CA" sz="2800" dirty="0" smtClean="0">
                <a:hlinkClick r:id="rId3"/>
              </a:rPr>
              <a:t>John Stewart – Grills Miller</a:t>
            </a:r>
            <a:endParaRPr lang="en-CA" sz="2800" dirty="0" smtClean="0"/>
          </a:p>
          <a:p>
            <a:endParaRPr lang="en-CA" sz="2800" dirty="0" smtClean="0">
              <a:hlinkClick r:id="rId4"/>
            </a:endParaRPr>
          </a:p>
          <a:p>
            <a:r>
              <a:rPr lang="en-CA" sz="2800" dirty="0" smtClean="0">
                <a:hlinkClick r:id="rId4"/>
              </a:rPr>
              <a:t>Operation </a:t>
            </a:r>
            <a:r>
              <a:rPr lang="en-CA" sz="2800" dirty="0">
                <a:hlinkClick r:id="rId4"/>
              </a:rPr>
              <a:t>Persuasion: What is the role of the media in modern day war </a:t>
            </a:r>
            <a:r>
              <a:rPr lang="en-CA" sz="2800" dirty="0" smtClean="0">
                <a:hlinkClick r:id="rId4"/>
              </a:rPr>
              <a:t>reporting</a:t>
            </a:r>
            <a:endParaRPr lang="en-CA" sz="2800" dirty="0" smtClean="0"/>
          </a:p>
          <a:p>
            <a:endParaRPr lang="en-CA" sz="2800" dirty="0" smtClean="0">
              <a:hlinkClick r:id="rId5"/>
            </a:endParaRPr>
          </a:p>
          <a:p>
            <a:r>
              <a:rPr lang="en-CA" sz="2800" dirty="0" smtClean="0">
                <a:hlinkClick r:id="rId5"/>
              </a:rPr>
              <a:t>Control Room – Propaganda of the Iraq War</a:t>
            </a:r>
            <a:r>
              <a:rPr lang="en-CA" sz="2800" dirty="0"/>
              <a:t/>
            </a:r>
            <a:br>
              <a:rPr lang="en-CA" sz="2800" dirty="0"/>
            </a:b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71211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Libel in Canada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10058401" cy="4023360"/>
          </a:xfrm>
        </p:spPr>
        <p:txBody>
          <a:bodyPr/>
          <a:lstStyle/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r>
              <a:rPr lang="en-CA" dirty="0"/>
              <a:t>1843 – Defendants can defend libel by demonstrating the truth</a:t>
            </a:r>
          </a:p>
          <a:p>
            <a:r>
              <a:rPr lang="en-CA" dirty="0" smtClean="0"/>
              <a:t>Libel is an “unjustified statement, published or broadcast, that subjects a person to hatred, ridicule, or contempt or, put differently, is a false statement to a person’s discredit” </a:t>
            </a:r>
          </a:p>
          <a:p>
            <a:r>
              <a:rPr lang="en-CA" dirty="0" smtClean="0"/>
              <a:t>3 defences against </a:t>
            </a:r>
            <a:r>
              <a:rPr lang="en-CA" dirty="0"/>
              <a:t>l</a:t>
            </a:r>
            <a:r>
              <a:rPr lang="en-CA" dirty="0" smtClean="0"/>
              <a:t>ibel include:</a:t>
            </a:r>
          </a:p>
          <a:p>
            <a:pPr lvl="1"/>
            <a:r>
              <a:rPr lang="en-CA" dirty="0" smtClean="0"/>
              <a:t>Statements were true</a:t>
            </a:r>
          </a:p>
          <a:p>
            <a:pPr lvl="1"/>
            <a:r>
              <a:rPr lang="en-CA" dirty="0" smtClean="0"/>
              <a:t>Comments were fair or opinion (highly critical must be based on facts)</a:t>
            </a:r>
          </a:p>
          <a:p>
            <a:pPr lvl="1"/>
            <a:r>
              <a:rPr lang="en-CA" dirty="0" smtClean="0"/>
              <a:t>Consent is an acceptable defence if the party said that it was acceptable to make the comments</a:t>
            </a:r>
          </a:p>
          <a:p>
            <a:pPr marL="201168" lvl="1" indent="0">
              <a:buNone/>
            </a:pP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	</a:t>
            </a:r>
            <a:r>
              <a:rPr lang="en-CA" i="1" dirty="0" smtClean="0"/>
              <a:t>The Sourcebook on Canadian Media Law</a:t>
            </a:r>
          </a:p>
        </p:txBody>
      </p:sp>
    </p:spTree>
    <p:extLst>
      <p:ext uri="{BB962C8B-B14F-4D97-AF65-F5344CB8AC3E}">
        <p14:creationId xmlns:p14="http://schemas.microsoft.com/office/powerpoint/2010/main" val="250462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Media and Politics – Dual Control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10058401" cy="4023360"/>
          </a:xfrm>
        </p:spPr>
        <p:txBody>
          <a:bodyPr>
            <a:normAutofit fontScale="85000" lnSpcReduction="10000"/>
          </a:bodyPr>
          <a:lstStyle/>
          <a:p>
            <a:r>
              <a:rPr lang="en-CA" dirty="0" smtClean="0"/>
              <a:t>Jamieson and Campbell identify a number of ways where media organizations and politicians control each other:</a:t>
            </a:r>
          </a:p>
          <a:p>
            <a:r>
              <a:rPr lang="en-CA" dirty="0" smtClean="0"/>
              <a:t>1 – Use of spin-doctors</a:t>
            </a:r>
          </a:p>
          <a:p>
            <a:r>
              <a:rPr lang="en-CA" dirty="0" smtClean="0"/>
              <a:t>2 – Staging of press conferences</a:t>
            </a:r>
          </a:p>
          <a:p>
            <a:r>
              <a:rPr lang="en-CA" dirty="0" smtClean="0"/>
              <a:t>3 – Venues, seating arrangements and camera angles</a:t>
            </a:r>
          </a:p>
          <a:p>
            <a:r>
              <a:rPr lang="en-CA" dirty="0" smtClean="0"/>
              <a:t>4 – Timing of statements to be released to the general public</a:t>
            </a:r>
          </a:p>
          <a:p>
            <a:r>
              <a:rPr lang="en-CA" dirty="0" smtClean="0"/>
              <a:t>5 – Negative announcements timed for release</a:t>
            </a:r>
          </a:p>
          <a:p>
            <a:r>
              <a:rPr lang="en-CA" dirty="0" smtClean="0"/>
              <a:t>6 – Trial balloons used to deal with proposals when a politician is uncertain</a:t>
            </a:r>
          </a:p>
          <a:p>
            <a:r>
              <a:rPr lang="en-CA" dirty="0" smtClean="0"/>
              <a:t>7 – Leaks employed to weaken an enemy</a:t>
            </a:r>
          </a:p>
          <a:p>
            <a:r>
              <a:rPr lang="en-CA" dirty="0" smtClean="0"/>
              <a:t>8 – Direct recipient addresses</a:t>
            </a:r>
          </a:p>
          <a:p>
            <a:r>
              <a:rPr lang="en-CA" dirty="0" smtClean="0"/>
              <a:t>9 – Access and denial of access to reward journalists who are supportive and punish those that are critical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8779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Social Media and Freedom of Expression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10058401" cy="4023360"/>
          </a:xfrm>
        </p:spPr>
        <p:txBody>
          <a:bodyPr>
            <a:normAutofit lnSpcReduction="10000"/>
          </a:bodyPr>
          <a:lstStyle/>
          <a:p>
            <a:r>
              <a:rPr lang="en-CA" sz="2800" dirty="0" smtClean="0"/>
              <a:t>Should censorship take place in social media like </a:t>
            </a:r>
            <a:r>
              <a:rPr lang="en-CA" sz="2800" dirty="0"/>
              <a:t>F</a:t>
            </a:r>
            <a:r>
              <a:rPr lang="en-CA" sz="2800" dirty="0" smtClean="0"/>
              <a:t>acebook or twitter? </a:t>
            </a:r>
            <a:r>
              <a:rPr lang="en-CA" sz="2800" dirty="0"/>
              <a:t/>
            </a:r>
            <a:br>
              <a:rPr lang="en-CA" sz="2800" dirty="0"/>
            </a:br>
            <a:endParaRPr lang="en-CA" sz="2800" dirty="0" smtClean="0"/>
          </a:p>
          <a:p>
            <a:r>
              <a:rPr lang="en-CA" sz="2800" dirty="0" smtClean="0"/>
              <a:t/>
            </a:r>
            <a:br>
              <a:rPr lang="en-CA" sz="2800" dirty="0" smtClean="0"/>
            </a:br>
            <a:r>
              <a:rPr lang="en-CA" sz="2800" dirty="0" smtClean="0"/>
              <a:t>What consequences occur in an environment of censorship vs unregulated social media?</a:t>
            </a:r>
          </a:p>
          <a:p>
            <a:endParaRPr lang="en-CA" sz="2800" dirty="0"/>
          </a:p>
          <a:p>
            <a:r>
              <a:rPr lang="en-CA" sz="2800" dirty="0" smtClean="0"/>
              <a:t>Would you censor </a:t>
            </a:r>
            <a:r>
              <a:rPr lang="en-CA" sz="2800" dirty="0" smtClean="0">
                <a:hlinkClick r:id="rId2"/>
              </a:rPr>
              <a:t>Roosh V </a:t>
            </a:r>
            <a:r>
              <a:rPr lang="en-CA" sz="2800" dirty="0" smtClean="0"/>
              <a:t>or others like him who spread hateful messages?</a:t>
            </a:r>
          </a:p>
          <a:p>
            <a:endParaRPr lang="en-CA" sz="2800" dirty="0"/>
          </a:p>
          <a:p>
            <a:pPr marL="0" indent="0">
              <a:buNone/>
            </a:pPr>
            <a:endParaRPr lang="en-CA" sz="2800" dirty="0" smtClean="0"/>
          </a:p>
        </p:txBody>
      </p:sp>
    </p:spTree>
    <p:extLst>
      <p:ext uri="{BB962C8B-B14F-4D97-AF65-F5344CB8AC3E}">
        <p14:creationId xmlns:p14="http://schemas.microsoft.com/office/powerpoint/2010/main" val="159973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Century of Self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10058401" cy="4023360"/>
          </a:xfrm>
        </p:spPr>
        <p:txBody>
          <a:bodyPr/>
          <a:lstStyle/>
          <a:p>
            <a:r>
              <a:rPr lang="en-CA" sz="2800" dirty="0" smtClean="0"/>
              <a:t>Questions for discussion:</a:t>
            </a:r>
          </a:p>
          <a:p>
            <a:endParaRPr lang="en-CA" dirty="0"/>
          </a:p>
          <a:p>
            <a:r>
              <a:rPr lang="en-CA" dirty="0" smtClean="0"/>
              <a:t>What is the relationship between capitalism and democracy?</a:t>
            </a:r>
          </a:p>
          <a:p>
            <a:r>
              <a:rPr lang="en-CA" dirty="0" smtClean="0"/>
              <a:t>Who is Edward </a:t>
            </a:r>
            <a:r>
              <a:rPr lang="en-CA" dirty="0" err="1" smtClean="0"/>
              <a:t>Bernays</a:t>
            </a:r>
            <a:r>
              <a:rPr lang="en-CA" dirty="0" smtClean="0"/>
              <a:t> and what did he do?</a:t>
            </a:r>
          </a:p>
          <a:p>
            <a:r>
              <a:rPr lang="en-CA" dirty="0" smtClean="0"/>
              <a:t>Who is Ernest </a:t>
            </a:r>
            <a:r>
              <a:rPr lang="en-CA" dirty="0" err="1" smtClean="0"/>
              <a:t>Dictor</a:t>
            </a:r>
            <a:r>
              <a:rPr lang="en-CA" dirty="0" smtClean="0"/>
              <a:t> and what did he do?</a:t>
            </a:r>
          </a:p>
          <a:p>
            <a:r>
              <a:rPr lang="en-CA" dirty="0" smtClean="0"/>
              <a:t>Who is </a:t>
            </a:r>
            <a:r>
              <a:rPr lang="en-CA" dirty="0" err="1" smtClean="0"/>
              <a:t>Ewen</a:t>
            </a:r>
            <a:r>
              <a:rPr lang="en-CA" dirty="0" smtClean="0"/>
              <a:t> Cameron and what did he do?</a:t>
            </a:r>
          </a:p>
          <a:p>
            <a:r>
              <a:rPr lang="en-CA" dirty="0" smtClean="0"/>
              <a:t>What is planned obsolescence and why is this important to a capitalist society and media?</a:t>
            </a:r>
          </a:p>
          <a:p>
            <a:r>
              <a:rPr lang="en-CA" dirty="0" smtClean="0"/>
              <a:t>What is a focus group and why is this important to advertising?</a:t>
            </a:r>
          </a:p>
        </p:txBody>
      </p:sp>
    </p:spTree>
    <p:extLst>
      <p:ext uri="{BB962C8B-B14F-4D97-AF65-F5344CB8AC3E}">
        <p14:creationId xmlns:p14="http://schemas.microsoft.com/office/powerpoint/2010/main" val="214918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Contents of Midterm Exam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Class discussions – Study the PowerPoint slides as well as what was discussed in class</a:t>
            </a:r>
          </a:p>
          <a:p>
            <a:r>
              <a:rPr lang="en-CA" dirty="0" smtClean="0"/>
              <a:t>Politics, Society and Media (Paul Nesbitt-Larking) – Chapters 1, 2, 3, 4, 5, 6</a:t>
            </a:r>
          </a:p>
          <a:p>
            <a:r>
              <a:rPr lang="en-CA" dirty="0" smtClean="0"/>
              <a:t>Documentary Movie – The Century of Self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7919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Format for Midterm Exam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Three sections:</a:t>
            </a:r>
          </a:p>
          <a:p>
            <a:pPr lvl="1"/>
            <a:r>
              <a:rPr lang="en-CA" dirty="0" smtClean="0"/>
              <a:t>Multiple choice (10 questions)</a:t>
            </a:r>
          </a:p>
          <a:p>
            <a:pPr lvl="1"/>
            <a:r>
              <a:rPr lang="en-CA" dirty="0" smtClean="0"/>
              <a:t>Short answer (answer </a:t>
            </a:r>
            <a:r>
              <a:rPr lang="en-CA" dirty="0"/>
              <a:t>6</a:t>
            </a:r>
            <a:r>
              <a:rPr lang="en-CA" dirty="0" smtClean="0"/>
              <a:t> of 7 questions)</a:t>
            </a:r>
          </a:p>
          <a:p>
            <a:pPr lvl="1"/>
            <a:r>
              <a:rPr lang="en-CA" dirty="0" smtClean="0"/>
              <a:t>Essay question (1 question)</a:t>
            </a:r>
          </a:p>
          <a:p>
            <a:pPr lvl="1"/>
            <a:endParaRPr lang="en-CA" dirty="0"/>
          </a:p>
          <a:p>
            <a:r>
              <a:rPr lang="en-CA" sz="2800" dirty="0" smtClean="0"/>
              <a:t>Exam </a:t>
            </a:r>
            <a:r>
              <a:rPr lang="en-CA" sz="2800" dirty="0"/>
              <a:t>time</a:t>
            </a:r>
          </a:p>
          <a:p>
            <a:pPr lvl="1"/>
            <a:r>
              <a:rPr lang="en-CA" dirty="0"/>
              <a:t>Multiple choice –  </a:t>
            </a:r>
            <a:r>
              <a:rPr lang="en-CA" dirty="0" smtClean="0"/>
              <a:t>3 </a:t>
            </a:r>
            <a:r>
              <a:rPr lang="en-CA" dirty="0"/>
              <a:t>min per question X </a:t>
            </a:r>
            <a:r>
              <a:rPr lang="en-CA" dirty="0" smtClean="0"/>
              <a:t>10 </a:t>
            </a:r>
            <a:r>
              <a:rPr lang="en-CA" dirty="0"/>
              <a:t>questions (</a:t>
            </a:r>
            <a:r>
              <a:rPr lang="en-CA" dirty="0" smtClean="0"/>
              <a:t>30 </a:t>
            </a:r>
            <a:r>
              <a:rPr lang="en-CA" dirty="0"/>
              <a:t>minutes)</a:t>
            </a:r>
          </a:p>
          <a:p>
            <a:pPr lvl="1"/>
            <a:r>
              <a:rPr lang="en-CA" dirty="0" smtClean="0"/>
              <a:t>Short answer </a:t>
            </a:r>
            <a:r>
              <a:rPr lang="en-CA" dirty="0"/>
              <a:t>– 5 minutes per question X </a:t>
            </a:r>
            <a:r>
              <a:rPr lang="en-CA" dirty="0" smtClean="0"/>
              <a:t>6 </a:t>
            </a:r>
            <a:r>
              <a:rPr lang="en-CA" dirty="0"/>
              <a:t>questions </a:t>
            </a:r>
            <a:r>
              <a:rPr lang="en-CA" dirty="0" smtClean="0"/>
              <a:t>(30 </a:t>
            </a:r>
            <a:r>
              <a:rPr lang="en-CA" dirty="0"/>
              <a:t>minutes)</a:t>
            </a:r>
          </a:p>
          <a:p>
            <a:pPr lvl="1"/>
            <a:r>
              <a:rPr lang="en-CA" dirty="0"/>
              <a:t>Essay </a:t>
            </a:r>
            <a:r>
              <a:rPr lang="en-CA" dirty="0" smtClean="0"/>
              <a:t>question </a:t>
            </a:r>
            <a:r>
              <a:rPr lang="en-CA" dirty="0"/>
              <a:t>– 15 minutes (15 minutes</a:t>
            </a:r>
            <a:r>
              <a:rPr lang="en-CA" dirty="0" smtClean="0"/>
              <a:t>)</a:t>
            </a:r>
          </a:p>
          <a:p>
            <a:pPr lvl="1"/>
            <a:endParaRPr lang="en-CA" dirty="0"/>
          </a:p>
          <a:p>
            <a:pPr marL="201168" lvl="1" indent="0">
              <a:buNone/>
            </a:pPr>
            <a:r>
              <a:rPr lang="en-CA" dirty="0" smtClean="0"/>
              <a:t>Exam Time = 75 Minutes </a:t>
            </a:r>
            <a:endParaRPr lang="en-CA" dirty="0"/>
          </a:p>
          <a:p>
            <a:pPr lvl="1"/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11627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 Weight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 smtClean="0"/>
              <a:t>Point Allocation</a:t>
            </a:r>
            <a:endParaRPr lang="en-CA" sz="2800" dirty="0"/>
          </a:p>
          <a:p>
            <a:pPr lvl="1"/>
            <a:r>
              <a:rPr lang="en-CA" dirty="0"/>
              <a:t>Multiple choice –  3</a:t>
            </a:r>
            <a:r>
              <a:rPr lang="en-CA" dirty="0" smtClean="0"/>
              <a:t> points per question (30 marks total)</a:t>
            </a:r>
            <a:endParaRPr lang="en-CA" dirty="0"/>
          </a:p>
          <a:p>
            <a:pPr lvl="1"/>
            <a:r>
              <a:rPr lang="en-CA" dirty="0" smtClean="0"/>
              <a:t>Short answer </a:t>
            </a:r>
            <a:r>
              <a:rPr lang="en-CA" dirty="0"/>
              <a:t>– 6</a:t>
            </a:r>
            <a:r>
              <a:rPr lang="en-CA" dirty="0" smtClean="0"/>
              <a:t> points per </a:t>
            </a:r>
            <a:r>
              <a:rPr lang="en-CA" dirty="0"/>
              <a:t>question </a:t>
            </a:r>
            <a:r>
              <a:rPr lang="en-CA" dirty="0" smtClean="0"/>
              <a:t>(30 </a:t>
            </a:r>
            <a:r>
              <a:rPr lang="en-CA" dirty="0"/>
              <a:t>marks total)</a:t>
            </a:r>
          </a:p>
          <a:p>
            <a:pPr lvl="1"/>
            <a:r>
              <a:rPr lang="en-CA" dirty="0" smtClean="0"/>
              <a:t>Essay </a:t>
            </a:r>
            <a:r>
              <a:rPr lang="en-CA" dirty="0"/>
              <a:t>Question – </a:t>
            </a:r>
            <a:r>
              <a:rPr lang="en-CA" dirty="0" smtClean="0"/>
              <a:t>20 points (20 points)</a:t>
            </a:r>
          </a:p>
          <a:p>
            <a:pPr marL="201168" lvl="1" indent="0">
              <a:buNone/>
            </a:pPr>
            <a:endParaRPr lang="en-CA" dirty="0" smtClean="0"/>
          </a:p>
          <a:p>
            <a:pPr marL="201168" lvl="1" indent="0">
              <a:buNone/>
            </a:pPr>
            <a:r>
              <a:rPr lang="en-CA" dirty="0" smtClean="0"/>
              <a:t>  30+30+20 = 80 Points</a:t>
            </a:r>
          </a:p>
          <a:p>
            <a:pPr marL="201168" lvl="1" indent="0">
              <a:buNone/>
            </a:pPr>
            <a:endParaRPr lang="en-CA" dirty="0"/>
          </a:p>
          <a:p>
            <a:pPr marL="201168" lvl="1" indent="0">
              <a:buNone/>
            </a:pPr>
            <a:r>
              <a:rPr lang="en-CA" dirty="0" smtClean="0"/>
              <a:t>X / 80 </a:t>
            </a:r>
            <a:r>
              <a:rPr lang="en-CA" dirty="0"/>
              <a:t>*</a:t>
            </a:r>
            <a:r>
              <a:rPr lang="en-CA" dirty="0" smtClean="0"/>
              <a:t> 100 = your grade on 100</a:t>
            </a:r>
          </a:p>
        </p:txBody>
      </p:sp>
    </p:spTree>
    <p:extLst>
      <p:ext uri="{BB962C8B-B14F-4D97-AF65-F5344CB8AC3E}">
        <p14:creationId xmlns:p14="http://schemas.microsoft.com/office/powerpoint/2010/main" val="400105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Examples of How Points are Allocated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 smtClean="0"/>
              <a:t>Multiple Choice – Right or Wrong (0 or 3)</a:t>
            </a:r>
          </a:p>
          <a:p>
            <a:r>
              <a:rPr lang="en-CA" sz="2400" dirty="0" smtClean="0"/>
              <a:t>Short Answer – Scale of (0 – 5) </a:t>
            </a:r>
          </a:p>
          <a:p>
            <a:pPr lvl="1"/>
            <a:r>
              <a:rPr lang="en-CA" dirty="0"/>
              <a:t>0 = You wrote nothing</a:t>
            </a:r>
          </a:p>
          <a:p>
            <a:pPr lvl="1"/>
            <a:r>
              <a:rPr lang="en-CA" dirty="0"/>
              <a:t>1 = You wrote something but it is not right at all</a:t>
            </a:r>
          </a:p>
          <a:p>
            <a:pPr lvl="1"/>
            <a:r>
              <a:rPr lang="en-CA" dirty="0"/>
              <a:t>2 = You wrote something that is partially true but mainly wrong</a:t>
            </a:r>
          </a:p>
          <a:p>
            <a:pPr lvl="1"/>
            <a:r>
              <a:rPr lang="en-CA" dirty="0"/>
              <a:t>3 = You are correct but extremely vague</a:t>
            </a:r>
          </a:p>
          <a:p>
            <a:pPr lvl="1"/>
            <a:r>
              <a:rPr lang="en-CA" dirty="0"/>
              <a:t>4 = You are correct but slightly vague</a:t>
            </a:r>
          </a:p>
          <a:p>
            <a:pPr lvl="1"/>
            <a:r>
              <a:rPr lang="en-CA" dirty="0"/>
              <a:t>5 = You are correct, clear and complete. You provide examples to back up your claim(s), when necessary.</a:t>
            </a:r>
          </a:p>
        </p:txBody>
      </p:sp>
    </p:spTree>
    <p:extLst>
      <p:ext uri="{BB962C8B-B14F-4D97-AF65-F5344CB8AC3E}">
        <p14:creationId xmlns:p14="http://schemas.microsoft.com/office/powerpoint/2010/main" val="332293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Examples of How Points are Allocated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 smtClean="0"/>
              <a:t>Essay Question – Points (0 – 20)</a:t>
            </a:r>
          </a:p>
          <a:p>
            <a:pPr lvl="1"/>
            <a:r>
              <a:rPr lang="en-CA" dirty="0" smtClean="0"/>
              <a:t>0 = You wrote nothing</a:t>
            </a:r>
          </a:p>
          <a:p>
            <a:pPr lvl="1"/>
            <a:r>
              <a:rPr lang="en-CA" dirty="0" smtClean="0"/>
              <a:t>1 – 10 = You </a:t>
            </a:r>
            <a:r>
              <a:rPr lang="en-CA" dirty="0"/>
              <a:t>wrote something but it is not right at </a:t>
            </a:r>
            <a:r>
              <a:rPr lang="en-CA" dirty="0" smtClean="0"/>
              <a:t>all</a:t>
            </a:r>
          </a:p>
          <a:p>
            <a:pPr lvl="1"/>
            <a:r>
              <a:rPr lang="en-CA" dirty="0" smtClean="0"/>
              <a:t>10 – 12 = </a:t>
            </a:r>
            <a:r>
              <a:rPr lang="en-CA" dirty="0"/>
              <a:t>You wrote something that is partially true but mainly </a:t>
            </a:r>
            <a:r>
              <a:rPr lang="en-CA" dirty="0" smtClean="0"/>
              <a:t>wrong</a:t>
            </a:r>
          </a:p>
          <a:p>
            <a:pPr lvl="1"/>
            <a:r>
              <a:rPr lang="en-CA" dirty="0" smtClean="0"/>
              <a:t>12 – 14 = You are correct but extremely vague</a:t>
            </a:r>
          </a:p>
          <a:p>
            <a:pPr lvl="1"/>
            <a:r>
              <a:rPr lang="en-CA" dirty="0" smtClean="0"/>
              <a:t>14 – 16 = You are correct but slightly vague</a:t>
            </a:r>
          </a:p>
          <a:p>
            <a:pPr lvl="1"/>
            <a:r>
              <a:rPr lang="en-CA" dirty="0" smtClean="0"/>
              <a:t>16 – 18 = You are correct and are clear. You provide examples to back up your claim(s).</a:t>
            </a:r>
          </a:p>
          <a:p>
            <a:pPr lvl="1"/>
            <a:r>
              <a:rPr lang="en-CA" dirty="0" smtClean="0"/>
              <a:t>18 – 20 = You are spot on. You provide a range of examples to back up your claim(s). Your answer is full. You don’t leave anything out. Each part of your answer is completely correct. </a:t>
            </a:r>
            <a:endParaRPr lang="en-CA" dirty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3943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Focus of </a:t>
            </a:r>
            <a:r>
              <a:rPr lang="en-CA" smtClean="0"/>
              <a:t>this </a:t>
            </a:r>
            <a:r>
              <a:rPr lang="en-CA" smtClean="0"/>
              <a:t>class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627" y="1846263"/>
            <a:ext cx="4845383" cy="4022725"/>
          </a:xfrm>
        </p:spPr>
      </p:pic>
      <p:pic>
        <p:nvPicPr>
          <p:cNvPr id="6" name="Content Placeholder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6968" y="2039316"/>
            <a:ext cx="4938712" cy="3636617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9" name="Ink 8"/>
              <p14:cNvContentPartPr/>
              <p14:nvPr/>
            </p14:nvContentPartPr>
            <p14:xfrm>
              <a:off x="935104" y="1868408"/>
              <a:ext cx="3211920" cy="403524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06304" y="1833128"/>
                <a:ext cx="3274200" cy="410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1" name="Ink 10"/>
              <p14:cNvContentPartPr/>
              <p14:nvPr/>
            </p14:nvContentPartPr>
            <p14:xfrm>
              <a:off x="5975824" y="1788488"/>
              <a:ext cx="4712400" cy="328608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940184" y="1753208"/>
                <a:ext cx="4784760" cy="3358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6100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Video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10058402" cy="4023360"/>
          </a:xfrm>
        </p:spPr>
        <p:txBody>
          <a:bodyPr>
            <a:normAutofit/>
          </a:bodyPr>
          <a:lstStyle/>
          <a:p>
            <a:r>
              <a:rPr lang="en-CA" sz="3200" dirty="0" smtClean="0">
                <a:hlinkClick r:id="rId2"/>
              </a:rPr>
              <a:t>What happens when the media’s priority is profit?</a:t>
            </a:r>
            <a:endParaRPr lang="en-CA" sz="3200" dirty="0" smtClean="0"/>
          </a:p>
          <a:p>
            <a:endParaRPr lang="en-CA" sz="3200" dirty="0"/>
          </a:p>
          <a:p>
            <a:r>
              <a:rPr lang="en-CA" sz="3200" dirty="0" smtClean="0"/>
              <a:t>How do we balance freedom of </a:t>
            </a:r>
            <a:br>
              <a:rPr lang="en-CA" sz="3200" dirty="0" smtClean="0"/>
            </a:br>
            <a:r>
              <a:rPr lang="en-CA" sz="3200" dirty="0" smtClean="0"/>
              <a:t>expression with social responsibility?</a:t>
            </a:r>
          </a:p>
          <a:p>
            <a:endParaRPr lang="en-CA" sz="3200" dirty="0"/>
          </a:p>
          <a:p>
            <a:endParaRPr lang="en-CA" sz="3200" dirty="0" smtClean="0"/>
          </a:p>
          <a:p>
            <a:endParaRPr lang="en-CA" sz="3200" dirty="0"/>
          </a:p>
        </p:txBody>
      </p:sp>
      <p:pic>
        <p:nvPicPr>
          <p:cNvPr id="1026" name="Picture 2" descr="Charlie Hebd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719" y="2341784"/>
            <a:ext cx="3810000" cy="3952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060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State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10058401" cy="4023360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Max Weber – A compulsory organization with a territorial basis… The use of </a:t>
            </a:r>
            <a:r>
              <a:rPr lang="en-CA" i="1" dirty="0" smtClean="0"/>
              <a:t>force</a:t>
            </a:r>
            <a:r>
              <a:rPr lang="en-CA" dirty="0" smtClean="0"/>
              <a:t> is regarded as </a:t>
            </a:r>
            <a:r>
              <a:rPr lang="en-CA" i="1" dirty="0" smtClean="0"/>
              <a:t>legitimate</a:t>
            </a:r>
            <a:r>
              <a:rPr lang="en-CA" dirty="0" smtClean="0"/>
              <a:t> only so far as it is either permitted by the state or prescribed by it. </a:t>
            </a:r>
          </a:p>
          <a:p>
            <a:endParaRPr lang="en-CA" dirty="0"/>
          </a:p>
          <a:p>
            <a:r>
              <a:rPr lang="en-CA" dirty="0" smtClean="0"/>
              <a:t>Nesbitt-Larking – A bundle of formal and more-or-less permanent institutions, notably the executive, the legislature, the judiciary, the constitution, the armed forces, the public services, and other state organizations. </a:t>
            </a:r>
          </a:p>
          <a:p>
            <a:endParaRPr lang="en-CA" dirty="0"/>
          </a:p>
          <a:p>
            <a:r>
              <a:rPr lang="en-CA" dirty="0" smtClean="0"/>
              <a:t>The state uses the media as a mechanism to construct ideology and shape culture. However, media mechanisms also lead politicians to shape their political messages. </a:t>
            </a:r>
          </a:p>
          <a:p>
            <a:endParaRPr lang="en-CA" dirty="0"/>
          </a:p>
          <a:p>
            <a:r>
              <a:rPr lang="en-CA" dirty="0" smtClean="0"/>
              <a:t>Liberal market vs totalitarian states = Media apparatuses are controlled by different actors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071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354</TotalTime>
  <Words>1172</Words>
  <Application>Microsoft Office PowerPoint</Application>
  <PresentationFormat>Widescreen</PresentationFormat>
  <Paragraphs>161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Calibri</vt:lpstr>
      <vt:lpstr>Calibri Light</vt:lpstr>
      <vt:lpstr>Retrospect</vt:lpstr>
      <vt:lpstr>Media, Technology and Politics</vt:lpstr>
      <vt:lpstr>Contents of Midterm Exam</vt:lpstr>
      <vt:lpstr>Format for Midterm Exam</vt:lpstr>
      <vt:lpstr>Exam Weight</vt:lpstr>
      <vt:lpstr>Examples of How Points are Allocated</vt:lpstr>
      <vt:lpstr>Examples of How Points are Allocated</vt:lpstr>
      <vt:lpstr>Focus of this class</vt:lpstr>
      <vt:lpstr>Video</vt:lpstr>
      <vt:lpstr>The State</vt:lpstr>
      <vt:lpstr>The State (Immanuel Wallerstein)</vt:lpstr>
      <vt:lpstr>Institutions in a Capitalist World Economy (Immanuel Wallerstein)</vt:lpstr>
      <vt:lpstr>The State and the Media (Nesbitt-Larking)</vt:lpstr>
      <vt:lpstr>Canada and the Media</vt:lpstr>
      <vt:lpstr>Government Censorship in Canada</vt:lpstr>
      <vt:lpstr>Wartime Reporting</vt:lpstr>
      <vt:lpstr>Libel in Canada</vt:lpstr>
      <vt:lpstr>Media and Politics – Dual Control</vt:lpstr>
      <vt:lpstr>Social Media and Freedom of Expression</vt:lpstr>
      <vt:lpstr>The Century of Self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 Chevrier</dc:creator>
  <cp:lastModifiedBy>Erik Chevrier</cp:lastModifiedBy>
  <cp:revision>58</cp:revision>
  <dcterms:created xsi:type="dcterms:W3CDTF">2016-01-27T06:10:50Z</dcterms:created>
  <dcterms:modified xsi:type="dcterms:W3CDTF">2016-02-09T18:55:53Z</dcterms:modified>
</cp:coreProperties>
</file>