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59" r:id="rId4"/>
    <p:sldId id="258" r:id="rId5"/>
    <p:sldId id="263" r:id="rId6"/>
    <p:sldId id="262" r:id="rId7"/>
    <p:sldId id="269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4" autoAdjust="0"/>
    <p:restoredTop sz="94660"/>
  </p:normalViewPr>
  <p:slideViewPr>
    <p:cSldViewPr snapToGrid="0">
      <p:cViewPr>
        <p:scale>
          <a:sx n="90" d="100"/>
          <a:sy n="90" d="100"/>
        </p:scale>
        <p:origin x="2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2016-03-02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MymFYJWW5M" TargetMode="External"/><Relationship Id="rId2" Type="http://schemas.openxmlformats.org/officeDocument/2006/relationships/hyperlink" Target="https://www.ted.com/talks/clay_shirky_how_cellphones_twitter_facebook_can_make_history?language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vtfD_rJ2h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e.ca/governance/bylawsandarticles" TargetMode="External"/><Relationship Id="rId2" Type="http://schemas.openxmlformats.org/officeDocument/2006/relationships/hyperlink" Target="http://www.bce.ca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ce.ca/governance/boardcommittee/lis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lmedia.ca/executives/" TargetMode="External"/><Relationship Id="rId2" Type="http://schemas.openxmlformats.org/officeDocument/2006/relationships/hyperlink" Target="http://www.bellmedia.ca/sales/radio/cjad-80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ce.c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pectrum.library.concordia.ca/7292/1/Chevrier_MA_S201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Media, Technology and Politics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Media Organizations and Technologies	</a:t>
            </a:r>
            <a:endParaRPr lang="en-US" dirty="0" smtClean="0"/>
          </a:p>
          <a:p>
            <a:r>
              <a:rPr lang="en-CA" dirty="0" smtClean="0"/>
              <a:t>Erik </a:t>
            </a:r>
            <a:r>
              <a:rPr lang="en-CA" dirty="0" smtClean="0"/>
              <a:t>Chevrier</a:t>
            </a:r>
          </a:p>
          <a:p>
            <a:r>
              <a:rPr lang="en-CA" dirty="0" smtClean="0"/>
              <a:t>March 2</a:t>
            </a:r>
            <a:r>
              <a:rPr lang="en-CA" baseline="30000" dirty="0" smtClean="0"/>
              <a:t>nd</a:t>
            </a:r>
            <a:r>
              <a:rPr lang="en-CA" dirty="0" smtClean="0"/>
              <a:t>, </a:t>
            </a:r>
            <a:r>
              <a:rPr lang="en-CA" dirty="0" smtClean="0"/>
              <a:t>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Medium is the Message</a:t>
            </a:r>
            <a:endParaRPr lang="en-CA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954213"/>
            <a:ext cx="546306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Media Technology and Shaping Society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3400" dirty="0" smtClean="0">
                <a:hlinkClick r:id="rId2"/>
              </a:rPr>
              <a:t>How social media can make history</a:t>
            </a:r>
            <a:endParaRPr lang="en-CA" sz="3400" dirty="0" smtClean="0"/>
          </a:p>
          <a:p>
            <a:r>
              <a:rPr lang="en-CA" sz="3400" dirty="0" smtClean="0">
                <a:hlinkClick r:id="rId3"/>
              </a:rPr>
              <a:t>Future technologies</a:t>
            </a:r>
            <a:endParaRPr lang="en-CA" sz="3400" dirty="0">
              <a:hlinkClick r:id="rId4"/>
            </a:endParaRPr>
          </a:p>
          <a:p>
            <a:endParaRPr lang="en-CA" sz="3200" dirty="0"/>
          </a:p>
          <a:p>
            <a:r>
              <a:rPr lang="en-CA" sz="3200" dirty="0" smtClean="0"/>
              <a:t>How can media technology change social relations?</a:t>
            </a:r>
          </a:p>
          <a:p>
            <a:r>
              <a:rPr lang="en-CA" sz="3200" dirty="0" smtClean="0"/>
              <a:t>What innovations are being developed that will revolutionize the future?</a:t>
            </a:r>
          </a:p>
          <a:p>
            <a:r>
              <a:rPr lang="en-CA" sz="3200" dirty="0" smtClean="0"/>
              <a:t>What are the consequences (positive and negative) of these media technologies? </a:t>
            </a:r>
          </a:p>
          <a:p>
            <a:pPr lvl="1"/>
            <a:r>
              <a:rPr lang="en-CA" dirty="0" smtClean="0"/>
              <a:t>Printing press</a:t>
            </a:r>
          </a:p>
          <a:p>
            <a:pPr lvl="1"/>
            <a:r>
              <a:rPr lang="en-CA" dirty="0" smtClean="0"/>
              <a:t>Television</a:t>
            </a:r>
          </a:p>
          <a:p>
            <a:pPr lvl="1"/>
            <a:r>
              <a:rPr lang="en-CA" dirty="0" smtClean="0"/>
              <a:t>Radio</a:t>
            </a:r>
          </a:p>
          <a:p>
            <a:pPr lvl="1"/>
            <a:r>
              <a:rPr lang="en-CA" dirty="0" smtClean="0"/>
              <a:t>Internet</a:t>
            </a:r>
          </a:p>
          <a:p>
            <a:pPr lvl="1"/>
            <a:r>
              <a:rPr lang="en-CA" dirty="0" smtClean="0"/>
              <a:t>Cell Phones</a:t>
            </a:r>
          </a:p>
          <a:p>
            <a:pPr lvl="1"/>
            <a:r>
              <a:rPr lang="en-CA" dirty="0" smtClean="0"/>
              <a:t>Social media platforms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00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Questions?</a:t>
            </a:r>
          </a:p>
          <a:p>
            <a:endParaRPr lang="en-CA" sz="2800" dirty="0"/>
          </a:p>
          <a:p>
            <a:r>
              <a:rPr lang="en-CA" sz="2800" dirty="0" smtClean="0"/>
              <a:t>Reminder: You need to bring your bibliography to class on March 9</a:t>
            </a:r>
            <a:r>
              <a:rPr lang="en-CA" sz="2800" baseline="30000" dirty="0" smtClean="0"/>
              <a:t>th</a:t>
            </a:r>
            <a:endParaRPr lang="en-CA" sz="28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64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Guest Speaker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Sarah </a:t>
            </a:r>
            <a:r>
              <a:rPr lang="en-CA" dirty="0" err="1" smtClean="0"/>
              <a:t>Deshaines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Radio Producer art CJAD</a:t>
            </a:r>
          </a:p>
          <a:p>
            <a:pPr lvl="1"/>
            <a:r>
              <a:rPr lang="en-CA" dirty="0" smtClean="0"/>
              <a:t>Formerly worked art CKUT, CUP and The </a:t>
            </a:r>
            <a:r>
              <a:rPr lang="en-CA" dirty="0" err="1" smtClean="0"/>
              <a:t>Concordian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500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Media As a Business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Subject to: </a:t>
            </a:r>
          </a:p>
          <a:p>
            <a:pPr lvl="1"/>
            <a:r>
              <a:rPr lang="en-CA" dirty="0" smtClean="0"/>
              <a:t>Discipline of the market</a:t>
            </a:r>
          </a:p>
          <a:p>
            <a:pPr lvl="1"/>
            <a:r>
              <a:rPr lang="en-CA" dirty="0" smtClean="0"/>
              <a:t>Laws of the Land</a:t>
            </a:r>
          </a:p>
          <a:p>
            <a:pPr lvl="1"/>
            <a:r>
              <a:rPr lang="en-CA" dirty="0" smtClean="0"/>
              <a:t>Cultural and ideological rules of the land</a:t>
            </a:r>
            <a:endParaRPr lang="en-CA" dirty="0"/>
          </a:p>
          <a:p>
            <a:r>
              <a:rPr lang="en-CA" dirty="0"/>
              <a:t>Media organizations have:</a:t>
            </a:r>
          </a:p>
          <a:p>
            <a:pPr lvl="1"/>
            <a:r>
              <a:rPr lang="en-CA" dirty="0">
                <a:hlinkClick r:id="rId2"/>
              </a:rPr>
              <a:t>Corporate structures</a:t>
            </a:r>
            <a:endParaRPr lang="en-CA" dirty="0"/>
          </a:p>
          <a:p>
            <a:pPr lvl="1"/>
            <a:r>
              <a:rPr lang="en-CA" dirty="0">
                <a:hlinkClick r:id="rId3"/>
              </a:rPr>
              <a:t>By-Laws</a:t>
            </a:r>
            <a:endParaRPr lang="en-CA" dirty="0"/>
          </a:p>
          <a:p>
            <a:pPr lvl="1"/>
            <a:r>
              <a:rPr lang="en-CA" dirty="0">
                <a:hlinkClick r:id="rId4"/>
              </a:rPr>
              <a:t>Board of </a:t>
            </a:r>
            <a:r>
              <a:rPr lang="en-CA" dirty="0" smtClean="0">
                <a:hlinkClick r:id="rId4"/>
              </a:rPr>
              <a:t>Governors</a:t>
            </a:r>
            <a:endParaRPr lang="en-CA" dirty="0"/>
          </a:p>
          <a:p>
            <a:r>
              <a:rPr lang="en-CA" dirty="0" smtClean="0"/>
              <a:t>Erving Goffman</a:t>
            </a:r>
          </a:p>
          <a:p>
            <a:pPr lvl="1"/>
            <a:r>
              <a:rPr lang="en-CA" dirty="0" smtClean="0"/>
              <a:t>Official and unofficial bureaucracy </a:t>
            </a:r>
          </a:p>
          <a:p>
            <a:r>
              <a:rPr lang="en-CA" dirty="0" smtClean="0"/>
              <a:t>Gaye Tuchman</a:t>
            </a:r>
            <a:endParaRPr lang="en-CA" dirty="0"/>
          </a:p>
          <a:p>
            <a:pPr lvl="1"/>
            <a:r>
              <a:rPr lang="en-CA" dirty="0" smtClean="0"/>
              <a:t>Journalists don’t always like to admit that they are not in control</a:t>
            </a:r>
          </a:p>
          <a:p>
            <a:pPr lvl="1"/>
            <a:r>
              <a:rPr lang="en-CA" dirty="0" smtClean="0"/>
              <a:t>Media anchors are touchy about objectivity</a:t>
            </a:r>
          </a:p>
          <a:p>
            <a:pPr lvl="1"/>
            <a:r>
              <a:rPr lang="en-CA" dirty="0" smtClean="0"/>
              <a:t>Presentation of facts – 5 </a:t>
            </a:r>
            <a:r>
              <a:rPr lang="en-CA" dirty="0" err="1" smtClean="0"/>
              <a:t>Ws</a:t>
            </a:r>
            <a:endParaRPr lang="en-CA" dirty="0" smtClean="0"/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400" dirty="0" smtClean="0"/>
              <a:t>Edward Jay Epstein </a:t>
            </a:r>
          </a:p>
          <a:p>
            <a:r>
              <a:rPr lang="en-CA" dirty="0" smtClean="0"/>
              <a:t>These critical demands structure the scope and form of the news</a:t>
            </a:r>
          </a:p>
          <a:p>
            <a:pPr lvl="1"/>
            <a:r>
              <a:rPr lang="en-CA" sz="1600" dirty="0" smtClean="0"/>
              <a:t>Budgetary constraints</a:t>
            </a:r>
          </a:p>
          <a:p>
            <a:pPr lvl="1"/>
            <a:r>
              <a:rPr lang="en-CA" sz="1600" dirty="0" smtClean="0"/>
              <a:t>Sustain the interest of the audience (flow of programming)</a:t>
            </a:r>
          </a:p>
          <a:p>
            <a:pPr lvl="1"/>
            <a:r>
              <a:rPr lang="en-CA" sz="1600" dirty="0" smtClean="0"/>
              <a:t>Government and its actions establish general parameters that condition news</a:t>
            </a:r>
          </a:p>
          <a:p>
            <a:r>
              <a:rPr lang="en-CA" sz="1600" dirty="0" smtClean="0"/>
              <a:t>To break </a:t>
            </a:r>
            <a:r>
              <a:rPr lang="en-CA" sz="1600" dirty="0"/>
              <a:t>away from organizational </a:t>
            </a:r>
            <a:r>
              <a:rPr lang="en-CA" sz="1600" dirty="0" smtClean="0"/>
              <a:t>filters you need to tell a great story and attract an audience</a:t>
            </a:r>
          </a:p>
          <a:p>
            <a:r>
              <a:rPr lang="en-CA" sz="2400" dirty="0" smtClean="0"/>
              <a:t>Peter </a:t>
            </a:r>
            <a:r>
              <a:rPr lang="en-CA" sz="2400" dirty="0" err="1" smtClean="0"/>
              <a:t>Desbarats</a:t>
            </a:r>
            <a:endParaRPr lang="en-CA" sz="2400" dirty="0"/>
          </a:p>
          <a:p>
            <a:r>
              <a:rPr lang="en-CA" sz="1800" dirty="0" smtClean="0"/>
              <a:t>News professionals rely on instinct and gut feeling.</a:t>
            </a:r>
          </a:p>
          <a:p>
            <a:pPr lvl="1"/>
            <a:r>
              <a:rPr lang="en-CA" sz="1600" dirty="0" smtClean="0"/>
              <a:t>They don’t always like to share trade secrets (competition)</a:t>
            </a:r>
          </a:p>
          <a:p>
            <a:pPr lvl="1"/>
            <a:r>
              <a:rPr lang="en-CA" sz="1600" dirty="0" smtClean="0"/>
              <a:t>Guilt for questionable practices</a:t>
            </a:r>
          </a:p>
          <a:p>
            <a:pPr lvl="1"/>
            <a:endParaRPr lang="en-CA" dirty="0" smtClean="0"/>
          </a:p>
          <a:p>
            <a:pPr marL="201168" lvl="1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770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CJAD Organizational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Owned By Bell Media</a:t>
            </a:r>
          </a:p>
          <a:p>
            <a:pPr lvl="1"/>
            <a:r>
              <a:rPr lang="en-CA" dirty="0" smtClean="0"/>
              <a:t>Bell owns 106 </a:t>
            </a:r>
            <a:r>
              <a:rPr lang="en-CA" dirty="0"/>
              <a:t>stations in eight </a:t>
            </a:r>
            <a:r>
              <a:rPr lang="en-CA" dirty="0" smtClean="0"/>
              <a:t>provinces</a:t>
            </a:r>
          </a:p>
          <a:p>
            <a:pPr lvl="1"/>
            <a:r>
              <a:rPr lang="en-CA" dirty="0" smtClean="0">
                <a:hlinkClick r:id="rId2"/>
              </a:rPr>
              <a:t>CJAD</a:t>
            </a:r>
            <a:endParaRPr lang="en-CA" dirty="0" smtClean="0"/>
          </a:p>
          <a:p>
            <a:pPr lvl="1"/>
            <a:r>
              <a:rPr lang="en-CA" dirty="0" smtClean="0">
                <a:hlinkClick r:id="rId3"/>
              </a:rPr>
              <a:t>Bell Media Executives</a:t>
            </a:r>
            <a:endParaRPr lang="en-CA" dirty="0" smtClean="0"/>
          </a:p>
          <a:p>
            <a:pPr lvl="1"/>
            <a:r>
              <a:rPr lang="en-CA" dirty="0" smtClean="0">
                <a:hlinkClick r:id="rId4"/>
              </a:rPr>
              <a:t>BCE</a:t>
            </a:r>
            <a:endParaRPr lang="en-CA" dirty="0" smtClean="0"/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87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Structure of Media Organizations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Media organizations can be conceptualized as consisting of four principal classes:</a:t>
            </a:r>
          </a:p>
          <a:p>
            <a:r>
              <a:rPr lang="en-CA" dirty="0" smtClean="0"/>
              <a:t>1 – The upper class: Large scale owners and senior managers</a:t>
            </a:r>
          </a:p>
          <a:p>
            <a:r>
              <a:rPr lang="en-CA" dirty="0" smtClean="0"/>
              <a:t>2 – Media working class: Routine tasks of media work; sound recording, cleaning up, etc. </a:t>
            </a:r>
          </a:p>
          <a:p>
            <a:r>
              <a:rPr lang="en-CA" dirty="0" smtClean="0"/>
              <a:t>3 – Middle class professionals: Journalists, managers, production staff</a:t>
            </a:r>
          </a:p>
          <a:p>
            <a:r>
              <a:rPr lang="en-CA" dirty="0" smtClean="0"/>
              <a:t>4 – Self employed independent journalists</a:t>
            </a:r>
          </a:p>
          <a:p>
            <a:endParaRPr lang="en-CA" dirty="0" smtClean="0"/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46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Bottom Line - Profit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Since media are businesses, they sell viewers to advertisers</a:t>
            </a:r>
          </a:p>
          <a:p>
            <a:r>
              <a:rPr lang="en-CA" dirty="0" smtClean="0"/>
              <a:t>They MUST satisfy their shareholders</a:t>
            </a:r>
          </a:p>
          <a:p>
            <a:r>
              <a:rPr lang="en-CA" dirty="0" smtClean="0"/>
              <a:t>They are mindful of how to please audiences and construct stories that ‘sell’</a:t>
            </a:r>
          </a:p>
          <a:p>
            <a:pPr lvl="1"/>
            <a:r>
              <a:rPr lang="en-CA" dirty="0" smtClean="0"/>
              <a:t>A great deal of energy is put into attracting and keeping audiences</a:t>
            </a:r>
          </a:p>
          <a:p>
            <a:r>
              <a:rPr lang="en-CA" dirty="0" smtClean="0"/>
              <a:t>Newsrooms must continuously construct products ‘news content’ </a:t>
            </a:r>
            <a:endParaRPr lang="en-CA" dirty="0"/>
          </a:p>
          <a:p>
            <a:pPr lvl="1"/>
            <a:r>
              <a:rPr lang="en-CA" dirty="0" smtClean="0"/>
              <a:t>The business is fast pace and deadlines are strict 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52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Making a Story Newsworthy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More of an art than a science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Make sure your story is relevant to the current time </a:t>
            </a:r>
          </a:p>
          <a:p>
            <a:pPr lvl="1"/>
            <a:r>
              <a:rPr lang="en-CA" dirty="0" smtClean="0"/>
              <a:t>Stage an event – events attract news</a:t>
            </a:r>
          </a:p>
          <a:p>
            <a:pPr lvl="1"/>
            <a:r>
              <a:rPr lang="en-CA" dirty="0" smtClean="0"/>
              <a:t>Write a press release – spin your piece into a newsworthy story</a:t>
            </a:r>
          </a:p>
          <a:p>
            <a:pPr lvl="1"/>
            <a:r>
              <a:rPr lang="en-CA" dirty="0" smtClean="0"/>
              <a:t>Organize a press conference around your event – invite an array of journalists (you’ll need contacts)</a:t>
            </a:r>
          </a:p>
          <a:p>
            <a:pPr lvl="1"/>
            <a:r>
              <a:rPr lang="en-CA" dirty="0" smtClean="0"/>
              <a:t>Prepare newsworthy soundbites</a:t>
            </a:r>
          </a:p>
          <a:p>
            <a:pPr lvl="1"/>
            <a:r>
              <a:rPr lang="en-CA" dirty="0" smtClean="0"/>
              <a:t>Follow up with journalists – keep their contact information</a:t>
            </a:r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63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Selling the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Media are in the business of selling views to advertisers</a:t>
            </a:r>
          </a:p>
          <a:p>
            <a:r>
              <a:rPr lang="en-CA" dirty="0" smtClean="0"/>
              <a:t>Advertisers are in the business of selling products to viewers</a:t>
            </a:r>
          </a:p>
          <a:p>
            <a:r>
              <a:rPr lang="en-CA" dirty="0" smtClean="0"/>
              <a:t>Media is the vehicle to transmit commercial messages</a:t>
            </a:r>
          </a:p>
          <a:p>
            <a:r>
              <a:rPr lang="en-CA" dirty="0" smtClean="0"/>
              <a:t>Media has become an important player in organizing consumption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Product placement</a:t>
            </a:r>
          </a:p>
          <a:p>
            <a:pPr lvl="1"/>
            <a:r>
              <a:rPr lang="en-CA" dirty="0" smtClean="0"/>
              <a:t>Lifestyle advertising</a:t>
            </a:r>
          </a:p>
          <a:p>
            <a:pPr lvl="1"/>
            <a:r>
              <a:rPr lang="en-CA" dirty="0" smtClean="0"/>
              <a:t>Event marketing</a:t>
            </a:r>
          </a:p>
          <a:p>
            <a:pPr lvl="1"/>
            <a:r>
              <a:rPr lang="en-CA" dirty="0" smtClean="0"/>
              <a:t>Anxiety advertising</a:t>
            </a:r>
          </a:p>
          <a:p>
            <a:pPr lvl="1"/>
            <a:r>
              <a:rPr lang="en-CA" dirty="0" smtClean="0"/>
              <a:t>Keeping up with the </a:t>
            </a:r>
            <a:r>
              <a:rPr lang="en-CA" dirty="0" err="1" smtClean="0"/>
              <a:t>Jonses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42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Effects of Advertising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Erik Chevrier’s Masters Thesis: An Inquiry into How Individuals are Affected by Profuse Amounts of Publicity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Page 68 onward looks at subjective accounts of the perceived effects of advertising.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80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576</TotalTime>
  <Words>554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Media, Technology and Politics</vt:lpstr>
      <vt:lpstr>Guest Speaker</vt:lpstr>
      <vt:lpstr>Media As a Business</vt:lpstr>
      <vt:lpstr>CJAD Organizational Structure</vt:lpstr>
      <vt:lpstr>Structure of Media Organizations</vt:lpstr>
      <vt:lpstr>The Bottom Line - Profit</vt:lpstr>
      <vt:lpstr>Making a Story Newsworthy</vt:lpstr>
      <vt:lpstr>Selling the System</vt:lpstr>
      <vt:lpstr>Effects of Advertising</vt:lpstr>
      <vt:lpstr>The Medium is the Message</vt:lpstr>
      <vt:lpstr>Media Technology and Shaping Society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83</cp:revision>
  <dcterms:created xsi:type="dcterms:W3CDTF">2016-01-27T06:10:50Z</dcterms:created>
  <dcterms:modified xsi:type="dcterms:W3CDTF">2016-03-02T18:20:31Z</dcterms:modified>
</cp:coreProperties>
</file>