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62" r:id="rId4"/>
    <p:sldId id="269" r:id="rId5"/>
    <p:sldId id="265" r:id="rId6"/>
    <p:sldId id="266" r:id="rId7"/>
    <p:sldId id="270" r:id="rId8"/>
    <p:sldId id="271" r:id="rId9"/>
    <p:sldId id="272" r:id="rId10"/>
    <p:sldId id="273" r:id="rId11"/>
    <p:sldId id="26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pectrum.library.concordia.ca/7292/1/Chevrier_MA_S2011.pdf" TargetMode="External"/><Relationship Id="rId3" Type="http://schemas.openxmlformats.org/officeDocument/2006/relationships/hyperlink" Target="https://www.youtube.com/watch?v=TM8L7bdwVaA" TargetMode="External"/><Relationship Id="rId7" Type="http://schemas.openxmlformats.org/officeDocument/2006/relationships/hyperlink" Target="https://www.youtube.com/watch?v=ySwnUqzvx78" TargetMode="External"/><Relationship Id="rId2" Type="http://schemas.openxmlformats.org/officeDocument/2006/relationships/hyperlink" Target="https://www.youtube.com/watch?v=Ahg6qcgoay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B2OegI6wvI" TargetMode="External"/><Relationship Id="rId5" Type="http://schemas.openxmlformats.org/officeDocument/2006/relationships/hyperlink" Target="https://www.youtube.com/watch?v=NRTFPPBZGnI" TargetMode="External"/><Relationship Id="rId4" Type="http://schemas.openxmlformats.org/officeDocument/2006/relationships/hyperlink" Target="http://www.newswire.ca/news-releas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91kc5wHaY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Media, Technology and Politics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Gatekeeping, Agenda Setting, Framing &amp; </a:t>
            </a:r>
            <a:r>
              <a:rPr lang="en-US" dirty="0" smtClean="0"/>
              <a:t>Priming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March 23</a:t>
            </a:r>
            <a:r>
              <a:rPr lang="en-CA" baseline="30000" dirty="0" smtClean="0"/>
              <a:t>th</a:t>
            </a:r>
            <a:r>
              <a:rPr lang="en-CA" dirty="0" smtClean="0"/>
              <a:t>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Tactics to Resist the Influence of Agenda Setting (Nesbitt-Larking)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You can tune messages out</a:t>
            </a:r>
          </a:p>
          <a:p>
            <a:r>
              <a:rPr lang="en-CA" dirty="0" smtClean="0"/>
              <a:t>Be on the lookout for slogans and clichés</a:t>
            </a:r>
          </a:p>
          <a:p>
            <a:r>
              <a:rPr lang="en-CA" dirty="0" smtClean="0"/>
              <a:t>Be alert of infotainment techniques </a:t>
            </a:r>
          </a:p>
          <a:p>
            <a:r>
              <a:rPr lang="en-CA" dirty="0" smtClean="0"/>
              <a:t>Remind yourself about the artificial nature of news broadcasts</a:t>
            </a:r>
          </a:p>
          <a:p>
            <a:r>
              <a:rPr lang="en-CA" dirty="0" smtClean="0"/>
              <a:t>Talk back to new pieces</a:t>
            </a:r>
          </a:p>
          <a:p>
            <a:r>
              <a:rPr lang="en-CA" dirty="0" smtClean="0"/>
              <a:t>Understand what has been ignored or downplayed</a:t>
            </a:r>
          </a:p>
          <a:p>
            <a:r>
              <a:rPr lang="en-CA" dirty="0" smtClean="0"/>
              <a:t>Understand what voices are missing</a:t>
            </a:r>
          </a:p>
          <a:p>
            <a:r>
              <a:rPr lang="en-CA" dirty="0" smtClean="0"/>
              <a:t>Understand what is said to be impossible</a:t>
            </a:r>
          </a:p>
          <a:p>
            <a:r>
              <a:rPr lang="en-CA" dirty="0" smtClean="0"/>
              <a:t>Understand if the news piece favors a conventional idea of the elite</a:t>
            </a:r>
          </a:p>
          <a:p>
            <a:r>
              <a:rPr lang="en-CA" dirty="0" smtClean="0"/>
              <a:t>Demand better news content</a:t>
            </a:r>
          </a:p>
          <a:p>
            <a:endParaRPr lang="en-CA" dirty="0"/>
          </a:p>
          <a:p>
            <a:r>
              <a:rPr lang="en-CA" dirty="0" smtClean="0"/>
              <a:t>*Become a producer of news yourself</a:t>
            </a:r>
          </a:p>
        </p:txBody>
      </p:sp>
    </p:spTree>
    <p:extLst>
      <p:ext uri="{BB962C8B-B14F-4D97-AF65-F5344CB8AC3E}">
        <p14:creationId xmlns:p14="http://schemas.microsoft.com/office/powerpoint/2010/main" val="404990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– Media and Democracy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 smtClean="0"/>
              <a:t>What is the relationship between media and democracy?</a:t>
            </a:r>
          </a:p>
          <a:p>
            <a:r>
              <a:rPr lang="en-CA" dirty="0" smtClean="0"/>
              <a:t>Can media that assists voting help foster better democratic practices?</a:t>
            </a:r>
          </a:p>
          <a:p>
            <a:r>
              <a:rPr lang="en-CA" dirty="0" smtClean="0"/>
              <a:t>How do we ensure that people get reliable information about political affairs?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951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 smtClean="0"/>
              <a:t>How are you doing? </a:t>
            </a:r>
            <a:endParaRPr lang="en-CA" dirty="0"/>
          </a:p>
          <a:p>
            <a:r>
              <a:rPr lang="en-CA" dirty="0" smtClean="0"/>
              <a:t>Are you following your schedule?</a:t>
            </a:r>
          </a:p>
          <a:p>
            <a:r>
              <a:rPr lang="en-CA" dirty="0" smtClean="0"/>
              <a:t>Where are you at now?</a:t>
            </a:r>
          </a:p>
          <a:p>
            <a:r>
              <a:rPr lang="en-CA" dirty="0" smtClean="0"/>
              <a:t>Do you have questions or concerns?</a:t>
            </a:r>
          </a:p>
          <a:p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5139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Gatekeeping, Agenda Setting, Framing &amp; Priming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>
                <a:hlinkClick r:id="rId2"/>
              </a:rPr>
              <a:t>Attention and awareness are important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hlinkClick r:id="rId3"/>
              </a:rPr>
              <a:t>Reporters often repeat key words, phrases and/or sayings</a:t>
            </a:r>
          </a:p>
          <a:p>
            <a:pPr marL="0" indent="0">
              <a:buNone/>
            </a:pPr>
            <a:r>
              <a:rPr lang="en-CA" sz="2400" dirty="0" smtClean="0">
                <a:hlinkClick r:id="rId4"/>
              </a:rPr>
              <a:t>New stories can be found on newswires and recycled or tweaked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hlinkClick r:id="rId5"/>
              </a:rPr>
              <a:t>Priming effect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hlinkClick r:id="rId6"/>
              </a:rPr>
              <a:t>The power of words in regards to memory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hlinkClick r:id="rId7"/>
              </a:rPr>
              <a:t>Context can make us understand things in specific ways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>
                <a:hlinkClick r:id="rId8"/>
              </a:rPr>
              <a:t>Advertising and priming – page 18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76814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Priming/Framing/Schema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4937760" cy="617235"/>
          </a:xfrm>
        </p:spPr>
        <p:txBody>
          <a:bodyPr/>
          <a:lstStyle/>
          <a:p>
            <a:r>
              <a:rPr lang="en-CA" dirty="0" smtClean="0"/>
              <a:t>Cognitive Model</a:t>
            </a:r>
            <a:endParaRPr lang="en-CA" dirty="0"/>
          </a:p>
        </p:txBody>
      </p:sp>
      <p:pic>
        <p:nvPicPr>
          <p:cNvPr id="5" name="Content Placeholder 3" descr="BKB05F0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966" y="2156604"/>
            <a:ext cx="5624173" cy="407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217920" y="1737360"/>
            <a:ext cx="4937760" cy="419244"/>
          </a:xfrm>
        </p:spPr>
        <p:txBody>
          <a:bodyPr/>
          <a:lstStyle/>
          <a:p>
            <a:r>
              <a:rPr lang="en-CA" dirty="0" smtClean="0"/>
              <a:t>Schema</a:t>
            </a:r>
            <a:endParaRPr lang="en-CA" dirty="0"/>
          </a:p>
        </p:txBody>
      </p:sp>
      <p:pic>
        <p:nvPicPr>
          <p:cNvPr id="1026" name="Picture 2" descr="Egg sche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156604"/>
            <a:ext cx="5120640" cy="407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 that Influence News Content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sz="2400" dirty="0" smtClean="0"/>
              <a:t>Relation between the state and broadcasters</a:t>
            </a:r>
          </a:p>
          <a:p>
            <a:r>
              <a:rPr lang="en-CA" dirty="0" smtClean="0"/>
              <a:t>Formal &amp; Informal</a:t>
            </a:r>
          </a:p>
          <a:p>
            <a:pPr lvl="1"/>
            <a:r>
              <a:rPr lang="en-CA" dirty="0" smtClean="0"/>
              <a:t>Symbolic relationship between media companies, parties, and politicians</a:t>
            </a:r>
          </a:p>
          <a:p>
            <a:pPr lvl="1"/>
            <a:r>
              <a:rPr lang="en-CA" dirty="0" smtClean="0"/>
              <a:t>Discretionary fiscal policy on the part of the state </a:t>
            </a:r>
          </a:p>
          <a:p>
            <a:pPr lvl="1"/>
            <a:r>
              <a:rPr lang="en-CA" dirty="0" smtClean="0"/>
              <a:t>Executive, judicial and regulatory agency laws and regulations about the media and their conduct</a:t>
            </a:r>
          </a:p>
          <a:p>
            <a:pPr lvl="1"/>
            <a:r>
              <a:rPr lang="en-CA" dirty="0" smtClean="0"/>
              <a:t>News management techniques on the part of political actors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67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State and the Media </a:t>
            </a:r>
            <a:r>
              <a:rPr lang="en-CA" sz="4400" dirty="0" smtClean="0"/>
              <a:t>(Nesbitt-Larking)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 smtClean="0"/>
              <a:t>The state has multiple roles in relation with media apparatuses.</a:t>
            </a:r>
          </a:p>
          <a:p>
            <a:pPr lvl="1"/>
            <a:r>
              <a:rPr lang="en-CA" dirty="0" smtClean="0"/>
              <a:t>Proprietor</a:t>
            </a:r>
          </a:p>
          <a:p>
            <a:pPr lvl="1"/>
            <a:r>
              <a:rPr lang="en-CA" dirty="0" smtClean="0"/>
              <a:t>Custodian of national heritage</a:t>
            </a:r>
          </a:p>
          <a:p>
            <a:pPr lvl="1"/>
            <a:r>
              <a:rPr lang="en-CA" dirty="0" smtClean="0"/>
              <a:t>Regulator</a:t>
            </a:r>
          </a:p>
          <a:p>
            <a:pPr lvl="1"/>
            <a:r>
              <a:rPr lang="en-CA" dirty="0" smtClean="0"/>
              <a:t>Censor</a:t>
            </a:r>
          </a:p>
          <a:p>
            <a:pPr lvl="1"/>
            <a:r>
              <a:rPr lang="en-CA" dirty="0" smtClean="0"/>
              <a:t>Patron (awards, prizes and grants)</a:t>
            </a:r>
          </a:p>
          <a:p>
            <a:pPr lvl="1"/>
            <a:r>
              <a:rPr lang="en-CA" dirty="0" smtClean="0"/>
              <a:t>Catalyst (subsidies) </a:t>
            </a:r>
          </a:p>
          <a:p>
            <a:pPr lvl="1"/>
            <a:r>
              <a:rPr lang="en-CA" dirty="0" smtClean="0"/>
              <a:t>Actor (providing content)</a:t>
            </a:r>
          </a:p>
          <a:p>
            <a:pPr lvl="1"/>
            <a:r>
              <a:rPr lang="en-CA" dirty="0" smtClean="0"/>
              <a:t>Masseur (managing news releases)</a:t>
            </a:r>
          </a:p>
          <a:p>
            <a:pPr lvl="1"/>
            <a:r>
              <a:rPr lang="en-CA" dirty="0" smtClean="0"/>
              <a:t>Ideologue (shaping political reality)</a:t>
            </a:r>
          </a:p>
          <a:p>
            <a:pPr lvl="1"/>
            <a:r>
              <a:rPr lang="en-CA" dirty="0" smtClean="0"/>
              <a:t>Conspirator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87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 and Politics – Dual Control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1" cy="402336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Jamieson and Campbell identify a number of ways where media organizations and politicians control each other:</a:t>
            </a:r>
          </a:p>
          <a:p>
            <a:r>
              <a:rPr lang="en-CA" dirty="0" smtClean="0"/>
              <a:t>1 – Use of spin-doctors</a:t>
            </a:r>
          </a:p>
          <a:p>
            <a:r>
              <a:rPr lang="en-CA" dirty="0" smtClean="0"/>
              <a:t>2 – Staging of press conferences</a:t>
            </a:r>
          </a:p>
          <a:p>
            <a:r>
              <a:rPr lang="en-CA" dirty="0" smtClean="0"/>
              <a:t>3 – Venues, seating arrangements and camera angles</a:t>
            </a:r>
          </a:p>
          <a:p>
            <a:r>
              <a:rPr lang="en-CA" dirty="0" smtClean="0"/>
              <a:t>4 – Timing of statements to be released to the general public</a:t>
            </a:r>
          </a:p>
          <a:p>
            <a:r>
              <a:rPr lang="en-CA" dirty="0" smtClean="0"/>
              <a:t>5 – Negative announcements timed for release</a:t>
            </a:r>
          </a:p>
          <a:p>
            <a:r>
              <a:rPr lang="en-CA" dirty="0" smtClean="0"/>
              <a:t>6 – Trial balloons used to deal with proposals when a politician is uncertain</a:t>
            </a:r>
          </a:p>
          <a:p>
            <a:r>
              <a:rPr lang="en-CA" dirty="0" smtClean="0"/>
              <a:t>7 – Leaks employed to weaken an enemy</a:t>
            </a:r>
          </a:p>
          <a:p>
            <a:r>
              <a:rPr lang="en-CA" dirty="0" smtClean="0"/>
              <a:t>8 – Direct recipient addresses</a:t>
            </a:r>
          </a:p>
          <a:p>
            <a:r>
              <a:rPr lang="en-CA" dirty="0" smtClean="0"/>
              <a:t>9 – Access and denial of access to reward journalists who are supportive and punish those that are critical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2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What is objectivity and truth?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77092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Credibility of a Journalist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Journalists are touchy about objectivity</a:t>
            </a:r>
            <a:r>
              <a:rPr lang="en-CA" dirty="0"/>
              <a:t> (</a:t>
            </a:r>
            <a:r>
              <a:rPr lang="en-CA" dirty="0" smtClean="0"/>
              <a:t>Tuchman)</a:t>
            </a:r>
          </a:p>
          <a:p>
            <a:r>
              <a:rPr lang="en-CA" dirty="0" smtClean="0"/>
              <a:t>They defend attacks on objectivity via:</a:t>
            </a:r>
            <a:br>
              <a:rPr lang="en-CA" dirty="0" smtClean="0"/>
            </a:br>
            <a:r>
              <a:rPr lang="en-CA" dirty="0" smtClean="0"/>
              <a:t>1 – presentation of both sides of a story even if facts cannot be verified</a:t>
            </a:r>
            <a:br>
              <a:rPr lang="en-CA" dirty="0" smtClean="0"/>
            </a:br>
            <a:r>
              <a:rPr lang="en-CA" dirty="0" smtClean="0"/>
              <a:t>2 – presentation of supporting evidence to back up weaker evidence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3 – judicious use of attempts to separate opinions expressed from the reporters own</a:t>
            </a:r>
            <a:br>
              <a:rPr lang="en-CA" dirty="0" smtClean="0"/>
            </a:br>
            <a:r>
              <a:rPr lang="en-CA" dirty="0" smtClean="0"/>
              <a:t>4 – the use of ‘expert’ opinion 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5 – presentation of the most facts regarding the 5Ws</a:t>
            </a:r>
          </a:p>
        </p:txBody>
      </p:sp>
    </p:spTree>
    <p:extLst>
      <p:ext uri="{BB962C8B-B14F-4D97-AF65-F5344CB8AC3E}">
        <p14:creationId xmlns:p14="http://schemas.microsoft.com/office/powerpoint/2010/main" val="36009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‘Media Factory’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Suppliers of raw materials – Those whose daily practices produce the requisite news value to be registered as eligible for inclusion. Those more elevated in social status usually get more priority. </a:t>
            </a:r>
          </a:p>
          <a:p>
            <a:r>
              <a:rPr lang="en-CA" dirty="0" smtClean="0"/>
              <a:t>Builders of news machinery – Technical operatives who make it possible for experience to be converted into editorial. </a:t>
            </a:r>
          </a:p>
          <a:p>
            <a:r>
              <a:rPr lang="en-CA" dirty="0" smtClean="0"/>
              <a:t>Suppliers of liquid capital – Those who invest in and purchase the services of media enterprises. </a:t>
            </a:r>
          </a:p>
          <a:p>
            <a:r>
              <a:rPr lang="en-CA" dirty="0" smtClean="0"/>
              <a:t>Principal owners and bosses – Allocative vs operational owners</a:t>
            </a:r>
          </a:p>
          <a:p>
            <a:r>
              <a:rPr lang="en-CA" dirty="0" smtClean="0"/>
              <a:t>Workers (and semi-employed workers) – Those doing the groundwork</a:t>
            </a:r>
          </a:p>
          <a:p>
            <a:r>
              <a:rPr lang="en-CA" dirty="0" smtClean="0"/>
              <a:t>State inspector – The regulator</a:t>
            </a:r>
          </a:p>
          <a:p>
            <a:r>
              <a:rPr lang="en-CA" dirty="0" smtClean="0"/>
              <a:t>Costumers – Those who engage with media</a:t>
            </a:r>
          </a:p>
          <a:p>
            <a:r>
              <a:rPr lang="en-CA" dirty="0" smtClean="0"/>
              <a:t>Those affected by externalities – The general public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030183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1142</TotalTime>
  <Words>593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Media, Technology and Politics</vt:lpstr>
      <vt:lpstr>Gatekeeping, Agenda Setting, Framing &amp; Priming</vt:lpstr>
      <vt:lpstr>Priming/Framing/Schema</vt:lpstr>
      <vt:lpstr>Factors that Influence News Content</vt:lpstr>
      <vt:lpstr>The State and the Media (Nesbitt-Larking)</vt:lpstr>
      <vt:lpstr>Media and Politics – Dual Control</vt:lpstr>
      <vt:lpstr>Discussion </vt:lpstr>
      <vt:lpstr>The Credibility of a Journalist</vt:lpstr>
      <vt:lpstr>The ‘Media Factory’</vt:lpstr>
      <vt:lpstr>Tactics to Resist the Influence of Agenda Setting (Nesbitt-Larking)</vt:lpstr>
      <vt:lpstr>Discussion – Media and Democracy</vt:lpstr>
      <vt:lpstr>Group Project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159</cp:revision>
  <dcterms:created xsi:type="dcterms:W3CDTF">2016-01-27T06:10:50Z</dcterms:created>
  <dcterms:modified xsi:type="dcterms:W3CDTF">2016-03-23T18:23:03Z</dcterms:modified>
</cp:coreProperties>
</file>