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79" r:id="rId3"/>
    <p:sldId id="280" r:id="rId4"/>
    <p:sldId id="281" r:id="rId5"/>
    <p:sldId id="282" r:id="rId6"/>
    <p:sldId id="283" r:id="rId7"/>
    <p:sldId id="267" r:id="rId8"/>
    <p:sldId id="278" r:id="rId9"/>
    <p:sldId id="275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2016-03-30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" TargetMode="External"/><Relationship Id="rId2" Type="http://schemas.openxmlformats.org/officeDocument/2006/relationships/hyperlink" Target="http://collectivevision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cw.mit.edu/index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clay_shirky_how_cellphones_twitter_facebook_can_make_history?language=en" TargetMode="External"/><Relationship Id="rId7" Type="http://schemas.openxmlformats.org/officeDocument/2006/relationships/hyperlink" Target="https://www.ted.com/talks/evan_williams_on_listening_to_twitter_users" TargetMode="External"/><Relationship Id="rId2" Type="http://schemas.openxmlformats.org/officeDocument/2006/relationships/hyperlink" Target="https://www.ted.com/talks/zeynep_tufekci_how_the_internet_has_made_social_change_easy_to_organize_hard_to_w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d.com/talks/clay_shirky_how_the_internet_will_one_day_transform_government" TargetMode="External"/><Relationship Id="rId5" Type="http://schemas.openxmlformats.org/officeDocument/2006/relationships/hyperlink" Target="https://www.ted.com/talks/wael_ghonim_let_s_design_social_media_that_drives_real_change" TargetMode="External"/><Relationship Id="rId4" Type="http://schemas.openxmlformats.org/officeDocument/2006/relationships/hyperlink" Target="https://www.ted.com/talks/rebecca_mackinnon_let_s_take_back_the_internet?languag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Media, Technology and Politics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Ethics, Participation, Political Activism, and </a:t>
            </a:r>
            <a:r>
              <a:rPr lang="en-US" dirty="0" smtClean="0"/>
              <a:t>Media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March 30</a:t>
            </a:r>
            <a:r>
              <a:rPr lang="en-CA" baseline="30000" dirty="0" smtClean="0"/>
              <a:t>th</a:t>
            </a:r>
            <a:r>
              <a:rPr lang="en-CA" dirty="0" smtClean="0"/>
              <a:t>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Wrap-Up</a:t>
            </a:r>
            <a:endParaRPr lang="en-CA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4630" y="1846263"/>
            <a:ext cx="546306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5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Contents of </a:t>
            </a:r>
            <a:r>
              <a:rPr lang="en-CA" dirty="0"/>
              <a:t>Final </a:t>
            </a:r>
            <a:r>
              <a:rPr lang="en-CA" dirty="0" smtClean="0"/>
              <a:t>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Class discussions – Study the PowerPoint slides as well as what was discussed in class</a:t>
            </a:r>
          </a:p>
          <a:p>
            <a:r>
              <a:rPr lang="en-CA" dirty="0" smtClean="0"/>
              <a:t>Politics, Society and Media (Paul Nesbitt-Larking) – Chapters 7, </a:t>
            </a:r>
            <a:r>
              <a:rPr lang="en-CA" dirty="0"/>
              <a:t>8</a:t>
            </a:r>
            <a:r>
              <a:rPr lang="en-CA" dirty="0" smtClean="0"/>
              <a:t>, </a:t>
            </a:r>
            <a:r>
              <a:rPr lang="en-CA" dirty="0"/>
              <a:t>9</a:t>
            </a:r>
            <a:r>
              <a:rPr lang="en-CA" dirty="0" smtClean="0"/>
              <a:t>, 10, 11, 13, 14</a:t>
            </a:r>
          </a:p>
          <a:p>
            <a:endParaRPr lang="en-CA" dirty="0" smtClean="0"/>
          </a:p>
          <a:p>
            <a:r>
              <a:rPr lang="en-CA" dirty="0" smtClean="0"/>
              <a:t>Ideas from chapter 8 and 9 were discussed in class many times, however, there are no PowerPoint slides that detail these ideas. If you were not present for the discussion, I suggest you read those chapters carefully and/or rely on the notes you took in class.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10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 for </a:t>
            </a:r>
            <a:r>
              <a:rPr lang="en-CA" dirty="0" smtClean="0"/>
              <a:t>Final </a:t>
            </a:r>
            <a:r>
              <a:rPr lang="en-CA" dirty="0" smtClean="0"/>
              <a:t>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Two </a:t>
            </a:r>
            <a:r>
              <a:rPr lang="en-CA" dirty="0" smtClean="0"/>
              <a:t>sections:</a:t>
            </a:r>
          </a:p>
          <a:p>
            <a:pPr lvl="1"/>
            <a:r>
              <a:rPr lang="en-CA" dirty="0" smtClean="0"/>
              <a:t>Short answer (answer 8 of 9 questions)</a:t>
            </a:r>
          </a:p>
          <a:p>
            <a:pPr lvl="1"/>
            <a:r>
              <a:rPr lang="en-CA" dirty="0" smtClean="0"/>
              <a:t>Essay question (1 question)</a:t>
            </a:r>
          </a:p>
          <a:p>
            <a:pPr lvl="1"/>
            <a:endParaRPr lang="en-CA" dirty="0"/>
          </a:p>
          <a:p>
            <a:r>
              <a:rPr lang="en-CA" sz="2800" dirty="0" smtClean="0"/>
              <a:t>Exam </a:t>
            </a:r>
            <a:r>
              <a:rPr lang="en-CA" sz="2800" dirty="0"/>
              <a:t>time</a:t>
            </a:r>
          </a:p>
          <a:p>
            <a:pPr lvl="1"/>
            <a:r>
              <a:rPr lang="en-CA" dirty="0" smtClean="0"/>
              <a:t>Short answer </a:t>
            </a:r>
            <a:r>
              <a:rPr lang="en-CA" dirty="0"/>
              <a:t>– </a:t>
            </a:r>
            <a:r>
              <a:rPr lang="en-CA" dirty="0" smtClean="0"/>
              <a:t>10 </a:t>
            </a:r>
            <a:r>
              <a:rPr lang="en-CA" dirty="0"/>
              <a:t>minutes per question X 8</a:t>
            </a:r>
            <a:r>
              <a:rPr lang="en-CA" dirty="0" smtClean="0"/>
              <a:t> </a:t>
            </a:r>
            <a:r>
              <a:rPr lang="en-CA" dirty="0"/>
              <a:t>questions </a:t>
            </a:r>
            <a:r>
              <a:rPr lang="en-CA" dirty="0" smtClean="0"/>
              <a:t>(80 </a:t>
            </a:r>
            <a:r>
              <a:rPr lang="en-CA" dirty="0"/>
              <a:t>minutes)</a:t>
            </a:r>
          </a:p>
          <a:p>
            <a:pPr lvl="1"/>
            <a:r>
              <a:rPr lang="en-CA" dirty="0"/>
              <a:t>Essay </a:t>
            </a:r>
            <a:r>
              <a:rPr lang="en-CA" dirty="0" smtClean="0"/>
              <a:t>question </a:t>
            </a:r>
            <a:r>
              <a:rPr lang="en-CA" dirty="0"/>
              <a:t>– </a:t>
            </a:r>
            <a:r>
              <a:rPr lang="en-CA" dirty="0" smtClean="0"/>
              <a:t>20 </a:t>
            </a:r>
            <a:r>
              <a:rPr lang="en-CA" dirty="0"/>
              <a:t>minutes </a:t>
            </a:r>
            <a:r>
              <a:rPr lang="en-CA" dirty="0" smtClean="0"/>
              <a:t>(20 </a:t>
            </a:r>
            <a:r>
              <a:rPr lang="en-CA" dirty="0"/>
              <a:t>minutes</a:t>
            </a:r>
            <a:r>
              <a:rPr lang="en-CA" dirty="0" smtClean="0"/>
              <a:t>)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Exam Time = 100 Minutes – 1 Hour and 40 min</a:t>
            </a:r>
            <a:endParaRPr lang="en-CA" dirty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912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Weight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Point Allocation</a:t>
            </a:r>
            <a:endParaRPr lang="en-CA" sz="2800" dirty="0"/>
          </a:p>
          <a:p>
            <a:pPr lvl="1"/>
            <a:endParaRPr lang="en-CA" dirty="0"/>
          </a:p>
          <a:p>
            <a:pPr lvl="1"/>
            <a:r>
              <a:rPr lang="en-CA" dirty="0" smtClean="0"/>
              <a:t>Short answer </a:t>
            </a:r>
            <a:r>
              <a:rPr lang="en-CA" dirty="0"/>
              <a:t>– </a:t>
            </a:r>
            <a:r>
              <a:rPr lang="en-CA" dirty="0" smtClean="0"/>
              <a:t>8 points per </a:t>
            </a:r>
            <a:r>
              <a:rPr lang="en-CA" dirty="0"/>
              <a:t>question </a:t>
            </a:r>
            <a:r>
              <a:rPr lang="en-CA" dirty="0" smtClean="0"/>
              <a:t>(40 </a:t>
            </a:r>
            <a:r>
              <a:rPr lang="en-CA" dirty="0"/>
              <a:t>marks total)</a:t>
            </a:r>
          </a:p>
          <a:p>
            <a:pPr lvl="1"/>
            <a:r>
              <a:rPr lang="en-CA" dirty="0" smtClean="0"/>
              <a:t>Essay </a:t>
            </a:r>
            <a:r>
              <a:rPr lang="en-CA" dirty="0"/>
              <a:t>Question – 2</a:t>
            </a:r>
            <a:r>
              <a:rPr lang="en-CA" dirty="0" smtClean="0"/>
              <a:t>0 points (</a:t>
            </a:r>
            <a:r>
              <a:rPr lang="en-CA" dirty="0"/>
              <a:t>2</a:t>
            </a:r>
            <a:r>
              <a:rPr lang="en-CA" dirty="0" smtClean="0"/>
              <a:t>0 points)</a:t>
            </a:r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  40 + 20 = </a:t>
            </a:r>
            <a:r>
              <a:rPr lang="en-CA" dirty="0"/>
              <a:t>6</a:t>
            </a:r>
            <a:r>
              <a:rPr lang="en-CA" dirty="0" smtClean="0"/>
              <a:t>0 Points</a:t>
            </a:r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X / 60 </a:t>
            </a:r>
            <a:r>
              <a:rPr lang="en-CA" dirty="0"/>
              <a:t>*</a:t>
            </a:r>
            <a:r>
              <a:rPr lang="en-CA" dirty="0" smtClean="0"/>
              <a:t> 100 = your grade on 100</a:t>
            </a:r>
          </a:p>
        </p:txBody>
      </p:sp>
    </p:spTree>
    <p:extLst>
      <p:ext uri="{BB962C8B-B14F-4D97-AF65-F5344CB8AC3E}">
        <p14:creationId xmlns:p14="http://schemas.microsoft.com/office/powerpoint/2010/main" val="30187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How Points are Allocated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Short Answer – Scale of (0 – 5) </a:t>
            </a:r>
          </a:p>
          <a:p>
            <a:pPr lvl="1"/>
            <a:r>
              <a:rPr lang="en-CA" dirty="0"/>
              <a:t>0 = You wrote nothing</a:t>
            </a:r>
          </a:p>
          <a:p>
            <a:pPr lvl="1"/>
            <a:r>
              <a:rPr lang="en-CA" dirty="0"/>
              <a:t>1 = You wrote something but it is not right at all</a:t>
            </a:r>
          </a:p>
          <a:p>
            <a:pPr lvl="1"/>
            <a:r>
              <a:rPr lang="en-CA" dirty="0"/>
              <a:t>2 = You wrote something that is partially true but mainly wrong</a:t>
            </a:r>
          </a:p>
          <a:p>
            <a:pPr lvl="1"/>
            <a:r>
              <a:rPr lang="en-CA" dirty="0"/>
              <a:t>3 = You are correct but extremely vague</a:t>
            </a:r>
          </a:p>
          <a:p>
            <a:pPr lvl="1"/>
            <a:r>
              <a:rPr lang="en-CA" dirty="0"/>
              <a:t>4 = You are correct but slightly vague</a:t>
            </a:r>
          </a:p>
          <a:p>
            <a:pPr lvl="1"/>
            <a:r>
              <a:rPr lang="en-CA" dirty="0"/>
              <a:t>5 = You are correct, clear and complete. You provide examples to back up your claim(s),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5725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 of How Points are Allocated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Essay Question – Points (0 – 20)</a:t>
            </a:r>
          </a:p>
          <a:p>
            <a:pPr lvl="1"/>
            <a:r>
              <a:rPr lang="en-CA" dirty="0" smtClean="0"/>
              <a:t>0 = You wrote nothing</a:t>
            </a:r>
          </a:p>
          <a:p>
            <a:pPr lvl="1"/>
            <a:r>
              <a:rPr lang="en-CA" dirty="0" smtClean="0"/>
              <a:t>1 – 10 = You </a:t>
            </a:r>
            <a:r>
              <a:rPr lang="en-CA" dirty="0"/>
              <a:t>wrote something but it is not right at </a:t>
            </a:r>
            <a:r>
              <a:rPr lang="en-CA" dirty="0" smtClean="0"/>
              <a:t>all</a:t>
            </a:r>
          </a:p>
          <a:p>
            <a:pPr lvl="1"/>
            <a:r>
              <a:rPr lang="en-CA" dirty="0" smtClean="0"/>
              <a:t>10 – 12 = </a:t>
            </a:r>
            <a:r>
              <a:rPr lang="en-CA" dirty="0"/>
              <a:t>You wrote something that is partially true but mainly </a:t>
            </a:r>
            <a:r>
              <a:rPr lang="en-CA" dirty="0" smtClean="0"/>
              <a:t>wrong</a:t>
            </a:r>
          </a:p>
          <a:p>
            <a:pPr lvl="1"/>
            <a:r>
              <a:rPr lang="en-CA" dirty="0" smtClean="0"/>
              <a:t>12 – 14 = You are correct but extremely vague</a:t>
            </a:r>
          </a:p>
          <a:p>
            <a:pPr lvl="1"/>
            <a:r>
              <a:rPr lang="en-CA" dirty="0" smtClean="0"/>
              <a:t>14 – 16 = You are correct but slightly vague</a:t>
            </a:r>
          </a:p>
          <a:p>
            <a:pPr lvl="1"/>
            <a:r>
              <a:rPr lang="en-CA" dirty="0" smtClean="0"/>
              <a:t>16 – 18 = You are correct and are clear. You provide examples to back up your claim(s).</a:t>
            </a:r>
          </a:p>
          <a:p>
            <a:pPr lvl="1"/>
            <a:r>
              <a:rPr lang="en-CA" dirty="0" smtClean="0"/>
              <a:t>18 – 20 = You are spot on. You provide a range of examples to back up your claim(s). Your answer is full. You don’t leave anything out. Each part of your answer is completely correct.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7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What are your political ambitions? </a:t>
            </a:r>
          </a:p>
          <a:p>
            <a:r>
              <a:rPr lang="en-US" sz="2200" dirty="0" smtClean="0"/>
              <a:t>How can media assist you?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814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Media Today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People have greater access to equipment that produce media</a:t>
            </a:r>
          </a:p>
          <a:p>
            <a:pPr lvl="1"/>
            <a:r>
              <a:rPr lang="en-CA" dirty="0" smtClean="0">
                <a:hlinkClick r:id="rId2"/>
              </a:rPr>
              <a:t>Co-op Collective Vision </a:t>
            </a:r>
            <a:endParaRPr lang="en-CA" dirty="0" smtClean="0"/>
          </a:p>
          <a:p>
            <a:r>
              <a:rPr lang="en-CA" dirty="0" smtClean="0"/>
              <a:t>Web platforms provide a variety of educational resources:</a:t>
            </a:r>
          </a:p>
          <a:p>
            <a:pPr lvl="1"/>
            <a:r>
              <a:rPr lang="en-CA" dirty="0" smtClean="0">
                <a:hlinkClick r:id="rId3"/>
              </a:rPr>
              <a:t>Coursera</a:t>
            </a:r>
            <a:endParaRPr lang="en-CA" dirty="0"/>
          </a:p>
          <a:p>
            <a:pPr lvl="1"/>
            <a:r>
              <a:rPr lang="en-CA" dirty="0">
                <a:hlinkClick r:id="rId4"/>
              </a:rPr>
              <a:t>MIT Open </a:t>
            </a:r>
            <a:r>
              <a:rPr lang="en-CA" dirty="0" smtClean="0">
                <a:hlinkClick r:id="rId4"/>
              </a:rPr>
              <a:t>Courseware</a:t>
            </a:r>
            <a:endParaRPr lang="en-CA" dirty="0" smtClean="0"/>
          </a:p>
          <a:p>
            <a:r>
              <a:rPr lang="en-CA" dirty="0" smtClean="0"/>
              <a:t>People have greater access to information</a:t>
            </a:r>
          </a:p>
          <a:p>
            <a:r>
              <a:rPr lang="en-CA" dirty="0" smtClean="0"/>
              <a:t>People have greater access to broadcasting </a:t>
            </a:r>
          </a:p>
          <a:p>
            <a:r>
              <a:rPr lang="en-CA" dirty="0" smtClean="0"/>
              <a:t>Media technologies are innovating rapidly</a:t>
            </a:r>
          </a:p>
          <a:p>
            <a:r>
              <a:rPr lang="en-CA" dirty="0" smtClean="0"/>
              <a:t>People can communicate rapidly across long distances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490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Politics and the Internet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>
                <a:hlinkClick r:id="rId2"/>
              </a:rPr>
              <a:t>Zeynep</a:t>
            </a:r>
            <a:r>
              <a:rPr lang="en-CA" dirty="0">
                <a:hlinkClick r:id="rId2"/>
              </a:rPr>
              <a:t> </a:t>
            </a:r>
            <a:r>
              <a:rPr lang="en-CA" dirty="0" err="1">
                <a:hlinkClick r:id="rId2"/>
              </a:rPr>
              <a:t>Tufekci</a:t>
            </a:r>
            <a:r>
              <a:rPr lang="en-CA" dirty="0">
                <a:hlinkClick r:id="rId2"/>
              </a:rPr>
              <a:t>: Online social change: easy to organize, hard to </a:t>
            </a:r>
            <a:r>
              <a:rPr lang="en-CA" dirty="0" smtClean="0">
                <a:hlinkClick r:id="rId2"/>
              </a:rPr>
              <a:t>win</a:t>
            </a:r>
            <a:endParaRPr lang="en-CA" dirty="0" smtClean="0"/>
          </a:p>
          <a:p>
            <a:r>
              <a:rPr lang="en-CA" dirty="0">
                <a:hlinkClick r:id="rId3"/>
              </a:rPr>
              <a:t>Clay </a:t>
            </a:r>
            <a:r>
              <a:rPr lang="en-CA" dirty="0" err="1">
                <a:hlinkClick r:id="rId3"/>
              </a:rPr>
              <a:t>Shirky</a:t>
            </a:r>
            <a:r>
              <a:rPr lang="en-CA" dirty="0">
                <a:hlinkClick r:id="rId3"/>
              </a:rPr>
              <a:t>: How social media can make history</a:t>
            </a:r>
            <a:endParaRPr lang="en-CA" dirty="0"/>
          </a:p>
          <a:p>
            <a:r>
              <a:rPr lang="en-CA" dirty="0">
                <a:hlinkClick r:id="rId4"/>
              </a:rPr>
              <a:t>Rebecca MacKinnon: Let's take back the Internet</a:t>
            </a:r>
            <a:r>
              <a:rPr lang="en-CA" dirty="0" smtClean="0">
                <a:hlinkClick r:id="rId4"/>
              </a:rPr>
              <a:t>!</a:t>
            </a:r>
            <a:endParaRPr lang="en-CA" dirty="0" smtClean="0"/>
          </a:p>
          <a:p>
            <a:r>
              <a:rPr lang="en-CA" dirty="0" err="1">
                <a:hlinkClick r:id="rId5"/>
              </a:rPr>
              <a:t>Wael</a:t>
            </a:r>
            <a:r>
              <a:rPr lang="en-CA" dirty="0">
                <a:hlinkClick r:id="rId5"/>
              </a:rPr>
              <a:t> </a:t>
            </a:r>
            <a:r>
              <a:rPr lang="en-CA" dirty="0" err="1">
                <a:hlinkClick r:id="rId5"/>
              </a:rPr>
              <a:t>Ghonim</a:t>
            </a:r>
            <a:r>
              <a:rPr lang="en-CA" dirty="0">
                <a:hlinkClick r:id="rId5"/>
              </a:rPr>
              <a:t>: Let's design social media that drives real change</a:t>
            </a:r>
            <a:endParaRPr lang="en-CA" dirty="0"/>
          </a:p>
          <a:p>
            <a:r>
              <a:rPr lang="en-CA" dirty="0">
                <a:hlinkClick r:id="rId6"/>
              </a:rPr>
              <a:t>Clay </a:t>
            </a:r>
            <a:r>
              <a:rPr lang="en-CA" dirty="0" err="1">
                <a:hlinkClick r:id="rId6"/>
              </a:rPr>
              <a:t>Shirky</a:t>
            </a:r>
            <a:r>
              <a:rPr lang="en-CA" dirty="0">
                <a:hlinkClick r:id="rId6"/>
              </a:rPr>
              <a:t>: How the Internet will (one day) transform </a:t>
            </a:r>
            <a:r>
              <a:rPr lang="en-CA" dirty="0" smtClean="0">
                <a:hlinkClick r:id="rId6"/>
              </a:rPr>
              <a:t>government</a:t>
            </a:r>
            <a:endParaRPr lang="en-CA" dirty="0"/>
          </a:p>
          <a:p>
            <a:r>
              <a:rPr lang="en-CA" dirty="0" smtClean="0">
                <a:hlinkClick r:id="rId7"/>
              </a:rPr>
              <a:t>Evan Williams: The voices of Twitter users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54287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1215</TotalTime>
  <Words>559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Media, Technology and Politics</vt:lpstr>
      <vt:lpstr>Contents of Final Exam</vt:lpstr>
      <vt:lpstr>Format for Final Exam</vt:lpstr>
      <vt:lpstr>Exam Weight</vt:lpstr>
      <vt:lpstr>Examples of How Points are Allocated</vt:lpstr>
      <vt:lpstr>Examples of How Points are Allocated</vt:lpstr>
      <vt:lpstr>Discussion</vt:lpstr>
      <vt:lpstr>Media Today</vt:lpstr>
      <vt:lpstr>Politics and the Internet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175</cp:revision>
  <dcterms:created xsi:type="dcterms:W3CDTF">2016-01-27T06:10:50Z</dcterms:created>
  <dcterms:modified xsi:type="dcterms:W3CDTF">2016-03-30T14:50:52Z</dcterms:modified>
</cp:coreProperties>
</file>