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3" r:id="rId5"/>
    <p:sldId id="266" r:id="rId6"/>
    <p:sldId id="265" r:id="rId7"/>
    <p:sldId id="264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41:45.404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2205 126 7 0,'-18'-8'3'0,"-4"-16"2"0,13 16 2 16,-4 5-5-16,-9-5 1 0,-5 0 2 0,0 0 0 16,-8-4-6-16,-1 12 1 15,1-8 4-15,0 0 0 16,-1 0-2-16,1 8 1 15,-1-3-1-15,1 3 0 16,-1-4-1-16,5 0 1 16,-8 0-2-1,8 0 1-15,-1 0 0 16,6 0 0-16,-5 4-1 16,-5 0 1-16,1 4-1 15,0 0 0-15,-1 0 0 16,-4 0 1-16,0 4-1 15,5 3 0-15,0-3 0 16,-5 4 1-16,0 0 0 0,0 8 0 0,-4-9-1 16,-5 1 1-16,5 0 0 15,-1 8 0 1,-12 7 0 0,3 5 0-16,6-5 0 15,-5 1 1-15,4 3-1 16,0 5 0-16,0 3 0 0,5 1 0 15,-5 7 0-15,1-4 0 16,-6 4-1-16,6 5 0 16,3-5 0-16,6-4 1 15,3 0-1-15,5 5 1 16,9 3-1-16,0-4 0 31,0 4 0-31,4 8 1 16,0 4-1-16,0-3 0 0,1 3 0 15,-10 11 0-15,9-7 0 16,1 4 1-16,3 0 0 16,6-8 0-16,3 12-1 15,5-4 1-15,5-4-1 16,3 4 1-16,6-1-1 0,-1 5 1 0,5-4-1 16,-5 0 1-16,0-4-1 15,5-4 1-15,0 8-1 16,4 0 0-16,9 0 0 15,0-4 1-15,0 0-1 16,4 0 0-16,1-1 0 31,4-6 1-31,-5-1-1 0,5 0 1 16,9-4-1-16,0 0 1 16,-1 0-1-16,5 4 1 15,-8-8 0-15,3 1 0 16,-3-13-1-16,3 0 1 15,6-3 0-15,-1-1 0 16,-4-3 0-16,-1-1 0 0,5 5 0 16,5-1 0-16,0-3 0 15,-1-5 0-15,-4-3-1 16,-4-5 1-16,-5 5-1 16,1-4 0-16,-1-1 0 15,5 1 0-15,-1 0 0 16,1 0 0-1,-4 3 0-15,-6 1 0 0,6-5 0 16,-10 5 0-16,1 4 0 16,3-1 0-16,6 1 0 15,-1 3 0-15,-4-3 0 16,4-1 0-16,-4-3 0 16,-4 4 1-16,-1-1-1 15,0-3 0-15,1 7 0 16,-1 1 1-16,1-1-1 15,-1 9 0-15,5-13 0 16,-5 5 0-16,1 3 0 16,-5 5 1-16,0-1-1 15,4 0 0-15,1 9 0 0,-1-1 0 16,-4 4 0-16,0-4 0 0,-4-7 0 16,-1 7 1-16,-3 0-1 15,-6 4 0-15,1 1 0 16,-5-5 0-16,-4 12 0 15,0-4 1-15,-4 4-1 16,-1 4 0-16,-4 0 0 16,-4 0 0-1,-1 8 0-15,-4 0 1 0,0-4-1 16,0 0 1-16,-4 4-1 16,0 0 1-16,-5 7-1 15,5-7 1-15,0 4 0 16,-1-4 0-16,-3 0-1 15,-6 0 1-15,1-4-1 16,0 0 1-16,0 3-1 0,-5 1 1 16,1 0-1-16,-1-8 1 15,1 4-1-15,-1 0 0 16,1-8 0-16,-6 0 1 16,-3 4-1-16,-5-8 1 15,5 1-1-15,-5-1 1 16,-9-4-1-1,-4 4 0-15,0-4 1 16,0 4 0-16,-1 0-1 16,-3-3 0-16,-1-1 0 15,1 0 1-15,-1 0-1 16,1-3 1-16,-6 11-1 16,6-8 1-16,-5-8-1 15,0 4 1-15,0 1-1 16,4 3 1-16,5 0-1 15,4-8 1-15,1 12-1 0,-1 5 0 16,0-9 0-16,5 8 0 16,0 4 0-16,4 0 0 15,0 8-1-15,0-4 1 16,-4 3-1-16,-1 5 1 0,5 0-1 0,-8 12 1 16,3-8 0-16,1 11 0 15,0-7 0-15,0 7 0 16,-1-3-1-16,-4 0 1 15,10-1 0-15,-6 5 0 16,5 11-1-16,1-11 1 16,8 3 0-1,4 5 0-15,-4-1 0 16,9 1 0-16,0-1-1 16,-1 1 1-16,6-9 0 15,3-3 0-15,6-1-1 16,3-3 1-16,5 4-1 15,5 3 1-15,-1-7-1 16,0 4 1-16,5 7-1 0,0-15 1 0,0-4 0 16,0 0 0-16,4-1-1 15,5 5 1-15,4-8 0 16,9-4 0-16,5 0 0 16,3-4 0-16,6 0 0 15,-1 0 0-15,5-8 0 31,8 0 0-31,1-4 0 0,0 1 0 16,-5-9 0-16,0 12 0 16,9-12 0-16,4-3 0 15,1-13 0-15,-1-3 0 16,5-4 0-16,0 7 0 16,9-3 0-16,-9-1 1 15,-5 5-1-15,1-8 0 16,3-5 0-16,1 1 0 15,-4 0 0-15,4-12 1 0,13 8-1 0,-9-8 0 16,0 0 0-16,-8 0 0 16,-1-1 0-16,-4-3 1 15,5 4-1-15,-1-8 1 0,1 4-1 16,-1-7 1-16,10-1-1 16,-1-4 0-16,-4 8 0 15,-5-8 1-15,-4 0-1 16,0 4 1-16,0 1-1 15,5 3 1-15,-1 0-1 16,1-4 1-16,-1-4-1 31,0 0 0-31,-3 4 0 0,-1-3 0 16,-5-5 0-16,-8 0 1 16,0-8-1-16,-5 5 1 15,5-5-1-15,-1-3 1 16,10-1-1-16,0 0 0 15,-1 1 0-15,5-13 0 16,27-27 0 0,-9 4 1-16,-14 4-1 15,-8 0 0-15,-1 4 0 16,-4 4 1-16,5-8-1 16,-5 0 0-16,0 4 0 0,-4 0 1 15,-5-4-1-15,5 3 0 31,-5-3-1-31,1 0 1 0,-6-8 0 16,-3 4 1-16,-1-4-1 16,1-4 0-16,-10 1 0 15,1 3 1-15,-5-4-1 16,5-4 1-16,-1 4-1 16,-8-16 0-16,0 9 0 15,-1-5 0-15,6-8 0 16,-1-7 0-16,0 3 1 15,0 5 0-15,0-5-1 0,0 5 1 0,1-1-1 16,3-3 0-16,-4 11 0 16,0-4 0-16,1-3 0 15,-1 7 0-15,-5 0-1 16,6 1 1-16,-6 3 0 16,1 4 0-16,0 0 0 15,-5 4 0-15,5 4-1 16,4 1 1-16,0 3 0 15,0 0 1-15,-4 7-1 0,0 9 0 16,-1 4 0-16,6-1 0 31,-6 1 0-31,10 4 0 0,-9 3 0 16,-1 1 0-16,1-1-1 16,-5-3 1-16,5 4 0 15,0-1 0-15,-1 1 0 16,6-1 0-16,3 5-1 15,5-5 1-15,0 17 0 16,5 3 0-16,-1-12 0 0,-4 17 0 16,0-5 0-16,0 4 1 15,5 0-1-15,3 4 0 16,1 4 0-16,0 0 0 16,0-7 0-16,4 7 0 15,-4 0 0-15,-4 4 0 16,-1 0 1-1,1 0 0-15,3-4-1 16,1 4 1-16,5 0 0 16,-1 0 0-16,0-4 0 15,0 4 0-15,5-4-1 16,0-4 0-16,0 0 1 16,4 0 0-16,0-4-1 0,-4 1 1 15,-5-5 0 1,-4 0 0-16,0-7 0 15,0-1 1-15,0 4-2 0,-1-7 1 0,6-13 0 16,-1 5 0-16,0-1 0 0,1-3 0 16,3-4-1-16,1-1 1 31,4 1-1-31,-8 0 1 0,-1 3-1 0,-4-11 1 16,0 4-1-16,-5-4 0 15,0 3 0-15,-4-7 1 16,5-8-1-16,-1 4 0 15,5-12 0-15,0 0 1 16,0 8-1-16,-5 0 1 31,-4-3-1-31,0 2 0 0,-4-2 0 16,4 3 1-16,-9-4-1 16,-4 4 0-16,0 0 0 15,-1-8 1-15,1 4-1 16,-5 0 1-1,-4-32-1-15,-13 5 0 16,-1-1 0-16,-3 13 1 0,-6 3-1 16,1 4 1-16,0 4-1 15,-5 8 1-15,0 0-1 16,0 4 0-16,1 4 0 16,-10 0 0-16,5 4 0 15,-5-5 0-15,-8 5-1 31,0 0 1-31,-1 0 0 0,-4 4 0 32,-26-16 0-32,4 8 0 15,0-1-1-15,4 5 1 16,-4 16 0-16,-4-9 0 16,-5 1 0-16,9 0 0 15,0-1-1-15,0 1 1 0,0 4 0 16,-5-12 0-1,-4 3 0-15,0-7 0 16,-4 12 0-16,-9-4 0 16,9-1 0-16,4 1 0 15,4 0 0-15,-4 0 0 0,1-1-1 16,-10-3 1-16,5 0 0 16,-5-4 0-16,-4 0 0 15,4-8 0-15,5 0-1 16,4 8 1-16,0 3 0 15,-5 1 0-15,1 0-1 16,9 0 1-16,-5 11 0 16,9-7 0-16,0 4-1 15,4 3 1-15,1-3 0 0,12 12 0 16,-12-21 0-16,4 1 0 16,-1-4 0-16,1-4 0 15,-4 8-1-15,3 0 1 16,1 3 0-16,13 9 0 15,-4-8 0-15,0-4 0 16,-1 3-1-16,6-7 1 0,-1 4 0 16,4 4 0-16,1-1 0 15,-1-7 0-15,1 4 0 16,0 0 0-16,8-4 0 16,-8 4 0-16,-1-1 0 15,5 5 0-15,-4 0 0 16,4 11 0-1,-5-7 0-15,1 4 0 0,-1-12 0 16,1 7 0-16,-1 1 0 16,1-4 1-16,-5-1-2 15,-4-3 1-15,-1 12 0 16,1-1 0-16,0 5 0 16,4 0 0-16,0 7 0 15,-4 0 0-15,-5-3 0 0,5-1 0 16,-5-3 0-1,9 7 0-15,-13-3 0 16,0 7 1-16,0-7-1 16,-5-1 0-16,1-3-1 0,3-1 1 15,1 1 0-15,0-4 0 16,-5-1 0 0,1-7 0-16,-1-8-1 15,-4 4 1-15,0-1 0 16,5-3 0-16,-10 4 0 15,5 4 1-15,5 11-2 16,3 5 1-16,6-5-1 16,-1 9 1-16,0-1-1 15,0 5 0-15,5 3-1 0,-13 4 0 0,3 4-1 16,6 1 0-16,-1 15-1 16,5 0 0-16,4-1-4 15,9 1 0-15,9 4-5 16,8 0 1-16,5 0-5 15,5-12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41:56.058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11143 1038 11 0,'-9'-15'5'0,"0"27"-5"0,0-16 5 0,9 4-7 16,-4-4 0-16,-5-4-1 15,9-8 1-15,0 4 4 16,0 0 0-16,-5 5-1 16,1 3 1-16,0-4 1 15,-1 4 0-15,1 0 0 0,-1 0 1 16,-4 4 0-16,-4-8 0 16,0 4-1-16,4 0 0 0,-4-4 0 15,-5 4 1-15,-4 0-1 16,8 0 1-16,-3 1-2 15,-1-5 0-15,-9 0 0 16,10 0 0-16,-5 0 0 16,-1 0 0-16,-3 0-1 31,-1 0 1-31,-8 4-1 0,17 1 1 16,-17-5-1-16,-5 4 0 15,4 0-1-15,1 0 1 16,-1 0-1-16,1 0 1 15,-5 0-1-15,-4 0 1 0,0 0-1 16,-5 0 0 0,9 0 0-16,-18 0 0 15,5 0 0-15,-9 0 0 0,5 0 0 16,-1 1 1-16,9-1-1 16,-4 0 1-16,-5 0-1 15,-4 0 1-15,0-4-1 16,5 4 1-16,-5 0-1 15,4 0 1-15,-4 0-1 16,0 0 0-16,0 4 0 16,5 0 0-16,8 0 0 15,-4 0 0-15,0 0 0 16,-5-4 0-16,-4 0 0 16,9 0 1-16,4 4-1 15,-4 0 1-15,-5-4-1 16,5 4 0-16,-5 0 0 0,5 0 0 15,5 4 0-15,3 0 0 16,1 0 0-16,-5 0 0 16,1-4 0-16,-10 0 0 15,5 0 0-15,4 0 0 0,0 0 0 16,1 0 0-16,-1 0 0 16,-4 0 1-16,0 0-1 15,-1 0 0-15,6 0 0 16,3 4 0-16,1 0 0 15,-5-4 0-15,5 0 0 16,-5 0 0-16,1-4 0 0,-1 0 0 16,4 4 0-16,-3-4 0 31,-1 4 0-31,0 0 1 0,1 0-1 16,-1-4 0-16,0 4 0 15,0-4 1-15,1 4-1 16,8 0 0-16,-5 0 0 15,1-4 0-15,-5 4 0 16,1-3 0-16,-1-5-1 16,0 4 1-16,-4-4 0 15,-5 0 0-15,1-4 0 16,-5 4 1-16,4 0-2 0,-4 1 1 16,0-1 0-16,-4 0 0 15,-5-4 0-15,-4-4 0 16,-1 0 0-16,-4 1 0 15,1-5 0 1,8-4 0-16,-13 5 0 16,8 3 0-16,-3-8 0 15,-1-3 0-15,0-1 0 16,0 1 0-16,1 3 0 16,-1 0 0-16,9 5 0 0,-4 3 0 15,-9-4 0-15,4 1 0 16,0-1 0-16,0 0 0 0,-4 0 0 15,-4 1 0-15,8-5 0 16,0 8 0-16,-4 1-1 16,-5-5 1-16,1 0 0 15,-1 5 0-15,-4-1-1 16,0 0 1-16,13 4 0 16,-4 4 0-16,0 4 0 0,4-3 1 15,0-1-2-15,1 4 1 16,-10-4 0-16,5 4 0 0,0 4-1 15,-9 4 1-15,-9 0 0 16,0 0 0-16,-4 8 0 16,-10 3 1-16,10 1-1 31,9 4 0-31,-1-1 1 16,1 1 0-16,8 0 0 15,0-1 0-15,10-3-1 16,3 8 1-16,1-4-1 0,4 7 0 15,9 5 0-15,0-1 0 16,0 5 0 0,0-5 0-16,-9 5 0 15,5 3 1-15,-1 4-1 0,5 4 1 0,0-3-1 16,5-1 1-16,3 0-1 16,1 9 0-16,5-1 0 15,8 4 0-15,-5 8 0 16,6 4 0-16,-10-4 0 15,5 12 0 1,-1-8 0-16,-4 7 1 16,1 5-1-16,-1 4 0 15,0 8 0-15,1-1 0 16,-1 9 0-16,-4-1 0 0,4 4 0 16,0 1 0-16,9 15 0 15,5-8 0-15,4-4 0 16,4 5 0-16,5 7 0 15,0-8 0-15,4 4 0 16,5 1 0-16,-5-9 0 16,5 8 0-16,-5-8 0 0,5-3 0 15,4-5 0-15,5 13 1 16,4-1-1-16,0-4 0 16,4-4 0-16,5-11 1 0,0 4-1 15,4-5 1-15,0-3-1 16,1-1 1-16,-1 5-1 15,-4-8 1-15,0 7-1 16,4-11 1-16,0 8-1 16,5-5 1-16,0-3-1 31,4 4 1-31,0-4-1 0,5 3 1 16,-5-3-1-16,0 4 1 15,0-12-1-15,5 7 1 16,-1 5 0-16,1-8 0 0,-1 8 0 15,10 3 0-15,-5-3-1 16,0 0 1-16,0-9-1 16,4-3 0-1,-4 0 0-15,5 4 0 16,8 27 0 0,0-7 0-16,1-8 0 15,-1-1 1-15,9-3 0 16,-4-12 0-16,0-8-1 15,-1 0 1 1,1-8-1-16,4 4 0 0,5-8 0 16,-5 0 1-16,0-3-1 15,-9-1 0-15,5 4 0 16,4 0 0-16,0 4 0 16,10-3 1-16,-6-9-2 15,1 0 1-15,-1 1 0 16,1-5 0-16,8 0 0 0,-4-3 1 15,-4-1-1-15,-5 1 0 16,5-5 0-16,4 5 1 16,4-5-1-16,1 1 1 0,-1-5-1 15,5 1 0-15,4-5 0 16,1 5 1-16,-10-8-1 31,1-1 0-31,3 1 0 16,1-4 0-16,0 3 0 15,-4 1 1-15,-1-4-1 16,9 0 0-16,1-1 0 0,-1 1 1 16,-9 4-1-16,5 0 0 15,-4-5 0-15,-1 1 1 16,1-8-1-16,-1 8 0 0,-4-8 0 16,14-1 1-16,-1 1-1 15,-4-4 0-15,0-4 0 16,-5 0 0-16,0 0 0 15,10 0 1-15,-1 0-1 16,5-4 0-16,8 4 0 16,-3 0 0-16,-1-8 0 15,-4 4 0-15,-5 1 0 16,5-1 0-16,-1 0 0 0,1-4 0 16,9 4 0-16,4-4 0 15,-5 0 0-15,-3 4 1 16,-1-4-1-16,4 8 0 15,5-4 0 1,5-4 0-16,-1 1 0 16,10-1 0-16,-14 0 0 15,0 0 0-15,9 0 0 0,-5 0 0 16,5 0 0-16,4 8 0 16,-13-11 0-16,-4 11 1 15,-1-4-1-15,1 0 0 16,4 4 0-16,-4 0 0 0,8 0 0 15,-4 0 0-15,0 0 0 16,-9 4 1-16,1 0-1 16,3-4 0-16,1 15 0 15,-1-7 0-15,5 0 0 16,1 4 0-16,-6-4 0 16,-4 4 0-1,0-5 0-15,5 1 1 16,0 0-1-16,-1 4 0 15,5-4 0-15,-4 4 1 16,-5-1-1-16,0 1 0 0,0 0 0 16,5 4 0-16,9-4 0 15,-1-1 0-15,5 1 0 16,-5 4 1-16,-4-4-1 16,5-4 1-16,8 4-1 15,-4-5 1-15,-9 1 0 16,9 0 0-16,-9-4-1 0,-4 0 0 15,-1 0 1-15,10 0 1 16,-1-4-1-16,1 8 1 16,-1-4-2-1,-4-4 1-15,0-4 0 16,0-4 1-16,-4 4-2 0,-1-8 1 0,1-11 0 16,-9-5 0-16,-1-4-1 15,-3-3 1-15,-1-4-1 16,0-9 1-16,-17 1-1 31,-5 0 1-31,0-8-1 0,5-4 0 16,-5 4 0-16,9-5 1 15,-4 1-1-15,-14 4 0 16,5-8 0-16,-1 12 0 0,-12 4 0 16,-1-4 1-16,-8-8-1 15,-9 3 1-15,13-7-1 16,-14-4 0-16,10 1 0 15,0-1 0-15,-5-4 0 16,0 0 0-16,-4-8 0 16,4-4 0-16,-9 5 0 0,0 3 0 15,1 0 0-15,-6-4 1 16,1 0-1-16,-4 1 1 16,4-1-1-1,-5-8 1-15,-4-7-1 16,0-1 0-16,0 5 0 15,0-9 0-15,0 1 0 16,0 7 0-16,-4 5 0 16,-5 3 1-16,9-8-1 15,-5 9 0-15,1 3 0 16,-1 4 0-16,5-4 0 0,0 1 1 16,0 3-1-16,5 0 1 15,-5 8 0-15,4-4 0 16,1-4-1-16,-5 4 1 0,0-3-1 15,0 3 0-15,0 4 0 16,9-4 0-16,-5 0 0 16,-4-8 0-1,0 4-1-15,9 4 1 16,-5-7-1-16,10 3 1 0,3 8 0 16,-3 4 0-16,3-4-1 15,6 4 1-15,-1 4 0 16,-5 0 0-16,10 0 0 15,-5-8 0 1,5 12 0-16,-1 0 0 0,-4-8 0 16,1 3 0-16,3 5 0 15,-4 4 0-15,-4-4 0 16,-5 0 0-16,1 4 0 16,3-4 0-16,-3 3 0 15,-1-3 0-15,0 0 0 16,1 0 0-16,-1 4 0 0,-4 0 0 15,4-8-1-15,-9 7 1 16,10 5 0-16,-5 4 0 16,-5-8 0-16,-4 3 0 0,0 5-1 15,0-12 1-15,-4 12 0 16,-5-9 0-16,4 1-1 31,-4-4 1-31,1 8-1 16,-1-1 1-16,-9 5 0 15,5-4 0-15,-1 8-1 16,1-5 1-16,-5 13-1 0,-4-5 1 16,-4 5 0-16,-1-5 0 15,-8 1-1-15,4 3 1 16,0 5-1-16,0-1 1 0,0-3-1 16,4 3 1-16,0 12 0 15,-4-3 0-15,-4 7-1 16,-5-4 1-16,0 0-1 15,-4 1 1-15,4-5 0 16,0 0 0-16,0 1 0 16,0-1 0-1,-4 4 0-15,-5 0 0 0,5-7 0 16,0 7 1-16,-5 4-1 0,9 0 0 16,0 5-1-16,0-5 1 15,-4 4 0-15,-5 0 0 16,5 4 0-16,0 0 0 15,4 4-1 1,-4 0 1-16,-1 0 0 16,-3 0 0-16,-6 0 0 15,6 0 1-15,-10 8-1 16,14 4 0-16,-5 4 0 0,0-1 0 16,-8 13 0-16,-5-5 0 15,4 1 0-15,1 8 0 16,3 3-3-16,1 0 1 0,9-7-3 15,8 0 1-15,14-9-6 16,9-3 1-16,13-8-10 16,-4-12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2016-03-09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JHYr8CZc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icochet.media/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Media, Technology and Politics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Construction and Deconstruction of </a:t>
            </a:r>
            <a:r>
              <a:rPr lang="en-US" dirty="0" smtClean="0"/>
              <a:t>Texts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March 9</a:t>
            </a:r>
            <a:r>
              <a:rPr lang="en-CA" baseline="30000" dirty="0" smtClean="0"/>
              <a:t>nd</a:t>
            </a:r>
            <a:r>
              <a:rPr lang="en-CA" dirty="0" smtClean="0"/>
              <a:t>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Office hours for next week</a:t>
            </a:r>
          </a:p>
          <a:p>
            <a:pPr marL="201168" lvl="1" indent="0">
              <a:buNone/>
            </a:pPr>
            <a:r>
              <a:rPr lang="en-CA" sz="2800" dirty="0" smtClean="0"/>
              <a:t>Wednesday before class by request</a:t>
            </a:r>
          </a:p>
          <a:p>
            <a:pPr lvl="1"/>
            <a:endParaRPr lang="en-CA" sz="2800" dirty="0"/>
          </a:p>
          <a:p>
            <a:pPr marL="201168" lvl="1" indent="0">
              <a:buNone/>
            </a:pPr>
            <a:r>
              <a:rPr lang="en-CA" sz="2800" dirty="0" smtClean="0"/>
              <a:t>Watch </a:t>
            </a:r>
          </a:p>
          <a:p>
            <a:pPr marL="384048" lvl="2" indent="0">
              <a:buNone/>
            </a:pPr>
            <a:r>
              <a:rPr lang="en-US" sz="2400" dirty="0" smtClean="0">
                <a:hlinkClick r:id="rId2"/>
              </a:rPr>
              <a:t>We </a:t>
            </a:r>
            <a:r>
              <a:rPr lang="en-US" sz="2400" dirty="0">
                <a:hlinkClick r:id="rId2"/>
              </a:rPr>
              <a:t>are Legion: The Story of Hacktivists (2012) – Brian </a:t>
            </a:r>
            <a:r>
              <a:rPr lang="en-US" sz="2400" dirty="0" err="1">
                <a:hlinkClick r:id="rId2"/>
              </a:rPr>
              <a:t>Knappenberger</a:t>
            </a:r>
            <a:endParaRPr lang="en-CA" sz="2400" dirty="0"/>
          </a:p>
          <a:p>
            <a:pPr lvl="1"/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01126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Guest Speaker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Ethan Cox &amp; Nicky Young</a:t>
            </a:r>
          </a:p>
          <a:p>
            <a:pPr lvl="1"/>
            <a:r>
              <a:rPr lang="en-CA" dirty="0" smtClean="0"/>
              <a:t>From </a:t>
            </a:r>
            <a:r>
              <a:rPr lang="en-CA" dirty="0" smtClean="0">
                <a:hlinkClick r:id="rId2"/>
              </a:rPr>
              <a:t>Ricochet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500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Texts</a:t>
            </a:r>
            <a:endParaRPr lang="en-CA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Encoding </a:t>
            </a:r>
          </a:p>
          <a:p>
            <a:r>
              <a:rPr lang="en-CA" dirty="0" smtClean="0"/>
              <a:t>Decoding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350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scientific exploration of texts in order to test inferences about the content of that text</a:t>
            </a:r>
            <a:endParaRPr lang="en-CA" dirty="0"/>
          </a:p>
          <a:p>
            <a:r>
              <a:rPr lang="en-CA" dirty="0" smtClean="0"/>
              <a:t>Provides an accurate statement of what is in the text</a:t>
            </a:r>
          </a:p>
          <a:p>
            <a:r>
              <a:rPr lang="en-CA" dirty="0" smtClean="0"/>
              <a:t>Does not reveal the true intentions of the ‘producer’ nor explain how it will affect every individual </a:t>
            </a:r>
          </a:p>
          <a:p>
            <a:r>
              <a:rPr lang="en-CA" dirty="0" smtClean="0"/>
              <a:t>While designing a content analysis experiment, you should:</a:t>
            </a:r>
          </a:p>
          <a:p>
            <a:pPr lvl="1"/>
            <a:r>
              <a:rPr lang="en-CA" dirty="0" smtClean="0"/>
              <a:t>Devise a testable hypothesis</a:t>
            </a:r>
          </a:p>
          <a:p>
            <a:pPr lvl="1"/>
            <a:r>
              <a:rPr lang="en-CA" dirty="0" smtClean="0"/>
              <a:t>Operationalize and code your variables</a:t>
            </a:r>
          </a:p>
          <a:p>
            <a:pPr lvl="1"/>
            <a:r>
              <a:rPr lang="en-CA" dirty="0" smtClean="0"/>
              <a:t>Chose a method of analysis			</a:t>
            </a:r>
          </a:p>
          <a:p>
            <a:r>
              <a:rPr lang="en-CA" dirty="0" smtClean="0"/>
              <a:t>Some things to keep in mind:</a:t>
            </a:r>
          </a:p>
          <a:p>
            <a:pPr lvl="1"/>
            <a:r>
              <a:rPr lang="en-CA" dirty="0" smtClean="0"/>
              <a:t>Internal validity</a:t>
            </a:r>
          </a:p>
          <a:p>
            <a:pPr lvl="1"/>
            <a:r>
              <a:rPr lang="en-CA" dirty="0" smtClean="0"/>
              <a:t>External validity</a:t>
            </a:r>
            <a:endParaRPr lang="en-CA" dirty="0"/>
          </a:p>
          <a:p>
            <a:pPr lvl="1"/>
            <a:r>
              <a:rPr lang="en-CA" dirty="0" smtClean="0"/>
              <a:t>Sampling</a:t>
            </a:r>
          </a:p>
          <a:p>
            <a:pPr marL="201168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9375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Discourse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 smtClean="0"/>
              <a:t>An analysis of a text that goes beyond its overt elements</a:t>
            </a:r>
          </a:p>
          <a:p>
            <a:r>
              <a:rPr lang="en-CA" dirty="0" smtClean="0"/>
              <a:t>Semiotic analysis</a:t>
            </a:r>
          </a:p>
          <a:p>
            <a:r>
              <a:rPr lang="en-CA" smtClean="0"/>
              <a:t>Nesbitt-Larking </a:t>
            </a:r>
            <a:endParaRPr lang="en-CA" dirty="0" smtClean="0"/>
          </a:p>
          <a:p>
            <a:pPr lvl="1"/>
            <a:r>
              <a:rPr lang="en-CA" dirty="0" smtClean="0"/>
              <a:t>Semiotic analysis of discourse is centred on the deconstruction of those codes that are invoked in the communication of meaning</a:t>
            </a:r>
          </a:p>
          <a:p>
            <a:pPr lvl="1"/>
            <a:r>
              <a:rPr lang="en-CA" dirty="0" smtClean="0"/>
              <a:t>Codes are signs that have been culturally and ideologically organized in order to attach them to certain referents. </a:t>
            </a:r>
          </a:p>
          <a:p>
            <a:pPr lvl="1"/>
            <a:r>
              <a:rPr lang="en-CA" dirty="0" smtClean="0"/>
              <a:t>Signs come in 3 forms </a:t>
            </a:r>
          </a:p>
          <a:p>
            <a:pPr lvl="2"/>
            <a:r>
              <a:rPr lang="en-CA" dirty="0" smtClean="0"/>
              <a:t>Icons – Resemble objects to which they refer</a:t>
            </a:r>
          </a:p>
          <a:p>
            <a:pPr lvl="2"/>
            <a:r>
              <a:rPr lang="en-CA" dirty="0" smtClean="0"/>
              <a:t>Indexes </a:t>
            </a:r>
            <a:r>
              <a:rPr lang="en-CA" dirty="0"/>
              <a:t>–</a:t>
            </a:r>
            <a:r>
              <a:rPr lang="en-CA" dirty="0" smtClean="0"/>
              <a:t> </a:t>
            </a:r>
            <a:r>
              <a:rPr lang="en-CA" dirty="0"/>
              <a:t>S</a:t>
            </a:r>
            <a:r>
              <a:rPr lang="en-CA" dirty="0" smtClean="0"/>
              <a:t>igns that are immediately implied in their referent</a:t>
            </a:r>
          </a:p>
          <a:p>
            <a:pPr lvl="2"/>
            <a:r>
              <a:rPr lang="en-CA" dirty="0" smtClean="0"/>
              <a:t>Symbols </a:t>
            </a:r>
            <a:r>
              <a:rPr lang="en-CA" dirty="0"/>
              <a:t>– </a:t>
            </a:r>
            <a:r>
              <a:rPr lang="en-CA" dirty="0" smtClean="0"/>
              <a:t> Bear no obvious resemblance to their referents but come to be associated to them</a:t>
            </a:r>
          </a:p>
          <a:p>
            <a:pPr marL="201168" lvl="1" indent="0">
              <a:buNone/>
            </a:pPr>
            <a:endParaRPr lang="en-CA" dirty="0" smtClean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273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Recap - Political </a:t>
            </a:r>
            <a:r>
              <a:rPr lang="en-CA" dirty="0"/>
              <a:t>Culture, Ideology, and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Signs – A combination of signifier and signified</a:t>
            </a:r>
          </a:p>
          <a:p>
            <a:r>
              <a:rPr lang="en-CA" dirty="0" smtClean="0"/>
              <a:t>Signifier – The physical existence of what carries meaning</a:t>
            </a:r>
          </a:p>
          <a:p>
            <a:r>
              <a:rPr lang="en-CA" dirty="0" smtClean="0"/>
              <a:t>Signified – The mental representation that is the meaning</a:t>
            </a:r>
          </a:p>
          <a:p>
            <a:endParaRPr lang="en-CA" dirty="0"/>
          </a:p>
          <a:p>
            <a:r>
              <a:rPr lang="en-CA" dirty="0" smtClean="0"/>
              <a:t>Denotative meaning – Common sense, obvious meaning</a:t>
            </a:r>
          </a:p>
          <a:p>
            <a:r>
              <a:rPr lang="en-CA" dirty="0" smtClean="0"/>
              <a:t>Connotative  - Interaction of denotative meaning and one’s subjective feelings</a:t>
            </a:r>
          </a:p>
          <a:p>
            <a:endParaRPr lang="en-CA" dirty="0"/>
          </a:p>
          <a:p>
            <a:r>
              <a:rPr lang="en-CA" sz="3500" dirty="0" smtClean="0"/>
              <a:t>Counter ideology?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Factors that influence the extent to which people are impacted by cultural symbols (</a:t>
            </a:r>
            <a:r>
              <a:rPr lang="en-CA" dirty="0" err="1" smtClean="0"/>
              <a:t>Schudson</a:t>
            </a:r>
            <a:r>
              <a:rPr lang="en-CA" dirty="0" smtClean="0"/>
              <a:t>) </a:t>
            </a:r>
          </a:p>
          <a:p>
            <a:pPr lvl="1"/>
            <a:r>
              <a:rPr lang="en-CA" dirty="0" smtClean="0"/>
              <a:t>Retrievable in memory (priming)</a:t>
            </a:r>
          </a:p>
          <a:p>
            <a:pPr lvl="1"/>
            <a:r>
              <a:rPr lang="en-CA" dirty="0" smtClean="0"/>
              <a:t>Rhetorical force (ability to move us)</a:t>
            </a:r>
          </a:p>
          <a:p>
            <a:pPr lvl="1"/>
            <a:r>
              <a:rPr lang="en-CA" dirty="0" smtClean="0"/>
              <a:t>Resonance (ability to tie to other cultural symbols)</a:t>
            </a:r>
          </a:p>
          <a:p>
            <a:pPr lvl="1"/>
            <a:r>
              <a:rPr lang="en-CA" dirty="0" smtClean="0"/>
              <a:t>Institutional retention (linking to existing structures of power and influence)</a:t>
            </a:r>
          </a:p>
          <a:p>
            <a:pPr lvl="1"/>
            <a:r>
              <a:rPr lang="en-CA" dirty="0" smtClean="0"/>
              <a:t>Resolution (ability to motivates, convinces, structures understanding)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980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Recap - Semiology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893144" y="1763648"/>
              <a:ext cx="2928960" cy="4465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4704" y="1740608"/>
                <a:ext cx="3004560" cy="45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373984" y="3066848"/>
              <a:ext cx="4689000" cy="3032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944" y="3037328"/>
                <a:ext cx="4767120" cy="31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Deciphering Advertisements </a:t>
            </a:r>
            <a:r>
              <a:rPr lang="en-CA" sz="1200" dirty="0" smtClean="0"/>
              <a:t>(Jib </a:t>
            </a:r>
            <a:r>
              <a:rPr lang="en-CA" sz="1200" dirty="0" err="1" smtClean="0"/>
              <a:t>Fowles</a:t>
            </a:r>
            <a:r>
              <a:rPr lang="en-CA" sz="1200" dirty="0" smtClean="0"/>
              <a:t>, (1996) Deciphering Advertisements)</a:t>
            </a:r>
            <a:endParaRPr lang="en-C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Context for the ad</a:t>
            </a:r>
          </a:p>
          <a:p>
            <a:pPr lvl="1"/>
            <a:r>
              <a:rPr lang="en-CA" sz="1400" dirty="0" smtClean="0"/>
              <a:t>Product category?</a:t>
            </a:r>
          </a:p>
          <a:p>
            <a:pPr lvl="1"/>
            <a:r>
              <a:rPr lang="en-CA" sz="1400" dirty="0" smtClean="0"/>
              <a:t>Which medium does it appear?</a:t>
            </a:r>
          </a:p>
          <a:p>
            <a:pPr lvl="1"/>
            <a:r>
              <a:rPr lang="en-CA" sz="1400" dirty="0" smtClean="0"/>
              <a:t>Who is the intended audience?</a:t>
            </a:r>
          </a:p>
          <a:p>
            <a:pPr lvl="1"/>
            <a:endParaRPr lang="en-CA" sz="1400" dirty="0" smtClean="0"/>
          </a:p>
          <a:p>
            <a:pPr lvl="1"/>
            <a:endParaRPr lang="en-CA" sz="1400" dirty="0"/>
          </a:p>
          <a:p>
            <a:r>
              <a:rPr lang="en-CA" dirty="0" smtClean="0"/>
              <a:t>Implications for the ad</a:t>
            </a:r>
            <a:endParaRPr lang="en-CA" dirty="0"/>
          </a:p>
          <a:p>
            <a:pPr lvl="1"/>
            <a:r>
              <a:rPr lang="en-CA" sz="1400" dirty="0" smtClean="0"/>
              <a:t>What is the ad implying about relationships between people?</a:t>
            </a:r>
          </a:p>
          <a:p>
            <a:pPr lvl="1"/>
            <a:r>
              <a:rPr lang="en-CA" sz="1400" dirty="0" smtClean="0"/>
              <a:t>What is this ad saying about identity and gender relations?</a:t>
            </a:r>
          </a:p>
          <a:p>
            <a:pPr lvl="1"/>
            <a:r>
              <a:rPr lang="en-CA" sz="1400" dirty="0" smtClean="0"/>
              <a:t>What does the ad convey about social status?</a:t>
            </a:r>
          </a:p>
          <a:p>
            <a:pPr lvl="1"/>
            <a:r>
              <a:rPr lang="en-CA" sz="1400" dirty="0" smtClean="0"/>
              <a:t>What kind of cultural beliefs are displayed in the ad?</a:t>
            </a:r>
          </a:p>
          <a:p>
            <a:pPr lvl="1"/>
            <a:r>
              <a:rPr lang="en-CA" sz="1400" dirty="0" smtClean="0"/>
              <a:t>How does the ad attempt to commodify human experience?</a:t>
            </a:r>
            <a:endParaRPr lang="en-CA" sz="1400" dirty="0"/>
          </a:p>
          <a:p>
            <a:pPr lvl="1"/>
            <a:endParaRPr lang="en-C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43588" y="1845735"/>
            <a:ext cx="531209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Looking at the ad</a:t>
            </a:r>
          </a:p>
          <a:p>
            <a:pPr lvl="1"/>
            <a:r>
              <a:rPr lang="en-CA" sz="1400" dirty="0"/>
              <a:t>What are the aesthetic properties of the ad?</a:t>
            </a:r>
          </a:p>
          <a:p>
            <a:pPr lvl="1"/>
            <a:r>
              <a:rPr lang="en-CA" sz="1400" dirty="0"/>
              <a:t>Photograph or drawing (retouching?)</a:t>
            </a:r>
          </a:p>
          <a:p>
            <a:pPr lvl="1"/>
            <a:r>
              <a:rPr lang="en-CA" sz="1400" dirty="0"/>
              <a:t>What is in the foreground?</a:t>
            </a:r>
          </a:p>
          <a:p>
            <a:pPr lvl="1"/>
            <a:r>
              <a:rPr lang="en-CA" sz="1400" dirty="0"/>
              <a:t>What is the commodity? </a:t>
            </a:r>
          </a:p>
          <a:p>
            <a:pPr lvl="2"/>
            <a:r>
              <a:rPr lang="en-CA" sz="1000" dirty="0"/>
              <a:t>Subtract the commodity and look at the ad’s symbolic appeal</a:t>
            </a:r>
          </a:p>
          <a:p>
            <a:pPr lvl="1"/>
            <a:r>
              <a:rPr lang="en-CA" sz="1400" dirty="0"/>
              <a:t>List various elements pictured in the symbolic appeal</a:t>
            </a:r>
          </a:p>
          <a:p>
            <a:pPr lvl="1"/>
            <a:r>
              <a:rPr lang="en-CA" sz="1400" dirty="0"/>
              <a:t>What are the meanings of these symbols in relation to the intended audience?</a:t>
            </a:r>
          </a:p>
          <a:p>
            <a:pPr lvl="1"/>
            <a:r>
              <a:rPr lang="en-CA" sz="1400" dirty="0"/>
              <a:t>What are the inferred states of mind of humans in the ads?</a:t>
            </a:r>
          </a:p>
          <a:p>
            <a:pPr lvl="1"/>
            <a:r>
              <a:rPr lang="en-CA" sz="1400" dirty="0"/>
              <a:t>Where is the space in which the ad is situated?</a:t>
            </a:r>
          </a:p>
          <a:p>
            <a:pPr lvl="1"/>
            <a:r>
              <a:rPr lang="en-CA" sz="1400" dirty="0"/>
              <a:t>What is the timeframe in which the ad is situated?</a:t>
            </a:r>
          </a:p>
          <a:p>
            <a:pPr lvl="1"/>
            <a:r>
              <a:rPr lang="en-CA" sz="1400" dirty="0"/>
              <a:t>Consider the ad as a narrative, can we tell the story?</a:t>
            </a:r>
          </a:p>
          <a:p>
            <a:pPr lvl="1"/>
            <a:r>
              <a:rPr lang="en-CA" sz="1400" dirty="0"/>
              <a:t>What is missing?</a:t>
            </a:r>
          </a:p>
          <a:p>
            <a:pPr lvl="1"/>
            <a:r>
              <a:rPr lang="en-CA" sz="1400" dirty="0"/>
              <a:t>Does the symbolic appeal idealize anything? </a:t>
            </a:r>
            <a:endParaRPr lang="en-CA" sz="1400" dirty="0" smtClean="0"/>
          </a:p>
          <a:p>
            <a:pPr lvl="1"/>
            <a:r>
              <a:rPr lang="en-CA" sz="1400" dirty="0" smtClean="0"/>
              <a:t>Imagine someone looking at the ad, what state of mind would they be in? What does the ad supplement to their state?</a:t>
            </a:r>
          </a:p>
          <a:p>
            <a:pPr lvl="1"/>
            <a:r>
              <a:rPr lang="en-CA" sz="1400" dirty="0" smtClean="0"/>
              <a:t>Is there intertextual referents from something earlier?</a:t>
            </a:r>
          </a:p>
          <a:p>
            <a:pPr lvl="1"/>
            <a:r>
              <a:rPr lang="en-CA" sz="1400" dirty="0" smtClean="0"/>
              <a:t>What is in frame, what is framed out?</a:t>
            </a:r>
            <a:endParaRPr lang="en-CA" sz="1400" dirty="0"/>
          </a:p>
          <a:p>
            <a:pPr lvl="1"/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12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ssets.nydailynews.com/polopoly_fs/1.2386160.1444077403%21/img/httpImage/image.jpg_gen/derivatives/gallery_1200/meet-soph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2" y="307181"/>
            <a:ext cx="44100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130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740</TotalTime>
  <Words>586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Media, Technology and Politics</vt:lpstr>
      <vt:lpstr>Guest Speaker</vt:lpstr>
      <vt:lpstr>Texts</vt:lpstr>
      <vt:lpstr>Content Analysis</vt:lpstr>
      <vt:lpstr>Discourse Analysis</vt:lpstr>
      <vt:lpstr>Recap - Political Culture, Ideology, and Media</vt:lpstr>
      <vt:lpstr>Recap - Semiology</vt:lpstr>
      <vt:lpstr>Deciphering Advertisements (Jib Fowles, (1996) Deciphering Advertisements)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106</cp:revision>
  <dcterms:created xsi:type="dcterms:W3CDTF">2016-01-27T06:10:50Z</dcterms:created>
  <dcterms:modified xsi:type="dcterms:W3CDTF">2016-03-09T17:21:47Z</dcterms:modified>
</cp:coreProperties>
</file>