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88" d="100"/>
          <a:sy n="88" d="100"/>
        </p:scale>
        <p:origin x="8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6A4B82-3BD5-48A3-A520-83ECFB35CDAA}" type="datetimeFigureOut">
              <a:rPr lang="en-CA" smtClean="0"/>
              <a:t>2016-09-19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808401-6054-41E7-863A-F3572C4FE6E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24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A4B82-3BD5-48A3-A520-83ECFB35CDAA}" type="datetimeFigureOut">
              <a:rPr lang="en-CA" smtClean="0"/>
              <a:t>2016-09-19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12820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A4B82-3BD5-48A3-A520-83ECFB35CDAA}" type="datetimeFigureOut">
              <a:rPr lang="en-CA" smtClean="0"/>
              <a:t>2016-09-19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271029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A4B82-3BD5-48A3-A520-83ECFB35CDAA}" type="datetimeFigureOut">
              <a:rPr lang="en-CA" smtClean="0"/>
              <a:t>2016-09-19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30172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A4B82-3BD5-48A3-A520-83ECFB35CDAA}" type="datetimeFigureOut">
              <a:rPr lang="en-CA" smtClean="0"/>
              <a:t>2016-09-19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808401-6054-41E7-863A-F3572C4FE6E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6A4B82-3BD5-48A3-A520-83ECFB35CDAA}" type="datetimeFigureOut">
              <a:rPr lang="en-CA" smtClean="0"/>
              <a:t>2016-09-19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86287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6A4B82-3BD5-48A3-A520-83ECFB35CDAA}" type="datetimeFigureOut">
              <a:rPr lang="en-CA" smtClean="0"/>
              <a:t>2016-09-19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288454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6A4B82-3BD5-48A3-A520-83ECFB35CDAA}" type="datetimeFigureOut">
              <a:rPr lang="en-CA" smtClean="0"/>
              <a:t>2016-09-19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286743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B6A4B82-3BD5-48A3-A520-83ECFB35CDAA}" type="datetimeFigureOut">
              <a:rPr lang="en-CA" smtClean="0"/>
              <a:t>2016-09-19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101662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6A4B82-3BD5-48A3-A520-83ECFB35CDAA}" type="datetimeFigureOut">
              <a:rPr lang="en-CA" smtClean="0"/>
              <a:t>2016-09-19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0808401-6054-41E7-863A-F3572C4FE6E6}" type="slidenum">
              <a:rPr lang="en-CA" smtClean="0"/>
              <a:t>‹#›</a:t>
            </a:fld>
            <a:endParaRPr lang="en-CA"/>
          </a:p>
        </p:txBody>
      </p:sp>
    </p:spTree>
    <p:extLst>
      <p:ext uri="{BB962C8B-B14F-4D97-AF65-F5344CB8AC3E}">
        <p14:creationId xmlns:p14="http://schemas.microsoft.com/office/powerpoint/2010/main" val="43433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B6A4B82-3BD5-48A3-A520-83ECFB35CDAA}" type="datetimeFigureOut">
              <a:rPr lang="en-CA" smtClean="0"/>
              <a:t>2016-09-19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808401-6054-41E7-863A-F3572C4FE6E6}" type="slidenum">
              <a:rPr lang="en-CA" smtClean="0"/>
              <a:t>‹#›</a:t>
            </a:fld>
            <a:endParaRPr lang="en-CA"/>
          </a:p>
        </p:txBody>
      </p:sp>
    </p:spTree>
    <p:extLst>
      <p:ext uri="{BB962C8B-B14F-4D97-AF65-F5344CB8AC3E}">
        <p14:creationId xmlns:p14="http://schemas.microsoft.com/office/powerpoint/2010/main" val="341353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6A4B82-3BD5-48A3-A520-83ECFB35CDAA}" type="datetimeFigureOut">
              <a:rPr lang="en-CA" smtClean="0"/>
              <a:t>2016-09-19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0808401-6054-41E7-863A-F3572C4FE6E6}"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165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Edible Activism</a:t>
            </a:r>
          </a:p>
        </p:txBody>
      </p:sp>
      <p:sp>
        <p:nvSpPr>
          <p:cNvPr id="3" name="Subtitle 2"/>
          <p:cNvSpPr>
            <a:spLocks noGrp="1"/>
          </p:cNvSpPr>
          <p:nvPr>
            <p:ph type="subTitle" idx="1"/>
          </p:nvPr>
        </p:nvSpPr>
        <p:spPr/>
        <p:txBody>
          <a:bodyPr/>
          <a:lstStyle/>
          <a:p>
            <a:r>
              <a:rPr lang="en-CA" dirty="0"/>
              <a:t>Erik Chevrier</a:t>
            </a:r>
          </a:p>
          <a:p>
            <a:r>
              <a:rPr lang="en-CA"/>
              <a:t>September 19, </a:t>
            </a:r>
            <a:r>
              <a:rPr lang="en-CA" dirty="0"/>
              <a:t>2016</a:t>
            </a:r>
          </a:p>
        </p:txBody>
      </p:sp>
    </p:spTree>
    <p:extLst>
      <p:ext uri="{BB962C8B-B14F-4D97-AF65-F5344CB8AC3E}">
        <p14:creationId xmlns:p14="http://schemas.microsoft.com/office/powerpoint/2010/main" val="182583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 about the Documentary</a:t>
            </a:r>
          </a:p>
        </p:txBody>
      </p:sp>
      <p:sp>
        <p:nvSpPr>
          <p:cNvPr id="3" name="Content Placeholder 2"/>
          <p:cNvSpPr>
            <a:spLocks noGrp="1"/>
          </p:cNvSpPr>
          <p:nvPr>
            <p:ph idx="1"/>
          </p:nvPr>
        </p:nvSpPr>
        <p:spPr/>
        <p:txBody>
          <a:bodyPr/>
          <a:lstStyle/>
          <a:p>
            <a:r>
              <a:rPr lang="en-CA" dirty="0" err="1"/>
              <a:t>Cowspiracy</a:t>
            </a:r>
            <a:r>
              <a:rPr lang="en-CA" dirty="0"/>
              <a:t>: The sustainability secret</a:t>
            </a:r>
          </a:p>
          <a:p>
            <a:endParaRPr lang="en-CA" dirty="0"/>
          </a:p>
          <a:p>
            <a:endParaRPr lang="en-CA" dirty="0"/>
          </a:p>
          <a:p>
            <a:endParaRPr lang="en-CA" dirty="0"/>
          </a:p>
          <a:p>
            <a:r>
              <a:rPr lang="en-CA" dirty="0"/>
              <a:t>Next documentary ?</a:t>
            </a:r>
          </a:p>
        </p:txBody>
      </p:sp>
    </p:spTree>
    <p:extLst>
      <p:ext uri="{BB962C8B-B14F-4D97-AF65-F5344CB8AC3E}">
        <p14:creationId xmlns:p14="http://schemas.microsoft.com/office/powerpoint/2010/main" val="354484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3325" y="79829"/>
            <a:ext cx="5490137" cy="6130925"/>
          </a:xfrm>
          <a:prstGeom prst="rect">
            <a:avLst/>
          </a:prstGeom>
        </p:spPr>
      </p:pic>
    </p:spTree>
    <p:extLst>
      <p:ext uri="{BB962C8B-B14F-4D97-AF65-F5344CB8AC3E}">
        <p14:creationId xmlns:p14="http://schemas.microsoft.com/office/powerpoint/2010/main" val="160627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0400" y="117834"/>
            <a:ext cx="5132814" cy="6181603"/>
          </a:xfrm>
          <a:prstGeom prst="rect">
            <a:avLst/>
          </a:prstGeom>
        </p:spPr>
      </p:pic>
      <p:pic>
        <p:nvPicPr>
          <p:cNvPr id="3" name="Picture 2"/>
          <p:cNvPicPr>
            <a:picLocks noChangeAspect="1"/>
          </p:cNvPicPr>
          <p:nvPr/>
        </p:nvPicPr>
        <p:blipFill>
          <a:blip r:embed="rId3"/>
          <a:stretch>
            <a:fillRect/>
          </a:stretch>
        </p:blipFill>
        <p:spPr>
          <a:xfrm>
            <a:off x="5863772" y="117834"/>
            <a:ext cx="5224183" cy="6181603"/>
          </a:xfrm>
          <a:prstGeom prst="rect">
            <a:avLst/>
          </a:prstGeom>
        </p:spPr>
      </p:pic>
    </p:spTree>
    <p:extLst>
      <p:ext uri="{BB962C8B-B14F-4D97-AF65-F5344CB8AC3E}">
        <p14:creationId xmlns:p14="http://schemas.microsoft.com/office/powerpoint/2010/main" val="10397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Food Preparation Activity</a:t>
            </a:r>
          </a:p>
        </p:txBody>
      </p:sp>
      <p:sp>
        <p:nvSpPr>
          <p:cNvPr id="3" name="Content Placeholder 2"/>
          <p:cNvSpPr>
            <a:spLocks noGrp="1"/>
          </p:cNvSpPr>
          <p:nvPr>
            <p:ph idx="1"/>
          </p:nvPr>
        </p:nvSpPr>
        <p:spPr/>
        <p:txBody>
          <a:bodyPr>
            <a:normAutofit fontScale="92500" lnSpcReduction="20000"/>
          </a:bodyPr>
          <a:lstStyle/>
          <a:p>
            <a:r>
              <a:rPr lang="en-CA" dirty="0"/>
              <a:t>You must prepare a food dish for the class</a:t>
            </a:r>
          </a:p>
          <a:p>
            <a:pPr lvl="1"/>
            <a:r>
              <a:rPr lang="en-CA" dirty="0"/>
              <a:t>Be weary of different diets</a:t>
            </a:r>
          </a:p>
          <a:p>
            <a:pPr lvl="1"/>
            <a:endParaRPr lang="en-CA" dirty="0"/>
          </a:p>
          <a:p>
            <a:r>
              <a:rPr lang="en-CA" dirty="0"/>
              <a:t>You will write out the recipe and steps to prepare the dish</a:t>
            </a:r>
          </a:p>
          <a:p>
            <a:pPr lvl="1"/>
            <a:r>
              <a:rPr lang="en-CA" dirty="0"/>
              <a:t>This will be included on the website</a:t>
            </a:r>
          </a:p>
          <a:p>
            <a:endParaRPr lang="en-CA" dirty="0"/>
          </a:p>
          <a:p>
            <a:r>
              <a:rPr lang="en-CA" dirty="0"/>
              <a:t>You will discuss the following elements of your dish</a:t>
            </a:r>
          </a:p>
          <a:p>
            <a:pPr lvl="1"/>
            <a:r>
              <a:rPr lang="en-CA" dirty="0"/>
              <a:t>Production – How was the food produced (grown, labour, company, use of </a:t>
            </a:r>
            <a:r>
              <a:rPr lang="en-CA" dirty="0" err="1"/>
              <a:t>fertalizers</a:t>
            </a:r>
            <a:r>
              <a:rPr lang="en-CA" dirty="0"/>
              <a:t> or pesticides)</a:t>
            </a:r>
          </a:p>
          <a:p>
            <a:pPr lvl="1"/>
            <a:r>
              <a:rPr lang="en-CA" dirty="0"/>
              <a:t>Transportation – Where did the food come from (how far do the products travel)</a:t>
            </a:r>
          </a:p>
          <a:p>
            <a:pPr lvl="1"/>
            <a:r>
              <a:rPr lang="en-CA" dirty="0"/>
              <a:t>Distribution – Where did you acquire the ingredients</a:t>
            </a:r>
          </a:p>
          <a:p>
            <a:pPr lvl="1"/>
            <a:r>
              <a:rPr lang="en-CA" dirty="0"/>
              <a:t>Processing – How did you make the food (recipe and steps to prepare the dish)</a:t>
            </a:r>
          </a:p>
          <a:p>
            <a:pPr lvl="1"/>
            <a:r>
              <a:rPr lang="en-CA" dirty="0"/>
              <a:t>Health – How healthy are the ingredients?</a:t>
            </a:r>
          </a:p>
          <a:p>
            <a:pPr lvl="1"/>
            <a:r>
              <a:rPr lang="en-CA" dirty="0"/>
              <a:t>Environmental sustainability – How sustainable is the food?</a:t>
            </a:r>
          </a:p>
          <a:p>
            <a:pPr marL="201168" lvl="1" indent="0">
              <a:buNone/>
            </a:pPr>
            <a:endParaRPr lang="en-CA" dirty="0"/>
          </a:p>
        </p:txBody>
      </p:sp>
    </p:spTree>
    <p:extLst>
      <p:ext uri="{BB962C8B-B14F-4D97-AF65-F5344CB8AC3E}">
        <p14:creationId xmlns:p14="http://schemas.microsoft.com/office/powerpoint/2010/main" val="263611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Reading Report</a:t>
            </a:r>
          </a:p>
        </p:txBody>
      </p:sp>
      <p:sp>
        <p:nvSpPr>
          <p:cNvPr id="3" name="Content Placeholder 2"/>
          <p:cNvSpPr>
            <a:spLocks noGrp="1"/>
          </p:cNvSpPr>
          <p:nvPr>
            <p:ph idx="1"/>
          </p:nvPr>
        </p:nvSpPr>
        <p:spPr/>
        <p:txBody>
          <a:bodyPr/>
          <a:lstStyle/>
          <a:p>
            <a:r>
              <a:rPr lang="en-CA" dirty="0"/>
              <a:t>1 – Read the chapter and take notes when necessary</a:t>
            </a:r>
          </a:p>
          <a:p>
            <a:r>
              <a:rPr lang="en-CA" dirty="0"/>
              <a:t>2 – Come to class prepared to lead a discussion about the chapter</a:t>
            </a:r>
          </a:p>
          <a:p>
            <a:endParaRPr lang="en-CA" dirty="0"/>
          </a:p>
          <a:p>
            <a:r>
              <a:rPr lang="en-CA" dirty="0"/>
              <a:t>In your discussion, you should:</a:t>
            </a:r>
          </a:p>
          <a:p>
            <a:r>
              <a:rPr lang="en-CA" dirty="0"/>
              <a:t>1 – Provide a summary of the chapter</a:t>
            </a:r>
          </a:p>
          <a:p>
            <a:r>
              <a:rPr lang="en-CA" dirty="0"/>
              <a:t>2 – Think of some questions or points taken from the article to discuss with the class</a:t>
            </a:r>
          </a:p>
          <a:p>
            <a:r>
              <a:rPr lang="en-CA" dirty="0"/>
              <a:t>3 – Lead a discussion about the readings (should last about 45 minutes)</a:t>
            </a:r>
          </a:p>
          <a:p>
            <a:endParaRPr lang="en-CA" dirty="0"/>
          </a:p>
          <a:p>
            <a:endParaRPr lang="en-CA" dirty="0"/>
          </a:p>
        </p:txBody>
      </p:sp>
    </p:spTree>
    <p:extLst>
      <p:ext uri="{BB962C8B-B14F-4D97-AF65-F5344CB8AC3E}">
        <p14:creationId xmlns:p14="http://schemas.microsoft.com/office/powerpoint/2010/main" val="372182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Nurturing Food Sovereignty in Canada</a:t>
            </a:r>
          </a:p>
        </p:txBody>
      </p:sp>
      <p:sp>
        <p:nvSpPr>
          <p:cNvPr id="3" name="Content Placeholder 2"/>
          <p:cNvSpPr>
            <a:spLocks noGrp="1"/>
          </p:cNvSpPr>
          <p:nvPr>
            <p:ph idx="1"/>
          </p:nvPr>
        </p:nvSpPr>
        <p:spPr/>
        <p:txBody>
          <a:bodyPr/>
          <a:lstStyle/>
          <a:p>
            <a:r>
              <a:rPr lang="en-CA" dirty="0"/>
              <a:t>Some key points:</a:t>
            </a:r>
          </a:p>
          <a:p>
            <a:pPr lvl="1"/>
            <a:r>
              <a:rPr lang="en-CA" dirty="0"/>
              <a:t>2.5 million Canadians are food insecure</a:t>
            </a:r>
          </a:p>
          <a:p>
            <a:pPr lvl="1"/>
            <a:r>
              <a:rPr lang="en-CA" dirty="0"/>
              <a:t>Biodiversity is rapidly diminishing</a:t>
            </a:r>
          </a:p>
          <a:p>
            <a:pPr lvl="1"/>
            <a:r>
              <a:rPr lang="en-CA" dirty="0"/>
              <a:t>Small farms are being replaced by large industrial farms</a:t>
            </a:r>
          </a:p>
          <a:p>
            <a:pPr lvl="1"/>
            <a:r>
              <a:rPr lang="en-CA" dirty="0"/>
              <a:t>We are a large agricultural exporter</a:t>
            </a:r>
          </a:p>
          <a:p>
            <a:pPr lvl="1"/>
            <a:r>
              <a:rPr lang="en-CA" dirty="0"/>
              <a:t>We also import a great deal of food</a:t>
            </a:r>
          </a:p>
          <a:p>
            <a:pPr lvl="1"/>
            <a:r>
              <a:rPr lang="en-CA" dirty="0"/>
              <a:t>Canada is a major contributor to environmental pollution via agriculture</a:t>
            </a:r>
          </a:p>
          <a:p>
            <a:pPr lvl="1"/>
            <a:endParaRPr lang="en-CA" dirty="0"/>
          </a:p>
        </p:txBody>
      </p:sp>
    </p:spTree>
    <p:extLst>
      <p:ext uri="{BB962C8B-B14F-4D97-AF65-F5344CB8AC3E}">
        <p14:creationId xmlns:p14="http://schemas.microsoft.com/office/powerpoint/2010/main" val="11319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Food Sovereignty?</a:t>
            </a:r>
          </a:p>
        </p:txBody>
      </p:sp>
      <p:sp>
        <p:nvSpPr>
          <p:cNvPr id="3" name="Content Placeholder 2"/>
          <p:cNvSpPr>
            <a:spLocks noGrp="1"/>
          </p:cNvSpPr>
          <p:nvPr>
            <p:ph idx="1"/>
          </p:nvPr>
        </p:nvSpPr>
        <p:spPr/>
        <p:txBody>
          <a:bodyPr>
            <a:normAutofit fontScale="85000" lnSpcReduction="10000"/>
          </a:bodyPr>
          <a:lstStyle/>
          <a:p>
            <a:r>
              <a:rPr lang="en-CA" b="1" dirty="0"/>
              <a:t>Food security </a:t>
            </a:r>
            <a:r>
              <a:rPr lang="en-CA" dirty="0"/>
              <a:t>– when all people, all the times, have physical, social and economic access to sufficient, safe, and nutritious food that meets their dietary needs and food preferences for an active and healthy lifestyles. </a:t>
            </a:r>
          </a:p>
          <a:p>
            <a:r>
              <a:rPr lang="en-CA" b="1" dirty="0"/>
              <a:t>Food Sovereignty </a:t>
            </a:r>
            <a:r>
              <a:rPr lang="en-CA" dirty="0"/>
              <a:t>– The right of nations (or communities) and peoples to control their own food systems, including their own markets, production modes, food cultures, and environments.</a:t>
            </a:r>
          </a:p>
          <a:p>
            <a:r>
              <a:rPr lang="en-CA" dirty="0"/>
              <a:t>Food sovereignty refers to sustainable food production and genuine food security are a function of a community-based control over the food system, local, regional, and national strategies are absolutely necessary. </a:t>
            </a:r>
          </a:p>
          <a:p>
            <a:r>
              <a:rPr lang="en-CA" dirty="0"/>
              <a:t>It is a critical alternative to the dominant neoliberal models for agriculture and trade</a:t>
            </a:r>
          </a:p>
          <a:p>
            <a:r>
              <a:rPr lang="en-CA" dirty="0"/>
              <a:t>Takes into consideration the power relations that determine production, distribution and consumption patterns within the food system</a:t>
            </a:r>
          </a:p>
          <a:p>
            <a:r>
              <a:rPr lang="en-CA" dirty="0"/>
              <a:t>Takes into account who owns and controls food production and distribution</a:t>
            </a:r>
          </a:p>
          <a:p>
            <a:r>
              <a:rPr lang="en-CA" dirty="0"/>
              <a:t>Was established at the Second International Assembly of La Via </a:t>
            </a:r>
            <a:r>
              <a:rPr lang="en-CA" dirty="0" err="1"/>
              <a:t>Campesina</a:t>
            </a:r>
            <a:r>
              <a:rPr lang="en-CA" dirty="0"/>
              <a:t> (1996)</a:t>
            </a:r>
          </a:p>
          <a:p>
            <a:r>
              <a:rPr lang="en-CA" dirty="0"/>
              <a:t>No single model for food sovereignty</a:t>
            </a:r>
          </a:p>
        </p:txBody>
      </p:sp>
    </p:spTree>
    <p:extLst>
      <p:ext uri="{BB962C8B-B14F-4D97-AF65-F5344CB8AC3E}">
        <p14:creationId xmlns:p14="http://schemas.microsoft.com/office/powerpoint/2010/main" val="105031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Pitfalls of Food Sovereignty in Canada</a:t>
            </a:r>
          </a:p>
        </p:txBody>
      </p:sp>
      <p:sp>
        <p:nvSpPr>
          <p:cNvPr id="3" name="Content Placeholder 2"/>
          <p:cNvSpPr>
            <a:spLocks noGrp="1"/>
          </p:cNvSpPr>
          <p:nvPr>
            <p:ph idx="1"/>
          </p:nvPr>
        </p:nvSpPr>
        <p:spPr/>
        <p:txBody>
          <a:bodyPr>
            <a:normAutofit lnSpcReduction="10000"/>
          </a:bodyPr>
          <a:lstStyle/>
          <a:p>
            <a:r>
              <a:rPr lang="en-CA" dirty="0"/>
              <a:t>1 – Canada does not have a long history of farming. Indigenous food production process have been replaced by large scale farming (monocrops). </a:t>
            </a:r>
          </a:p>
          <a:p>
            <a:r>
              <a:rPr lang="en-CA" dirty="0"/>
              <a:t>2 – Large scale agriculture is replacing family farms</a:t>
            </a:r>
          </a:p>
          <a:p>
            <a:r>
              <a:rPr lang="en-CA" dirty="0"/>
              <a:t>3 – The majority of Canadians live in urban centers and do not partake in farming</a:t>
            </a:r>
          </a:p>
          <a:p>
            <a:r>
              <a:rPr lang="en-CA" dirty="0"/>
              <a:t>4 – Canadian farming is mainly set for exportation</a:t>
            </a:r>
          </a:p>
          <a:p>
            <a:r>
              <a:rPr lang="en-CA" dirty="0"/>
              <a:t>5 – Large scale agricultural farms rely on expensive production elements like, machinery, pesticides and chemicals</a:t>
            </a:r>
          </a:p>
          <a:p>
            <a:r>
              <a:rPr lang="en-CA" dirty="0"/>
              <a:t>6 – Canada has signed free trade agreements and follows the rules of neoliberal economies</a:t>
            </a:r>
          </a:p>
          <a:p>
            <a:endParaRPr lang="en-CA" dirty="0"/>
          </a:p>
          <a:p>
            <a:r>
              <a:rPr lang="en-CA" b="1" dirty="0"/>
              <a:t>To achieve food sovereignty in Canada, we must redesign the entire system.</a:t>
            </a:r>
          </a:p>
        </p:txBody>
      </p:sp>
    </p:spTree>
    <p:extLst>
      <p:ext uri="{BB962C8B-B14F-4D97-AF65-F5344CB8AC3E}">
        <p14:creationId xmlns:p14="http://schemas.microsoft.com/office/powerpoint/2010/main" val="119269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be More Food Sovereign in Canada</a:t>
            </a:r>
          </a:p>
        </p:txBody>
      </p:sp>
      <p:sp>
        <p:nvSpPr>
          <p:cNvPr id="3" name="Content Placeholder 2"/>
          <p:cNvSpPr>
            <a:spLocks noGrp="1"/>
          </p:cNvSpPr>
          <p:nvPr>
            <p:ph idx="1"/>
          </p:nvPr>
        </p:nvSpPr>
        <p:spPr/>
        <p:txBody>
          <a:bodyPr>
            <a:normAutofit fontScale="92500" lnSpcReduction="10000"/>
          </a:bodyPr>
          <a:lstStyle/>
          <a:p>
            <a:r>
              <a:rPr lang="en-CA" dirty="0"/>
              <a:t>We should look to the ways of Indigenous people</a:t>
            </a:r>
          </a:p>
          <a:p>
            <a:r>
              <a:rPr lang="en-CA" dirty="0"/>
              <a:t>We should build a food system that is local</a:t>
            </a:r>
          </a:p>
          <a:p>
            <a:r>
              <a:rPr lang="en-CA" dirty="0"/>
              <a:t>We should not harm biodiversity – permaculture instead of monoculture</a:t>
            </a:r>
          </a:p>
          <a:p>
            <a:r>
              <a:rPr lang="en-CA" dirty="0"/>
              <a:t>We should embrace the slow food movement</a:t>
            </a:r>
          </a:p>
          <a:p>
            <a:r>
              <a:rPr lang="en-CA" dirty="0"/>
              <a:t>We should not rely on products and processes that pollute the environment</a:t>
            </a:r>
          </a:p>
          <a:p>
            <a:r>
              <a:rPr lang="en-CA" dirty="0"/>
              <a:t>We need to implement four policy pillars:</a:t>
            </a:r>
          </a:p>
          <a:p>
            <a:pPr lvl="1"/>
            <a:r>
              <a:rPr lang="en-CA" dirty="0"/>
              <a:t>The incorporation of agriculture into a comprehensive national food policy</a:t>
            </a:r>
          </a:p>
          <a:p>
            <a:pPr lvl="1"/>
            <a:r>
              <a:rPr lang="en-CA" dirty="0"/>
              <a:t>Include a bottoms up policy development process</a:t>
            </a:r>
          </a:p>
          <a:p>
            <a:pPr lvl="1"/>
            <a:r>
              <a:rPr lang="en-CA" dirty="0"/>
              <a:t>Constitutional right to food</a:t>
            </a:r>
          </a:p>
          <a:p>
            <a:pPr lvl="1"/>
            <a:r>
              <a:rPr lang="en-CA" dirty="0"/>
              <a:t>New agriculture policy oriented towards local food systems and environmental sustainability</a:t>
            </a:r>
          </a:p>
          <a:p>
            <a:r>
              <a:rPr lang="en-CA" b="1" dirty="0"/>
              <a:t>We need a paradigm shift</a:t>
            </a:r>
          </a:p>
          <a:p>
            <a:endParaRPr lang="en-CA" dirty="0"/>
          </a:p>
        </p:txBody>
      </p:sp>
    </p:spTree>
    <p:extLst>
      <p:ext uri="{BB962C8B-B14F-4D97-AF65-F5344CB8AC3E}">
        <p14:creationId xmlns:p14="http://schemas.microsoft.com/office/powerpoint/2010/main" val="370504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 Questions</a:t>
            </a:r>
          </a:p>
        </p:txBody>
      </p:sp>
      <p:sp>
        <p:nvSpPr>
          <p:cNvPr id="3" name="Content Placeholder 2"/>
          <p:cNvSpPr>
            <a:spLocks noGrp="1"/>
          </p:cNvSpPr>
          <p:nvPr>
            <p:ph idx="1"/>
          </p:nvPr>
        </p:nvSpPr>
        <p:spPr/>
        <p:txBody>
          <a:bodyPr/>
          <a:lstStyle/>
          <a:p>
            <a:r>
              <a:rPr lang="en-CA" dirty="0"/>
              <a:t>Is Dawson a food sovereign campus?</a:t>
            </a:r>
          </a:p>
          <a:p>
            <a:r>
              <a:rPr lang="en-CA" dirty="0"/>
              <a:t>How can we begin to address food sovereignty at Dawson?</a:t>
            </a:r>
          </a:p>
          <a:p>
            <a:r>
              <a:rPr lang="en-CA" dirty="0"/>
              <a:t>What can we do as a class to help Dawson become completely food sovereign?</a:t>
            </a:r>
          </a:p>
          <a:p>
            <a:r>
              <a:rPr lang="en-CA" dirty="0"/>
              <a:t>What local producers are available at Dawson?</a:t>
            </a:r>
          </a:p>
          <a:p>
            <a:pPr lvl="1"/>
            <a:r>
              <a:rPr lang="en-CA" dirty="0"/>
              <a:t>Café?</a:t>
            </a:r>
          </a:p>
          <a:p>
            <a:pPr lvl="1"/>
            <a:r>
              <a:rPr lang="en-CA" dirty="0"/>
              <a:t>Farms?</a:t>
            </a:r>
          </a:p>
          <a:p>
            <a:pPr lvl="1"/>
            <a:r>
              <a:rPr lang="en-CA" dirty="0"/>
              <a:t>Bake sales?</a:t>
            </a:r>
          </a:p>
          <a:p>
            <a:pPr lvl="1"/>
            <a:endParaRPr lang="en-CA" dirty="0"/>
          </a:p>
          <a:p>
            <a:pPr lvl="1"/>
            <a:endParaRPr lang="en-CA" dirty="0"/>
          </a:p>
        </p:txBody>
      </p:sp>
    </p:spTree>
    <p:extLst>
      <p:ext uri="{BB962C8B-B14F-4D97-AF65-F5344CB8AC3E}">
        <p14:creationId xmlns:p14="http://schemas.microsoft.com/office/powerpoint/2010/main" val="82714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Growing Microgreens</a:t>
            </a:r>
          </a:p>
        </p:txBody>
      </p:sp>
      <p:sp>
        <p:nvSpPr>
          <p:cNvPr id="3" name="Content Placeholder 2"/>
          <p:cNvSpPr>
            <a:spLocks noGrp="1"/>
          </p:cNvSpPr>
          <p:nvPr>
            <p:ph idx="1"/>
          </p:nvPr>
        </p:nvSpPr>
        <p:spPr/>
        <p:txBody>
          <a:bodyPr/>
          <a:lstStyle/>
          <a:p>
            <a:r>
              <a:rPr lang="en-CA" dirty="0"/>
              <a:t>Let’s grow some sunflower greens.</a:t>
            </a:r>
          </a:p>
          <a:p>
            <a:r>
              <a:rPr lang="en-CA" dirty="0"/>
              <a:t>Tasks:</a:t>
            </a:r>
          </a:p>
          <a:p>
            <a:pPr lvl="1"/>
            <a:r>
              <a:rPr lang="en-CA" dirty="0"/>
              <a:t>Watering schedule (everyday)</a:t>
            </a:r>
          </a:p>
          <a:p>
            <a:pPr lvl="1"/>
            <a:r>
              <a:rPr lang="en-CA" dirty="0"/>
              <a:t>Friday we need to water in the evening</a:t>
            </a:r>
          </a:p>
          <a:p>
            <a:pPr lvl="1"/>
            <a:r>
              <a:rPr lang="en-CA" dirty="0"/>
              <a:t>Monday we need to water in the morning</a:t>
            </a:r>
          </a:p>
          <a:p>
            <a:pPr lvl="1"/>
            <a:endParaRPr lang="en-CA" dirty="0"/>
          </a:p>
          <a:p>
            <a:pPr lvl="1"/>
            <a:r>
              <a:rPr lang="en-CA" dirty="0"/>
              <a:t>Steps (lightly spray the microgreens every day)</a:t>
            </a:r>
          </a:p>
          <a:p>
            <a:pPr lvl="2"/>
            <a:r>
              <a:rPr lang="en-CA" dirty="0"/>
              <a:t>Place sunflower seeds in about an inch of dirt</a:t>
            </a:r>
          </a:p>
          <a:p>
            <a:pPr lvl="2"/>
            <a:r>
              <a:rPr lang="en-CA" dirty="0"/>
              <a:t>Lightly dampen the seeds – too much water may cause mold, too little will prevent them from growing</a:t>
            </a:r>
          </a:p>
          <a:p>
            <a:pPr lvl="2"/>
            <a:r>
              <a:rPr lang="en-CA" dirty="0"/>
              <a:t>Cover the seeds with a lid until they begin to sprout</a:t>
            </a:r>
          </a:p>
          <a:p>
            <a:pPr lvl="2"/>
            <a:r>
              <a:rPr lang="en-CA" dirty="0"/>
              <a:t>Remove the lid and put in the sun</a:t>
            </a:r>
          </a:p>
          <a:p>
            <a:pPr lvl="2"/>
            <a:r>
              <a:rPr lang="en-CA" dirty="0"/>
              <a:t>After a week, they are ready to trim and eat</a:t>
            </a:r>
          </a:p>
          <a:p>
            <a:pPr lvl="2"/>
            <a:endParaRPr lang="en-CA" dirty="0"/>
          </a:p>
        </p:txBody>
      </p:sp>
    </p:spTree>
    <p:extLst>
      <p:ext uri="{BB962C8B-B14F-4D97-AF65-F5344CB8AC3E}">
        <p14:creationId xmlns:p14="http://schemas.microsoft.com/office/powerpoint/2010/main" val="20100797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57</TotalTime>
  <Words>805</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Calibri Light</vt:lpstr>
      <vt:lpstr>Retrospect</vt:lpstr>
      <vt:lpstr>Edible Activism</vt:lpstr>
      <vt:lpstr>Food Preparation Activity</vt:lpstr>
      <vt:lpstr>Reading Report</vt:lpstr>
      <vt:lpstr>Nurturing Food Sovereignty in Canada</vt:lpstr>
      <vt:lpstr>What is Food Sovereignty?</vt:lpstr>
      <vt:lpstr>Pitfalls of Food Sovereignty in Canada</vt:lpstr>
      <vt:lpstr>How to be More Food Sovereign in Canada</vt:lpstr>
      <vt:lpstr>Discussion Questions</vt:lpstr>
      <vt:lpstr>Growing Microgreens</vt:lpstr>
      <vt:lpstr>Discussion about the Documentary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11</cp:revision>
  <dcterms:created xsi:type="dcterms:W3CDTF">2016-09-19T17:24:09Z</dcterms:created>
  <dcterms:modified xsi:type="dcterms:W3CDTF">2016-09-19T18:26:39Z</dcterms:modified>
</cp:coreProperties>
</file>