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2016-11-21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wfNs1pqG0" TargetMode="External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W1VSb-dGU" TargetMode="External"/><Relationship Id="rId7" Type="http://schemas.openxmlformats.org/officeDocument/2006/relationships/hyperlink" Target="https://www.youtube.com/watch?v=AvQiZzSg-54" TargetMode="External"/><Relationship Id="rId2" Type="http://schemas.openxmlformats.org/officeDocument/2006/relationships/hyperlink" Target="https://www.youtube.com/watch?v=aa6UlTgwZC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bNF9QNEQLA" TargetMode="External"/><Relationship Id="rId5" Type="http://schemas.openxmlformats.org/officeDocument/2006/relationships/hyperlink" Target="https://www.youtube.com/watch?v=rn9V0cN4NWs" TargetMode="External"/><Relationship Id="rId4" Type="http://schemas.openxmlformats.org/officeDocument/2006/relationships/hyperlink" Target="https://www.youtube.com/watch?v=t80sdBtB-G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ZGY0wPAnus" TargetMode="External"/><Relationship Id="rId3" Type="http://schemas.openxmlformats.org/officeDocument/2006/relationships/hyperlink" Target="https://www.youtube.com/watch?v=rsFtgc2WswM" TargetMode="External"/><Relationship Id="rId7" Type="http://schemas.openxmlformats.org/officeDocument/2006/relationships/hyperlink" Target="https://www.youtube.com/watch?v=3SH61mG94uA" TargetMode="External"/><Relationship Id="rId2" Type="http://schemas.openxmlformats.org/officeDocument/2006/relationships/hyperlink" Target="https://www.youtube.com/watch?v=Xs0K4ApWl4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GHs2coAzLJ8" TargetMode="External"/><Relationship Id="rId5" Type="http://schemas.openxmlformats.org/officeDocument/2006/relationships/hyperlink" Target="https://www.youtube.com/watch?v=ErlDSJHRVMA" TargetMode="External"/><Relationship Id="rId4" Type="http://schemas.openxmlformats.org/officeDocument/2006/relationships/hyperlink" Target="https://www.youtube.com/watch?v=YHa6NflkW3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ctJqjlrHA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Pp9Ej5Ip5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Edible Activism!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Social Persuasion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November 21, 2016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Values and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Values:</a:t>
            </a:r>
          </a:p>
          <a:p>
            <a:r>
              <a:rPr lang="en-CA" dirty="0"/>
              <a:t>Desirable, trans-situational goals, varying in importance, that serve as a guiding principles in people’s lives </a:t>
            </a:r>
          </a:p>
          <a:p>
            <a:r>
              <a:rPr lang="en-CA" b="1" dirty="0"/>
              <a:t>Attitudes:</a:t>
            </a:r>
          </a:p>
          <a:p>
            <a:r>
              <a:rPr lang="en-CA" dirty="0"/>
              <a:t>An internal state that, given the occurrence of certain stimulus events, will ultimately result in some sort of response or behaviour.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Cognitive dissonance:</a:t>
            </a:r>
          </a:p>
          <a:p>
            <a:r>
              <a:rPr lang="en-CA" dirty="0"/>
              <a:t>Cognitive dissonance is a state of psychological tension occurring when thoughts, beliefs, attitudes, and/or behaviours are in conflict with each other. </a:t>
            </a:r>
          </a:p>
          <a:p>
            <a:r>
              <a:rPr lang="en-CA" i="1" dirty="0"/>
              <a:t>Key Factors:</a:t>
            </a:r>
          </a:p>
          <a:p>
            <a:r>
              <a:rPr lang="en-CA" sz="1800" dirty="0"/>
              <a:t>Ratio of dissonance</a:t>
            </a:r>
            <a:br>
              <a:rPr lang="en-CA" sz="1800" dirty="0"/>
            </a:br>
            <a:r>
              <a:rPr lang="en-CA" sz="1800" dirty="0"/>
              <a:t>Importance of factors in dissonance</a:t>
            </a:r>
          </a:p>
          <a:p>
            <a:r>
              <a:rPr lang="en-CA" sz="1800" dirty="0"/>
              <a:t>Avoiding dissonance</a:t>
            </a:r>
          </a:p>
          <a:p>
            <a:r>
              <a:rPr lang="en-CA" sz="1800" dirty="0"/>
              <a:t>1 – Modify</a:t>
            </a:r>
            <a:br>
              <a:rPr lang="en-CA" sz="1800" dirty="0"/>
            </a:br>
            <a:r>
              <a:rPr lang="en-CA" sz="1800" dirty="0"/>
              <a:t>2 – Change importance</a:t>
            </a:r>
            <a:br>
              <a:rPr lang="en-CA" sz="1800" dirty="0"/>
            </a:br>
            <a:r>
              <a:rPr lang="en-CA" sz="1800" dirty="0"/>
              <a:t>3 – Rationalize</a:t>
            </a:r>
            <a:br>
              <a:rPr lang="en-CA" sz="1800" dirty="0"/>
            </a:br>
            <a:r>
              <a:rPr lang="en-CA" sz="1800" dirty="0"/>
              <a:t>4 – Add new consonant beliefs to bolster</a:t>
            </a:r>
          </a:p>
        </p:txBody>
      </p:sp>
    </p:spTree>
    <p:extLst>
      <p:ext uri="{BB962C8B-B14F-4D97-AF65-F5344CB8AC3E}">
        <p14:creationId xmlns:p14="http://schemas.microsoft.com/office/powerpoint/2010/main" val="331141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Compliance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Foot in the door: </a:t>
            </a:r>
            <a:br>
              <a:rPr lang="en-CA" b="1" dirty="0"/>
            </a:br>
            <a:r>
              <a:rPr lang="en-CA" sz="1800" dirty="0"/>
              <a:t>An individual who agrees to carry out a small request is subsequently more likely to agree to carry out a larger request </a:t>
            </a:r>
          </a:p>
          <a:p>
            <a:r>
              <a:rPr lang="en-CA" b="1" dirty="0"/>
              <a:t>Door in the face/reciprocal concessions:</a:t>
            </a:r>
            <a:br>
              <a:rPr lang="en-CA" b="1" dirty="0"/>
            </a:br>
            <a:r>
              <a:rPr lang="en-CA" sz="1800" dirty="0"/>
              <a:t>When the person making the larger request reduces it to a smaller one, the other person feels obliged to make a matching concession</a:t>
            </a:r>
          </a:p>
          <a:p>
            <a:r>
              <a:rPr lang="en-CA" b="1" dirty="0"/>
              <a:t>Low-ball/bait and switch:</a:t>
            </a:r>
            <a:br>
              <a:rPr lang="en-CA" b="1" dirty="0"/>
            </a:br>
            <a:r>
              <a:rPr lang="en-CA" sz="1800" dirty="0"/>
              <a:t>When an agreement is made, the offer reduces in value</a:t>
            </a:r>
          </a:p>
          <a:p>
            <a:r>
              <a:rPr lang="en-CA" b="1" dirty="0"/>
              <a:t>Improving the deal:</a:t>
            </a:r>
            <a:br>
              <a:rPr lang="en-CA" b="1" dirty="0"/>
            </a:br>
            <a:r>
              <a:rPr lang="en-CA" sz="1800" dirty="0"/>
              <a:t>When a product is offered at a high price, then after a brief pause, another product is offered to the deal or the price is reduced</a:t>
            </a:r>
          </a:p>
          <a:p>
            <a:r>
              <a:rPr lang="en-CA" b="1" dirty="0"/>
              <a:t>Guilt:</a:t>
            </a:r>
            <a:br>
              <a:rPr lang="en-CA" b="1" dirty="0"/>
            </a:br>
            <a:r>
              <a:rPr lang="en-CA" sz="1800" dirty="0"/>
              <a:t>People comply to reduce feelings of guilt</a:t>
            </a:r>
            <a:endParaRPr lang="en-CA" sz="1900" dirty="0"/>
          </a:p>
          <a:p>
            <a:endParaRPr lang="en-CA" dirty="0"/>
          </a:p>
          <a:p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23394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Factors that Help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800" b="1" dirty="0"/>
              <a:t>Groupthink</a:t>
            </a:r>
          </a:p>
          <a:p>
            <a:pPr lvl="1"/>
            <a:r>
              <a:rPr lang="en-CA" dirty="0"/>
              <a:t>In group vs out group</a:t>
            </a:r>
          </a:p>
          <a:p>
            <a:pPr lvl="1"/>
            <a:r>
              <a:rPr lang="en-CA" dirty="0">
                <a:hlinkClick r:id="rId2"/>
              </a:rPr>
              <a:t>Conformity to group</a:t>
            </a:r>
            <a:endParaRPr lang="en-CA" dirty="0"/>
          </a:p>
          <a:p>
            <a:pPr lvl="1"/>
            <a:r>
              <a:rPr lang="en-CA" dirty="0"/>
              <a:t>Social Roles – </a:t>
            </a:r>
            <a:r>
              <a:rPr lang="en-CA" dirty="0">
                <a:hlinkClick r:id="rId3"/>
              </a:rPr>
              <a:t>Stanford prison experiment</a:t>
            </a:r>
            <a:endParaRPr lang="en-CA" dirty="0"/>
          </a:p>
          <a:p>
            <a:r>
              <a:rPr lang="en-CA" sz="2800" b="1" dirty="0"/>
              <a:t>Physical Factors</a:t>
            </a:r>
          </a:p>
          <a:p>
            <a:pPr lvl="1"/>
            <a:r>
              <a:rPr lang="en-CA" dirty="0"/>
              <a:t>Appearance/attractiveness</a:t>
            </a:r>
          </a:p>
          <a:p>
            <a:pPr lvl="1"/>
            <a:r>
              <a:rPr lang="en-CA" dirty="0"/>
              <a:t>Likability</a:t>
            </a:r>
          </a:p>
          <a:p>
            <a:pPr lvl="1"/>
            <a:r>
              <a:rPr lang="en-CA" dirty="0"/>
              <a:t>Similarities</a:t>
            </a:r>
          </a:p>
          <a:p>
            <a:pPr lvl="1"/>
            <a:r>
              <a:rPr lang="en-CA" dirty="0"/>
              <a:t>Non-verbal communication</a:t>
            </a:r>
          </a:p>
          <a:p>
            <a:r>
              <a:rPr lang="en-CA" sz="2800" b="1" dirty="0"/>
              <a:t>Emotional Appeal</a:t>
            </a:r>
          </a:p>
          <a:p>
            <a:pPr lvl="1"/>
            <a:r>
              <a:rPr lang="en-CA" dirty="0"/>
              <a:t>Fear</a:t>
            </a:r>
          </a:p>
          <a:p>
            <a:pPr lvl="1"/>
            <a:r>
              <a:rPr lang="en-CA" dirty="0"/>
              <a:t>Sadness</a:t>
            </a:r>
          </a:p>
          <a:p>
            <a:pPr lvl="1"/>
            <a:r>
              <a:rPr lang="en-CA" dirty="0"/>
              <a:t>Embarrassment</a:t>
            </a:r>
          </a:p>
          <a:p>
            <a:pPr lvl="1"/>
            <a:r>
              <a:rPr lang="en-CA" dirty="0"/>
              <a:t>Confidence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/>
              <a:t>Savvy Media Consumer Appeal:</a:t>
            </a:r>
          </a:p>
          <a:p>
            <a:pPr lvl="1"/>
            <a:r>
              <a:rPr lang="en-CA" dirty="0"/>
              <a:t>Honest about media influence</a:t>
            </a:r>
          </a:p>
          <a:p>
            <a:r>
              <a:rPr lang="en-CA" b="1" dirty="0"/>
              <a:t>Contagion:</a:t>
            </a:r>
          </a:p>
          <a:p>
            <a:pPr lvl="1"/>
            <a:r>
              <a:rPr lang="en-CA" dirty="0"/>
              <a:t>When large crowds form</a:t>
            </a:r>
            <a:r>
              <a:rPr lang="en-CA"/>
              <a:t>, people </a:t>
            </a:r>
            <a:r>
              <a:rPr lang="en-CA" dirty="0"/>
              <a:t>may behave in ways that is extreme and unlike their normal behaviour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17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Activism and Social Persuasion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Effective activists use a variety of social persuasion tools. This class will provide </a:t>
            </a:r>
            <a:r>
              <a:rPr lang="en-CA"/>
              <a:t>an overview of these tools.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93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Effects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Media effects research usually describes the reception/reading of codes/forms/texts</a:t>
            </a:r>
          </a:p>
          <a:p>
            <a:endParaRPr lang="en-CA" dirty="0"/>
          </a:p>
          <a:p>
            <a:r>
              <a:rPr lang="en-CA" dirty="0"/>
              <a:t>Receivers are also affected by (and have an effect on) </a:t>
            </a:r>
          </a:p>
          <a:p>
            <a:pPr lvl="1"/>
            <a:r>
              <a:rPr lang="en-CA" dirty="0"/>
              <a:t>Media organizations and technology</a:t>
            </a:r>
          </a:p>
          <a:p>
            <a:pPr lvl="1"/>
            <a:r>
              <a:rPr lang="en-CA" dirty="0"/>
              <a:t>Political and socio-economic environment</a:t>
            </a:r>
          </a:p>
        </p:txBody>
      </p:sp>
    </p:spTree>
    <p:extLst>
      <p:ext uri="{BB962C8B-B14F-4D97-AF65-F5344CB8AC3E}">
        <p14:creationId xmlns:p14="http://schemas.microsoft.com/office/powerpoint/2010/main" val="376359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you Affected by Media </a:t>
            </a:r>
            <a:br>
              <a:rPr lang="en-CA" dirty="0"/>
            </a:br>
            <a:r>
              <a:rPr lang="en-CA" dirty="0"/>
              <a:t>General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Very basic examples of how I can affect your emotional state via video</a:t>
            </a:r>
          </a:p>
          <a:p>
            <a:pPr lvl="1"/>
            <a:r>
              <a:rPr lang="en-CA" dirty="0">
                <a:hlinkClick r:id="rId2"/>
              </a:rPr>
              <a:t>Example 1 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Example 2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Example 3 </a:t>
            </a:r>
            <a:endParaRPr lang="en-CA" dirty="0"/>
          </a:p>
          <a:p>
            <a:r>
              <a:rPr lang="en-CA" dirty="0"/>
              <a:t>Small variations in media texts produce different interpretations</a:t>
            </a:r>
          </a:p>
          <a:p>
            <a:pPr lvl="1"/>
            <a:r>
              <a:rPr lang="en-CA" dirty="0">
                <a:hlinkClick r:id="rId5"/>
              </a:rPr>
              <a:t>Example</a:t>
            </a:r>
            <a:r>
              <a:rPr lang="en-CA" dirty="0"/>
              <a:t> </a:t>
            </a:r>
          </a:p>
          <a:p>
            <a:r>
              <a:rPr lang="en-CA" dirty="0"/>
              <a:t>People are fallible</a:t>
            </a:r>
          </a:p>
          <a:p>
            <a:pPr lvl="1"/>
            <a:r>
              <a:rPr lang="en-CA" dirty="0">
                <a:hlinkClick r:id="rId6"/>
              </a:rPr>
              <a:t>Example </a:t>
            </a:r>
            <a:endParaRPr lang="en-CA" dirty="0"/>
          </a:p>
          <a:p>
            <a:r>
              <a:rPr lang="en-CA" dirty="0"/>
              <a:t>What do people learn from media?</a:t>
            </a:r>
          </a:p>
          <a:p>
            <a:pPr lvl="1"/>
            <a:r>
              <a:rPr lang="en-CA" dirty="0">
                <a:hlinkClick r:id="rId7"/>
              </a:rPr>
              <a:t>Example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87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at Nesbitt-Larking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Moral panic</a:t>
            </a:r>
          </a:p>
          <a:p>
            <a:r>
              <a:rPr lang="en-CA" dirty="0"/>
              <a:t>Magic bullet/hypodermic</a:t>
            </a:r>
          </a:p>
          <a:p>
            <a:pPr lvl="1"/>
            <a:r>
              <a:rPr lang="en-CA" dirty="0">
                <a:hlinkClick r:id="rId2"/>
              </a:rPr>
              <a:t>War of the Worlds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War of Worlds follow up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Manufacturing Consent</a:t>
            </a:r>
            <a:endParaRPr lang="en-CA" dirty="0"/>
          </a:p>
          <a:p>
            <a:pPr lvl="1"/>
            <a:r>
              <a:rPr lang="en-CA" dirty="0">
                <a:hlinkClick r:id="rId5"/>
              </a:rPr>
              <a:t>Colin Powell Speech about Weapons of Mass Destruction</a:t>
            </a:r>
            <a:endParaRPr lang="en-CA" dirty="0"/>
          </a:p>
          <a:p>
            <a:pPr lvl="1"/>
            <a:r>
              <a:rPr lang="en-CA" sz="1800" dirty="0">
                <a:hlinkClick r:id="rId6"/>
              </a:rPr>
              <a:t>Leni Riefenstahl’s Triumph of Will – Nazi Propaganda Video</a:t>
            </a:r>
            <a:endParaRPr lang="en-CA" dirty="0"/>
          </a:p>
          <a:p>
            <a:pPr lvl="1"/>
            <a:r>
              <a:rPr lang="en-CA" sz="1800" dirty="0">
                <a:hlinkClick r:id="rId7"/>
              </a:rPr>
              <a:t>Donald Trump Pledge </a:t>
            </a:r>
            <a:endParaRPr lang="en-C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Limited effects/uses and gratifications</a:t>
            </a:r>
          </a:p>
          <a:p>
            <a:pPr lvl="1"/>
            <a:r>
              <a:rPr lang="en-CA" dirty="0"/>
              <a:t>Two-step communication flow/discursive elaboration</a:t>
            </a:r>
          </a:p>
          <a:p>
            <a:pPr lvl="1"/>
            <a:r>
              <a:rPr lang="en-CA" dirty="0">
                <a:hlinkClick r:id="rId8"/>
              </a:rPr>
              <a:t>Selective attention/cognitive beliefs/selective recall</a:t>
            </a:r>
            <a:endParaRPr lang="en-CA" dirty="0"/>
          </a:p>
          <a:p>
            <a:r>
              <a:rPr lang="en-CA" dirty="0"/>
              <a:t>Critical perspective</a:t>
            </a:r>
          </a:p>
          <a:p>
            <a:pPr lvl="1"/>
            <a:r>
              <a:rPr lang="en-CA" dirty="0"/>
              <a:t>Freedom within determining conditions</a:t>
            </a:r>
          </a:p>
          <a:p>
            <a:pPr lvl="1"/>
            <a:r>
              <a:rPr lang="en-CA" dirty="0"/>
              <a:t>Personality</a:t>
            </a:r>
          </a:p>
          <a:p>
            <a:pPr lvl="2"/>
            <a:r>
              <a:rPr lang="en-CA" dirty="0" err="1"/>
              <a:t>Polysemic</a:t>
            </a:r>
            <a:endParaRPr lang="en-CA" dirty="0"/>
          </a:p>
          <a:p>
            <a:pPr lvl="2"/>
            <a:r>
              <a:rPr lang="en-CA" dirty="0"/>
              <a:t>Gendered reading formations</a:t>
            </a:r>
          </a:p>
          <a:p>
            <a:pPr lvl="2"/>
            <a:r>
              <a:rPr lang="en-CA" dirty="0"/>
              <a:t>Ontological </a:t>
            </a:r>
          </a:p>
          <a:p>
            <a:r>
              <a:rPr lang="en-CA" dirty="0"/>
              <a:t>Engagement with Media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67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Social modeling</a:t>
            </a:r>
            <a:endParaRPr lang="en-CA" dirty="0"/>
          </a:p>
          <a:p>
            <a:r>
              <a:rPr lang="en-CA" dirty="0">
                <a:hlinkClick r:id="rId3"/>
              </a:rPr>
              <a:t>Operant conditioning</a:t>
            </a:r>
            <a:endParaRPr lang="en-CA" dirty="0"/>
          </a:p>
        </p:txBody>
      </p:sp>
      <p:pic>
        <p:nvPicPr>
          <p:cNvPr id="1028" name="Picture 4" descr="http://changecom.files.wordpress.com/2012/12/classical-condition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09" y="2215066"/>
            <a:ext cx="4740592" cy="31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ikispaces.psu.edu/download/attachments/40050309/Operant%20Conditioning.png?version=2&amp;modificationDate=1275023794000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2626678"/>
            <a:ext cx="4509247" cy="3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29541" y="1845734"/>
            <a:ext cx="22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6"/>
              </a:rPr>
              <a:t>Classical conditioning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93744" y="5765006"/>
            <a:ext cx="377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Internal vs external motivation</a:t>
            </a:r>
          </a:p>
        </p:txBody>
      </p:sp>
    </p:spTree>
    <p:extLst>
      <p:ext uri="{BB962C8B-B14F-4D97-AF65-F5344CB8AC3E}">
        <p14:creationId xmlns:p14="http://schemas.microsoft.com/office/powerpoint/2010/main" val="103355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Priming/Framing/Schema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/>
              <a:t>Cognitive Model</a:t>
            </a:r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/>
          <a:lstStyle/>
          <a:p>
            <a:r>
              <a:rPr lang="en-CA" dirty="0"/>
              <a:t>Schema</a:t>
            </a:r>
          </a:p>
        </p:txBody>
      </p:sp>
      <p:pic>
        <p:nvPicPr>
          <p:cNvPr id="1026" name="Picture 2" descr="Egg sch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156604"/>
            <a:ext cx="5120640" cy="40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1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Psychology of Influence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Robert </a:t>
            </a:r>
            <a:r>
              <a:rPr lang="en-CA" dirty="0" err="1"/>
              <a:t>Cialdini</a:t>
            </a:r>
            <a:endParaRPr lang="en-CA" dirty="0"/>
          </a:p>
          <a:p>
            <a:r>
              <a:rPr lang="en-CA" dirty="0"/>
              <a:t>Six weapons of influence</a:t>
            </a:r>
          </a:p>
          <a:p>
            <a:r>
              <a:rPr lang="en-CA" dirty="0"/>
              <a:t>1 – Reciprocation</a:t>
            </a:r>
          </a:p>
          <a:p>
            <a:r>
              <a:rPr lang="en-CA" dirty="0"/>
              <a:t>2 – Commitment and consistency</a:t>
            </a:r>
          </a:p>
          <a:p>
            <a:r>
              <a:rPr lang="en-CA" dirty="0"/>
              <a:t>3 – Social proof</a:t>
            </a:r>
          </a:p>
          <a:p>
            <a:r>
              <a:rPr lang="en-CA" dirty="0"/>
              <a:t>4 – Liking </a:t>
            </a:r>
          </a:p>
          <a:p>
            <a:r>
              <a:rPr lang="en-CA" dirty="0"/>
              <a:t>5 – </a:t>
            </a:r>
            <a:r>
              <a:rPr lang="en-CA" dirty="0">
                <a:hlinkClick r:id="rId2"/>
              </a:rPr>
              <a:t>Authority</a:t>
            </a:r>
            <a:endParaRPr lang="en-CA" dirty="0"/>
          </a:p>
          <a:p>
            <a:r>
              <a:rPr lang="en-CA" dirty="0"/>
              <a:t>6 – Scarcity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Power of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1800" dirty="0">
                <a:hlinkClick r:id="rId2" tooltip="An Inquiry Into How People Are Affected by Profuse Amounts of Publicity: A Multidisciplinary Approach"/>
              </a:rPr>
              <a:t>An Inquiry Into How People Are Affected by Profuse Amounts of Publicity: A Multidisciplinary Approach</a:t>
            </a:r>
            <a:endParaRPr lang="en-CA" sz="1800" dirty="0"/>
          </a:p>
          <a:p>
            <a:r>
              <a:rPr lang="en-CA" sz="1800" dirty="0"/>
              <a:t>Advertising as a suggestion – Page 26</a:t>
            </a:r>
          </a:p>
          <a:p>
            <a:endParaRPr lang="en-CA" sz="1800" dirty="0"/>
          </a:p>
          <a:p>
            <a:endParaRPr lang="en-CA" sz="2400" dirty="0"/>
          </a:p>
          <a:p>
            <a:r>
              <a:rPr lang="en-CA" sz="2400" dirty="0"/>
              <a:t>Suggestions can bypass critical thought because there is no direct request to conflict with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4407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1040</TotalTime>
  <Words>417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Edible Activism!</vt:lpstr>
      <vt:lpstr>Activism and Social Persuasion</vt:lpstr>
      <vt:lpstr>Media Effects</vt:lpstr>
      <vt:lpstr>How are you Affected by Media  General Examples</vt:lpstr>
      <vt:lpstr>Looking at Nesbitt-Larking</vt:lpstr>
      <vt:lpstr>Learning Theories</vt:lpstr>
      <vt:lpstr>Priming/Framing/Schema</vt:lpstr>
      <vt:lpstr>The Psychology of Influence</vt:lpstr>
      <vt:lpstr>The Power of Suggestion</vt:lpstr>
      <vt:lpstr>Changing Values and Attitudes</vt:lpstr>
      <vt:lpstr>Compliance Techniques</vt:lpstr>
      <vt:lpstr>Factors that Help Influence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146</cp:revision>
  <dcterms:created xsi:type="dcterms:W3CDTF">2016-01-27T06:10:50Z</dcterms:created>
  <dcterms:modified xsi:type="dcterms:W3CDTF">2016-11-21T19:22:34Z</dcterms:modified>
</cp:coreProperties>
</file>