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81" r:id="rId5"/>
    <p:sldId id="282" r:id="rId6"/>
    <p:sldId id="283" r:id="rId7"/>
    <p:sldId id="262" r:id="rId8"/>
    <p:sldId id="263" r:id="rId9"/>
    <p:sldId id="264" r:id="rId10"/>
    <p:sldId id="265" r:id="rId11"/>
    <p:sldId id="259" r:id="rId12"/>
    <p:sldId id="266" r:id="rId13"/>
    <p:sldId id="267" r:id="rId14"/>
    <p:sldId id="261" r:id="rId15"/>
    <p:sldId id="270" r:id="rId16"/>
    <p:sldId id="271" r:id="rId17"/>
    <p:sldId id="273" r:id="rId18"/>
    <p:sldId id="260" r:id="rId19"/>
    <p:sldId id="275" r:id="rId20"/>
    <p:sldId id="284" r:id="rId21"/>
    <p:sldId id="276" r:id="rId22"/>
    <p:sldId id="277" r:id="rId23"/>
    <p:sldId id="278" r:id="rId24"/>
    <p:sldId id="279" r:id="rId25"/>
    <p:sldId id="280"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Chevrier" initials="EC" lastIdx="1" clrIdx="0">
    <p:extLst>
      <p:ext uri="{19B8F6BF-5375-455C-9EA6-DF929625EA0E}">
        <p15:presenceInfo xmlns:p15="http://schemas.microsoft.com/office/powerpoint/2012/main" userId="371976d59e4c74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90" d="100"/>
          <a:sy n="90" d="100"/>
        </p:scale>
        <p:origin x="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6/28/2017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6/28/2017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6/28/2017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cDBXeBoYK2A" TargetMode="External"/><Relationship Id="rId3" Type="http://schemas.openxmlformats.org/officeDocument/2006/relationships/hyperlink" Target="http://www.youtube.com/watch?v=hibyAJOSW8U" TargetMode="External"/><Relationship Id="rId7" Type="http://schemas.openxmlformats.org/officeDocument/2006/relationships/hyperlink" Target="https://www.youtube.com/watch?v=1eYi1qL1A-M" TargetMode="External"/><Relationship Id="rId2" Type="http://schemas.openxmlformats.org/officeDocument/2006/relationships/hyperlink" Target="http://www.dove.us/" TargetMode="External"/><Relationship Id="rId1" Type="http://schemas.openxmlformats.org/officeDocument/2006/relationships/slideLayout" Target="../slideLayouts/slideLayout2.xml"/><Relationship Id="rId6" Type="http://schemas.openxmlformats.org/officeDocument/2006/relationships/hyperlink" Target="https://www.youtube.com/watch?v=B7evC55NU8I" TargetMode="External"/><Relationship Id="rId5" Type="http://schemas.openxmlformats.org/officeDocument/2006/relationships/hyperlink" Target="http://www.axe.ca/" TargetMode="External"/><Relationship Id="rId4" Type="http://schemas.openxmlformats.org/officeDocument/2006/relationships/hyperlink" Target="https://www.youtube.com/watch?v=Ei6JvK0W60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wHlj4pQtkk" TargetMode="External"/><Relationship Id="rId7" Type="http://schemas.openxmlformats.org/officeDocument/2006/relationships/hyperlink" Target="https://www.youtube.com/watch?v=3bMLsGutH-o" TargetMode="External"/><Relationship Id="rId2" Type="http://schemas.openxmlformats.org/officeDocument/2006/relationships/hyperlink" Target="https://red.org/" TargetMode="External"/><Relationship Id="rId1" Type="http://schemas.openxmlformats.org/officeDocument/2006/relationships/slideLayout" Target="../slideLayouts/slideLayout4.xml"/><Relationship Id="rId6" Type="http://schemas.openxmlformats.org/officeDocument/2006/relationships/hyperlink" Target="https://www.youtube.com/watch?v=fu-Uwj7U7W4" TargetMode="External"/><Relationship Id="rId5" Type="http://schemas.openxmlformats.org/officeDocument/2006/relationships/hyperlink" Target="https://www.youtube.com/watch?v=Sr9kGTDbM1c" TargetMode="External"/><Relationship Id="rId4" Type="http://schemas.openxmlformats.org/officeDocument/2006/relationships/hyperlink" Target="https://www.youtube.com/watch?v=wldUQvLCRn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twitter.com/realDonaldTrump?ref_src=twsrc%5egoogle|twcamp%5eserp|twgr%5eauth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ZGY0wPAnus" TargetMode="External"/><Relationship Id="rId2" Type="http://schemas.openxmlformats.org/officeDocument/2006/relationships/hyperlink" Target="https://www.youtube.com/watch?v=uTOlURndRiQ" TargetMode="External"/><Relationship Id="rId1" Type="http://schemas.openxmlformats.org/officeDocument/2006/relationships/slideLayout" Target="../slideLayouts/slideLayout2.xml"/><Relationship Id="rId4" Type="http://schemas.openxmlformats.org/officeDocument/2006/relationships/hyperlink" Target="https://www.youtube.com/watch?v=HAxee1QN0hw"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ollectivevision.ca/" TargetMode="External"/><Relationship Id="rId7" Type="http://schemas.openxmlformats.org/officeDocument/2006/relationships/hyperlink" Target="http://spectrum.library.concordia.ca/7292/1/Chevrier_MA_S2011.pdf" TargetMode="External"/><Relationship Id="rId2" Type="http://schemas.openxmlformats.org/officeDocument/2006/relationships/hyperlink" Target="http://erikchevrier.ca/" TargetMode="External"/><Relationship Id="rId1" Type="http://schemas.openxmlformats.org/officeDocument/2006/relationships/slideLayout" Target="../slideLayouts/slideLayout2.xml"/><Relationship Id="rId6" Type="http://schemas.openxmlformats.org/officeDocument/2006/relationships/hyperlink" Target="http://erikchevrier.ca/research/ethical-investment-research-for-the-concordia-student-union" TargetMode="External"/><Relationship Id="rId5" Type="http://schemas.openxmlformats.org/officeDocument/2006/relationships/hyperlink" Target="http://concordiaagainstausterity.org/" TargetMode="External"/><Relationship Id="rId4" Type="http://schemas.openxmlformats.org/officeDocument/2006/relationships/hyperlink" Target="http://concordiafoodgroups.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PdDdC4go6c" TargetMode="External"/><Relationship Id="rId2" Type="http://schemas.openxmlformats.org/officeDocument/2006/relationships/hyperlink" Target="https://www.youtube.com/watch?v=ds4eA6V8o9k" TargetMode="External"/><Relationship Id="rId1" Type="http://schemas.openxmlformats.org/officeDocument/2006/relationships/slideLayout" Target="../slideLayouts/slideLayout2.xml"/><Relationship Id="rId4" Type="http://schemas.openxmlformats.org/officeDocument/2006/relationships/hyperlink" Target="https://www.youtube.com/watch?v=A8evOzCKPp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icochet.media/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Media, Technology and Politics</a:t>
            </a:r>
          </a:p>
        </p:txBody>
      </p:sp>
      <p:sp>
        <p:nvSpPr>
          <p:cNvPr id="3" name="Subtitle 2"/>
          <p:cNvSpPr>
            <a:spLocks noGrp="1"/>
          </p:cNvSpPr>
          <p:nvPr>
            <p:ph type="subTitle" idx="1"/>
          </p:nvPr>
        </p:nvSpPr>
        <p:spPr/>
        <p:txBody>
          <a:bodyPr>
            <a:normAutofit fontScale="85000" lnSpcReduction="20000"/>
          </a:bodyPr>
          <a:lstStyle/>
          <a:p>
            <a:r>
              <a:rPr lang="en-CA" dirty="0"/>
              <a:t>Introduction</a:t>
            </a:r>
          </a:p>
          <a:p>
            <a:r>
              <a:rPr lang="en-CA" dirty="0"/>
              <a:t>Erik Chevrier</a:t>
            </a:r>
          </a:p>
          <a:p>
            <a:r>
              <a:rPr lang="en-CA" dirty="0"/>
              <a:t>June 28, 2017</a:t>
            </a:r>
          </a:p>
        </p:txBody>
      </p:sp>
    </p:spTree>
    <p:extLst>
      <p:ext uri="{BB962C8B-B14F-4D97-AF65-F5344CB8AC3E}">
        <p14:creationId xmlns:p14="http://schemas.microsoft.com/office/powerpoint/2010/main" val="3752153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Schedule</a:t>
            </a:r>
          </a:p>
        </p:txBody>
      </p:sp>
      <p:sp>
        <p:nvSpPr>
          <p:cNvPr id="3" name="Content Placeholder 2"/>
          <p:cNvSpPr>
            <a:spLocks noGrp="1"/>
          </p:cNvSpPr>
          <p:nvPr>
            <p:ph idx="1"/>
          </p:nvPr>
        </p:nvSpPr>
        <p:spPr/>
        <p:txBody>
          <a:bodyPr>
            <a:normAutofit fontScale="62500" lnSpcReduction="20000"/>
          </a:bodyPr>
          <a:lstStyle/>
          <a:p>
            <a:r>
              <a:rPr lang="en-US" dirty="0"/>
              <a:t>This is a </a:t>
            </a:r>
            <a:r>
              <a:rPr lang="en-US" b="1" dirty="0"/>
              <a:t>TENTATIVE</a:t>
            </a:r>
            <a:r>
              <a:rPr lang="en-US" dirty="0"/>
              <a:t> schedule and is subject to change. Be sure to consult the course website regularly to be aware of any changes. </a:t>
            </a:r>
            <a:endParaRPr lang="en-CA" dirty="0"/>
          </a:p>
          <a:p>
            <a:r>
              <a:rPr lang="en-CA" b="1" dirty="0"/>
              <a:t>July 19</a:t>
            </a:r>
            <a:r>
              <a:rPr lang="en-CA" b="1" baseline="30000" dirty="0"/>
              <a:t>th</a:t>
            </a:r>
            <a:r>
              <a:rPr lang="en-CA" b="1" dirty="0"/>
              <a:t>   	Group Project – Short Paper Due			</a:t>
            </a:r>
            <a:endParaRPr lang="en-US" dirty="0"/>
          </a:p>
          <a:p>
            <a:r>
              <a:rPr lang="en-CA" b="1" dirty="0"/>
              <a:t>July 24</a:t>
            </a:r>
            <a:r>
              <a:rPr lang="en-CA" b="1" baseline="30000" dirty="0"/>
              <a:t>th</a:t>
            </a:r>
            <a:r>
              <a:rPr lang="en-CA" b="1" dirty="0"/>
              <a:t> 	Media Organizations			</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(Chapter 7)</a:t>
            </a:r>
          </a:p>
          <a:p>
            <a:pPr lvl="1"/>
            <a:r>
              <a:rPr lang="en-US" i="1" dirty="0"/>
              <a:t>Guest </a:t>
            </a:r>
            <a:r>
              <a:rPr lang="en-US" dirty="0"/>
              <a:t>– Sarah </a:t>
            </a:r>
            <a:r>
              <a:rPr lang="en-US" dirty="0" err="1"/>
              <a:t>Deshaines</a:t>
            </a:r>
            <a:r>
              <a:rPr lang="en-US" dirty="0"/>
              <a:t> – Station Manager at CJAD </a:t>
            </a:r>
          </a:p>
          <a:p>
            <a:r>
              <a:rPr lang="en-US" b="1" dirty="0"/>
              <a:t>July 26</a:t>
            </a:r>
            <a:r>
              <a:rPr lang="en-US" b="1" baseline="30000" dirty="0"/>
              <a:t>th</a:t>
            </a:r>
            <a:r>
              <a:rPr lang="en-US" b="1" dirty="0"/>
              <a:t> 	Construction and Deconstruction of Texts</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(Chapter 9)</a:t>
            </a:r>
            <a:r>
              <a:rPr lang="en-US" b="1" dirty="0"/>
              <a:t>	</a:t>
            </a:r>
            <a:endParaRPr lang="en-US" dirty="0"/>
          </a:p>
          <a:p>
            <a:r>
              <a:rPr lang="en-US" b="1" dirty="0"/>
              <a:t>July 31</a:t>
            </a:r>
            <a:r>
              <a:rPr lang="en-US" b="1" baseline="30000" dirty="0"/>
              <a:t>th</a:t>
            </a:r>
            <a:r>
              <a:rPr lang="en-US" b="1" dirty="0"/>
              <a:t> 	Media Effects – Politics of Reading 	</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(Chapter 10 &amp; 11)</a:t>
            </a:r>
          </a:p>
          <a:p>
            <a:pPr lvl="1"/>
            <a:r>
              <a:rPr lang="en-US" dirty="0" err="1"/>
              <a:t>Taras</a:t>
            </a:r>
            <a:r>
              <a:rPr lang="en-US" dirty="0"/>
              <a:t>, D. (2015) </a:t>
            </a:r>
            <a:r>
              <a:rPr lang="en-US" i="1" dirty="0"/>
              <a:t>Digital Mosaic; Media, Power and Identity in Canada, </a:t>
            </a:r>
            <a:r>
              <a:rPr lang="en-US" dirty="0"/>
              <a:t>University of Toronto Press, (Chapter 4) </a:t>
            </a:r>
          </a:p>
          <a:p>
            <a:r>
              <a:rPr lang="en-CA" b="1" dirty="0"/>
              <a:t>August 2</a:t>
            </a:r>
            <a:r>
              <a:rPr lang="en-CA" b="1" baseline="30000" dirty="0"/>
              <a:t>nd</a:t>
            </a:r>
            <a:r>
              <a:rPr lang="en-CA" b="1" dirty="0"/>
              <a:t> 	Media, Technology and Privacy</a:t>
            </a:r>
            <a:endParaRPr lang="en-US" dirty="0"/>
          </a:p>
          <a:p>
            <a:pPr lvl="1"/>
            <a:r>
              <a:rPr lang="en-US" dirty="0"/>
              <a:t>Dwyer, T., (2016), </a:t>
            </a:r>
            <a:r>
              <a:rPr lang="en-US" i="1" dirty="0"/>
              <a:t>Convergent Media and Privacy, </a:t>
            </a:r>
            <a:r>
              <a:rPr lang="en-US" dirty="0"/>
              <a:t>Palgrave MacMillan. (Chapter 5)</a:t>
            </a:r>
          </a:p>
          <a:p>
            <a:pPr lvl="1"/>
            <a:r>
              <a:rPr lang="en-US" dirty="0"/>
              <a:t>Goggin, G. (2012), </a:t>
            </a:r>
            <a:r>
              <a:rPr lang="en-US" i="1" dirty="0"/>
              <a:t>New Technologies and the Media</a:t>
            </a:r>
            <a:r>
              <a:rPr lang="en-US" dirty="0"/>
              <a:t>, Palgrave MacMillan. (Chapter 2)</a:t>
            </a:r>
          </a:p>
          <a:p>
            <a:pPr lvl="1"/>
            <a:r>
              <a:rPr lang="en-US" dirty="0" err="1"/>
              <a:t>Taras</a:t>
            </a:r>
            <a:r>
              <a:rPr lang="en-US" dirty="0"/>
              <a:t>, D. (2015) </a:t>
            </a:r>
            <a:r>
              <a:rPr lang="en-US" i="1" dirty="0"/>
              <a:t>Digital Mosaic; Media, Power and Identity in Canada, </a:t>
            </a:r>
            <a:r>
              <a:rPr lang="en-US" dirty="0"/>
              <a:t>University of Toronto Press, (Chapter 5) </a:t>
            </a:r>
          </a:p>
          <a:p>
            <a:pPr lvl="1"/>
            <a:r>
              <a:rPr lang="en-US" i="1" dirty="0"/>
              <a:t>Guest </a:t>
            </a:r>
            <a:r>
              <a:rPr lang="en-US" dirty="0"/>
              <a:t>– Lex Gill</a:t>
            </a:r>
          </a:p>
          <a:p>
            <a:r>
              <a:rPr lang="en-CA" b="1" dirty="0"/>
              <a:t>August 7</a:t>
            </a:r>
            <a:r>
              <a:rPr lang="en-CA" b="1" baseline="30000" dirty="0"/>
              <a:t>th</a:t>
            </a:r>
            <a:r>
              <a:rPr lang="en-CA" b="1" dirty="0"/>
              <a:t> 	Group Presentations</a:t>
            </a:r>
            <a:endParaRPr lang="en-US" dirty="0"/>
          </a:p>
          <a:p>
            <a:endParaRPr lang="en-CA" dirty="0"/>
          </a:p>
        </p:txBody>
      </p:sp>
    </p:spTree>
    <p:extLst>
      <p:ext uri="{BB962C8B-B14F-4D97-AF65-F5344CB8AC3E}">
        <p14:creationId xmlns:p14="http://schemas.microsoft.com/office/powerpoint/2010/main" val="319969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media?</a:t>
            </a:r>
          </a:p>
        </p:txBody>
      </p:sp>
      <p:sp>
        <p:nvSpPr>
          <p:cNvPr id="3" name="Content Placeholder 2"/>
          <p:cNvSpPr>
            <a:spLocks noGrp="1"/>
          </p:cNvSpPr>
          <p:nvPr>
            <p:ph idx="1"/>
          </p:nvPr>
        </p:nvSpPr>
        <p:spPr/>
        <p:txBody>
          <a:bodyPr>
            <a:normAutofit lnSpcReduction="10000"/>
          </a:bodyPr>
          <a:lstStyle/>
          <a:p>
            <a:r>
              <a:rPr lang="en-CA" dirty="0"/>
              <a:t>Media is a pleural noun that describes a form of communication</a:t>
            </a:r>
          </a:p>
          <a:p>
            <a:r>
              <a:rPr lang="en-CA" dirty="0"/>
              <a:t>Media are vehicles for the transmission of meaning</a:t>
            </a:r>
          </a:p>
          <a:p>
            <a:r>
              <a:rPr lang="en-CA" dirty="0"/>
              <a:t>Media consist of a vast array of signs and symbols</a:t>
            </a:r>
          </a:p>
          <a:p>
            <a:r>
              <a:rPr lang="en-CA" dirty="0"/>
              <a:t>Popular media forms consist of:</a:t>
            </a:r>
          </a:p>
          <a:p>
            <a:pPr lvl="1"/>
            <a:r>
              <a:rPr lang="en-CA" dirty="0"/>
              <a:t>Television</a:t>
            </a:r>
          </a:p>
          <a:p>
            <a:pPr lvl="1"/>
            <a:r>
              <a:rPr lang="en-CA" dirty="0"/>
              <a:t>Internet</a:t>
            </a:r>
          </a:p>
          <a:p>
            <a:pPr lvl="1"/>
            <a:r>
              <a:rPr lang="en-CA" dirty="0"/>
              <a:t>Radio</a:t>
            </a:r>
          </a:p>
          <a:p>
            <a:pPr lvl="1"/>
            <a:r>
              <a:rPr lang="en-CA" dirty="0"/>
              <a:t>Music</a:t>
            </a:r>
          </a:p>
          <a:p>
            <a:pPr lvl="1"/>
            <a:r>
              <a:rPr lang="en-CA" dirty="0"/>
              <a:t>Newspapers</a:t>
            </a:r>
          </a:p>
          <a:p>
            <a:pPr lvl="1"/>
            <a:r>
              <a:rPr lang="en-CA" dirty="0"/>
              <a:t>Movies</a:t>
            </a:r>
          </a:p>
          <a:p>
            <a:pPr lvl="1"/>
            <a:r>
              <a:rPr lang="en-CA" dirty="0"/>
              <a:t>Phones</a:t>
            </a:r>
          </a:p>
          <a:p>
            <a:pPr lvl="1"/>
            <a:r>
              <a:rPr lang="en-CA" dirty="0"/>
              <a:t>Tablets</a:t>
            </a:r>
          </a:p>
          <a:p>
            <a:pPr marL="0" indent="0">
              <a:buNone/>
            </a:pPr>
            <a:endParaRPr lang="en-CA" dirty="0"/>
          </a:p>
        </p:txBody>
      </p:sp>
    </p:spTree>
    <p:extLst>
      <p:ext uri="{BB962C8B-B14F-4D97-AF65-F5344CB8AC3E}">
        <p14:creationId xmlns:p14="http://schemas.microsoft.com/office/powerpoint/2010/main" val="301417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sp>
        <p:nvSpPr>
          <p:cNvPr id="5" name="Content Placeholder 4"/>
          <p:cNvSpPr>
            <a:spLocks noGrp="1"/>
          </p:cNvSpPr>
          <p:nvPr>
            <p:ph sz="half" idx="2"/>
          </p:nvPr>
        </p:nvSpPr>
        <p:spPr/>
        <p:txBody>
          <a:bodyPr/>
          <a:lstStyle/>
          <a:p>
            <a:r>
              <a:rPr lang="en-US" altLang="en-US" sz="5400" dirty="0"/>
              <a:t>Richard Johnson</a:t>
            </a:r>
            <a:br>
              <a:rPr lang="en-US" altLang="en-US" dirty="0"/>
            </a:br>
            <a:r>
              <a:rPr lang="en-US" altLang="en-US" dirty="0"/>
              <a:t>What is Cultural Studies Anyways, Social Text, (1986-87)</a:t>
            </a:r>
            <a:endParaRPr lang="en-CA" dirty="0"/>
          </a:p>
        </p:txBody>
      </p:sp>
    </p:spTree>
    <p:extLst>
      <p:ext uri="{BB962C8B-B14F-4D97-AF65-F5344CB8AC3E}">
        <p14:creationId xmlns:p14="http://schemas.microsoft.com/office/powerpoint/2010/main" val="259699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5" name="Content Placeholder 4"/>
          <p:cNvPicPr>
            <a:picLocks noGrp="1" noChangeAspect="1"/>
          </p:cNvPicPr>
          <p:nvPr>
            <p:ph sz="half" idx="1"/>
          </p:nvPr>
        </p:nvPicPr>
        <p:blipFill>
          <a:blip r:embed="rId2"/>
          <a:stretch>
            <a:fillRect/>
          </a:stretch>
        </p:blipFill>
        <p:spPr>
          <a:xfrm>
            <a:off x="1096963" y="2039317"/>
            <a:ext cx="4938712" cy="3636617"/>
          </a:xfrm>
          <a:prstGeom prst="rect">
            <a:avLst/>
          </a:prstGeom>
        </p:spPr>
      </p:pic>
      <p:sp>
        <p:nvSpPr>
          <p:cNvPr id="4" name="Content Placeholder 3"/>
          <p:cNvSpPr>
            <a:spLocks noGrp="1"/>
          </p:cNvSpPr>
          <p:nvPr>
            <p:ph sz="half" idx="2"/>
          </p:nvPr>
        </p:nvSpPr>
        <p:spPr/>
        <p:txBody>
          <a:bodyPr/>
          <a:lstStyle/>
          <a:p>
            <a:r>
              <a:rPr lang="en-US" dirty="0"/>
              <a:t>Paul Nesbitt-Larking. </a:t>
            </a:r>
            <a:r>
              <a:rPr lang="en-US" i="1" dirty="0"/>
              <a:t>Politics, Society and the Media</a:t>
            </a:r>
            <a:r>
              <a:rPr lang="en-US" dirty="0"/>
              <a:t> (2</a:t>
            </a:r>
            <a:r>
              <a:rPr lang="en-US" baseline="30000" dirty="0"/>
              <a:t>nd</a:t>
            </a:r>
            <a:r>
              <a:rPr lang="en-US" dirty="0"/>
              <a:t> Edition). Broadview Press. 2009.</a:t>
            </a:r>
            <a:endParaRPr lang="en-CA" dirty="0"/>
          </a:p>
        </p:txBody>
      </p:sp>
    </p:spTree>
    <p:extLst>
      <p:ext uri="{BB962C8B-B14F-4D97-AF65-F5344CB8AC3E}">
        <p14:creationId xmlns:p14="http://schemas.microsoft.com/office/powerpoint/2010/main" val="346393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33496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solidFill>
                  <a:srgbClr val="000000"/>
                </a:solidFill>
              </a:rPr>
              <a:t>Compare and contrast ad campaigns!</a:t>
            </a:r>
          </a:p>
        </p:txBody>
      </p:sp>
      <p:sp>
        <p:nvSpPr>
          <p:cNvPr id="3" name="Content Placeholder 2"/>
          <p:cNvSpPr>
            <a:spLocks noGrp="1"/>
          </p:cNvSpPr>
          <p:nvPr>
            <p:ph idx="1"/>
          </p:nvPr>
        </p:nvSpPr>
        <p:spPr/>
        <p:txBody>
          <a:bodyPr>
            <a:normAutofit fontScale="85000" lnSpcReduction="20000"/>
          </a:bodyPr>
          <a:lstStyle/>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2"/>
              </a:rPr>
              <a:t>Dove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3"/>
              </a:rPr>
              <a:t>Dove Evolution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4"/>
              </a:rPr>
              <a:t>Dove Onslaught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24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600" dirty="0">
                <a:solidFill>
                  <a:srgbClr val="000000"/>
                </a:solidFill>
                <a:hlinkClick r:id="rId5"/>
              </a:rPr>
              <a:t>Axe </a:t>
            </a:r>
            <a:endParaRPr lang="en-US" altLang="en-US" sz="46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6"/>
              </a:rPr>
              <a:t>Axe Music Video</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7"/>
              </a:rPr>
              <a:t>Axe Television Ad Diner Party</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100" dirty="0">
                <a:solidFill>
                  <a:srgbClr val="000000"/>
                </a:solidFill>
                <a:hlinkClick r:id="rId8"/>
              </a:rPr>
              <a:t>Axe Television Ad Dentist</a:t>
            </a:r>
            <a:endParaRPr lang="en-US" altLang="en-US" sz="31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pPr indent="-334963">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altLang="en-US" sz="4000" dirty="0">
              <a:solidFill>
                <a:srgbClr val="000000"/>
              </a:solidFill>
            </a:endParaRPr>
          </a:p>
          <a:p>
            <a:endParaRPr lang="en-CA" dirty="0"/>
          </a:p>
        </p:txBody>
      </p:sp>
    </p:spTree>
    <p:extLst>
      <p:ext uri="{BB962C8B-B14F-4D97-AF65-F5344CB8AC3E}">
        <p14:creationId xmlns:p14="http://schemas.microsoft.com/office/powerpoint/2010/main" val="157347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427661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Analyze the Red Campaign!</a:t>
            </a:r>
          </a:p>
        </p:txBody>
      </p:sp>
      <p:sp>
        <p:nvSpPr>
          <p:cNvPr id="3" name="Content Placeholder 2"/>
          <p:cNvSpPr>
            <a:spLocks noGrp="1"/>
          </p:cNvSpPr>
          <p:nvPr>
            <p:ph sz="half" idx="1"/>
          </p:nvPr>
        </p:nvSpPr>
        <p:spPr>
          <a:xfrm>
            <a:off x="1097278" y="1845734"/>
            <a:ext cx="10058401" cy="4023360"/>
          </a:xfrm>
        </p:spPr>
        <p:txBody>
          <a:bodyPr/>
          <a:lstStyle/>
          <a:p>
            <a:r>
              <a:rPr lang="en-CA" sz="3200" dirty="0">
                <a:hlinkClick r:id="rId2"/>
              </a:rPr>
              <a:t>Red Campaign</a:t>
            </a:r>
            <a:endParaRPr lang="en-CA" sz="3200" dirty="0"/>
          </a:p>
          <a:p>
            <a:endParaRPr lang="en-CA" dirty="0"/>
          </a:p>
          <a:p>
            <a:r>
              <a:rPr lang="en-CA" dirty="0">
                <a:hlinkClick r:id="rId3"/>
              </a:rPr>
              <a:t>Jimmy Kimmel</a:t>
            </a:r>
            <a:endParaRPr lang="en-CA" dirty="0"/>
          </a:p>
          <a:p>
            <a:r>
              <a:rPr lang="en-CA" dirty="0">
                <a:hlinkClick r:id="rId4"/>
              </a:rPr>
              <a:t>Bike Ride with Bono</a:t>
            </a:r>
            <a:endParaRPr lang="en-CA" dirty="0"/>
          </a:p>
          <a:p>
            <a:r>
              <a:rPr lang="en-CA" dirty="0">
                <a:hlinkClick r:id="rId5"/>
              </a:rPr>
              <a:t>Red Song</a:t>
            </a:r>
            <a:endParaRPr lang="en-CA" dirty="0"/>
          </a:p>
          <a:p>
            <a:r>
              <a:rPr lang="en-CA" dirty="0">
                <a:hlinkClick r:id="rId6"/>
              </a:rPr>
              <a:t>Bono &amp; Oprah News</a:t>
            </a:r>
            <a:endParaRPr lang="en-CA" dirty="0"/>
          </a:p>
          <a:p>
            <a:r>
              <a:rPr lang="en-CA" dirty="0">
                <a:hlinkClick r:id="rId7"/>
              </a:rPr>
              <a:t>Bono on Oprah</a:t>
            </a:r>
            <a:endParaRPr lang="en-CA" dirty="0"/>
          </a:p>
        </p:txBody>
      </p:sp>
    </p:spTree>
    <p:extLst>
      <p:ext uri="{BB962C8B-B14F-4D97-AF65-F5344CB8AC3E}">
        <p14:creationId xmlns:p14="http://schemas.microsoft.com/office/powerpoint/2010/main" val="347172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 Framework</a:t>
            </a: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627" y="1846263"/>
            <a:ext cx="4845383" cy="4022725"/>
          </a:xfrm>
        </p:spPr>
      </p:pic>
      <p:pic>
        <p:nvPicPr>
          <p:cNvPr id="6" name="Content Placeholder 4"/>
          <p:cNvPicPr>
            <a:picLocks noChangeAspect="1"/>
          </p:cNvPicPr>
          <p:nvPr/>
        </p:nvPicPr>
        <p:blipFill>
          <a:blip r:embed="rId3"/>
          <a:stretch>
            <a:fillRect/>
          </a:stretch>
        </p:blipFill>
        <p:spPr>
          <a:xfrm>
            <a:off x="6216968" y="2039316"/>
            <a:ext cx="4938712" cy="3636617"/>
          </a:xfrm>
          <a:prstGeom prst="rect">
            <a:avLst/>
          </a:prstGeom>
        </p:spPr>
      </p:pic>
    </p:spTree>
    <p:extLst>
      <p:ext uri="{BB962C8B-B14F-4D97-AF65-F5344CB8AC3E}">
        <p14:creationId xmlns:p14="http://schemas.microsoft.com/office/powerpoint/2010/main" val="208691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Addressing False Assumptions</a:t>
            </a:r>
          </a:p>
        </p:txBody>
      </p:sp>
      <p:sp>
        <p:nvSpPr>
          <p:cNvPr id="3" name="Content Placeholder 2"/>
          <p:cNvSpPr>
            <a:spLocks noGrp="1"/>
          </p:cNvSpPr>
          <p:nvPr>
            <p:ph idx="1"/>
          </p:nvPr>
        </p:nvSpPr>
        <p:spPr/>
        <p:txBody>
          <a:bodyPr>
            <a:normAutofit fontScale="92500" lnSpcReduction="20000"/>
          </a:bodyPr>
          <a:lstStyle/>
          <a:p>
            <a:r>
              <a:rPr lang="en-CA" dirty="0"/>
              <a:t>There is a liberal bias in the media</a:t>
            </a:r>
          </a:p>
          <a:p>
            <a:r>
              <a:rPr lang="en-CA" dirty="0"/>
              <a:t>People are brainwashed by the media</a:t>
            </a:r>
          </a:p>
          <a:p>
            <a:r>
              <a:rPr lang="en-CA" dirty="0"/>
              <a:t>The mass media controls how people think</a:t>
            </a:r>
          </a:p>
          <a:p>
            <a:r>
              <a:rPr lang="en-CA" dirty="0"/>
              <a:t>We should be careful of subliminal messages</a:t>
            </a:r>
          </a:p>
          <a:p>
            <a:r>
              <a:rPr lang="en-CA" dirty="0"/>
              <a:t>Advertising has no effect on me</a:t>
            </a:r>
          </a:p>
          <a:p>
            <a:r>
              <a:rPr lang="en-CA" dirty="0"/>
              <a:t>The goal of news media is to provide balancing points of view in every story</a:t>
            </a:r>
          </a:p>
          <a:p>
            <a:r>
              <a:rPr lang="en-CA" dirty="0"/>
              <a:t>Watching violent media will make you a violent person</a:t>
            </a:r>
          </a:p>
          <a:p>
            <a:r>
              <a:rPr lang="en-CA" dirty="0"/>
              <a:t>News media is just propaganda</a:t>
            </a:r>
          </a:p>
          <a:p>
            <a:r>
              <a:rPr lang="en-CA" dirty="0"/>
              <a:t>I am really smart therefore, media does not affect me at all</a:t>
            </a:r>
          </a:p>
          <a:p>
            <a:r>
              <a:rPr lang="en-CA" dirty="0">
                <a:hlinkClick r:id="rId2"/>
              </a:rPr>
              <a:t>CNN is ‘Fake News’ – as suggested by Donald Trump</a:t>
            </a: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608114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General Realities of Media</a:t>
            </a:r>
          </a:p>
        </p:txBody>
      </p:sp>
      <p:sp>
        <p:nvSpPr>
          <p:cNvPr id="3" name="Content Placeholder 2"/>
          <p:cNvSpPr>
            <a:spLocks noGrp="1"/>
          </p:cNvSpPr>
          <p:nvPr>
            <p:ph idx="1"/>
          </p:nvPr>
        </p:nvSpPr>
        <p:spPr/>
        <p:txBody>
          <a:bodyPr>
            <a:normAutofit fontScale="70000" lnSpcReduction="20000"/>
          </a:bodyPr>
          <a:lstStyle/>
          <a:p>
            <a:r>
              <a:rPr lang="en-CA" dirty="0">
                <a:hlinkClick r:id="rId2"/>
              </a:rPr>
              <a:t>Media organizations are not all the same, they complete with each other for your attention</a:t>
            </a:r>
            <a:endParaRPr lang="en-CA" dirty="0"/>
          </a:p>
          <a:p>
            <a:r>
              <a:rPr lang="en-CA" dirty="0"/>
              <a:t>Media forms change with advances in technology – Advances in technology shape social and political spheres</a:t>
            </a:r>
          </a:p>
          <a:p>
            <a:r>
              <a:rPr lang="en-CA" dirty="0"/>
              <a:t>People are active agents and capable of deciphering complex messages</a:t>
            </a:r>
          </a:p>
          <a:p>
            <a:r>
              <a:rPr lang="en-CA" dirty="0">
                <a:hlinkClick r:id="rId3"/>
              </a:rPr>
              <a:t>Perceptual biases and cognitive overload lead us to make judgement errors</a:t>
            </a:r>
            <a:endParaRPr lang="en-CA" dirty="0"/>
          </a:p>
          <a:p>
            <a:r>
              <a:rPr lang="en-CA" dirty="0">
                <a:hlinkClick r:id="rId4"/>
              </a:rPr>
              <a:t>Media organizations are devising sophisticated tools to make their messages more effective</a:t>
            </a:r>
            <a:endParaRPr lang="en-CA" dirty="0"/>
          </a:p>
          <a:p>
            <a:r>
              <a:rPr lang="en-CA" dirty="0"/>
              <a:t>Media sources direct our attention to specific messages and suggest how to think about these topics</a:t>
            </a:r>
          </a:p>
          <a:p>
            <a:r>
              <a:rPr lang="en-CA" dirty="0"/>
              <a:t>Media produces and reflects the socio-economic conditions in society</a:t>
            </a:r>
          </a:p>
          <a:p>
            <a:r>
              <a:rPr lang="en-CA" dirty="0"/>
              <a:t>Both the left and right use an array of propaganda tactics</a:t>
            </a:r>
          </a:p>
          <a:p>
            <a:r>
              <a:rPr lang="en-CA" dirty="0"/>
              <a:t>Media is a key factor in social movements</a:t>
            </a:r>
          </a:p>
          <a:p>
            <a:r>
              <a:rPr lang="en-CA" dirty="0"/>
              <a:t>Advertising revenue is a key factor that determines what media gets produced</a:t>
            </a:r>
          </a:p>
          <a:p>
            <a:r>
              <a:rPr lang="en-CA" dirty="0"/>
              <a:t>Media can produce an array of visceral responses </a:t>
            </a:r>
          </a:p>
          <a:p>
            <a:r>
              <a:rPr lang="en-CA" dirty="0"/>
              <a:t>A proper analysis of media messages evaluate what is shown as well as what is left out</a:t>
            </a:r>
          </a:p>
        </p:txBody>
      </p:sp>
    </p:spTree>
    <p:extLst>
      <p:ext uri="{BB962C8B-B14F-4D97-AF65-F5344CB8AC3E}">
        <p14:creationId xmlns:p14="http://schemas.microsoft.com/office/powerpoint/2010/main" val="4080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Erik Chevrier</a:t>
            </a:r>
          </a:p>
        </p:txBody>
      </p:sp>
      <p:sp>
        <p:nvSpPr>
          <p:cNvPr id="3" name="Content Placeholder 2"/>
          <p:cNvSpPr>
            <a:spLocks noGrp="1"/>
          </p:cNvSpPr>
          <p:nvPr>
            <p:ph idx="1"/>
          </p:nvPr>
        </p:nvSpPr>
        <p:spPr/>
        <p:txBody>
          <a:bodyPr>
            <a:normAutofit lnSpcReduction="10000"/>
          </a:bodyPr>
          <a:lstStyle/>
          <a:p>
            <a:r>
              <a:rPr lang="en-CA" sz="3600" dirty="0">
                <a:hlinkClick r:id="rId2"/>
              </a:rPr>
              <a:t>Erik Chevrier Website</a:t>
            </a:r>
            <a:endParaRPr lang="en-CA" sz="3600" dirty="0"/>
          </a:p>
          <a:p>
            <a:endParaRPr lang="en-CA" dirty="0"/>
          </a:p>
          <a:p>
            <a:r>
              <a:rPr lang="en-CA" sz="3600" dirty="0"/>
              <a:t>Projects:</a:t>
            </a:r>
          </a:p>
          <a:p>
            <a:pPr marL="201168" lvl="1" indent="0">
              <a:buNone/>
            </a:pPr>
            <a:r>
              <a:rPr lang="en-CA" dirty="0">
                <a:hlinkClick r:id="rId3"/>
              </a:rPr>
              <a:t>Coop Collective Vision</a:t>
            </a:r>
            <a:endParaRPr lang="en-CA" dirty="0"/>
          </a:p>
          <a:p>
            <a:pPr marL="201168" lvl="1" indent="0">
              <a:buNone/>
            </a:pPr>
            <a:r>
              <a:rPr lang="en-CA" dirty="0">
                <a:hlinkClick r:id="rId4"/>
              </a:rPr>
              <a:t>Concordia Food Groups Research Project</a:t>
            </a:r>
            <a:endParaRPr lang="en-CA" dirty="0"/>
          </a:p>
          <a:p>
            <a:pPr marL="201168" lvl="1" indent="0">
              <a:buNone/>
            </a:pPr>
            <a:r>
              <a:rPr lang="en-CA" dirty="0">
                <a:hlinkClick r:id="rId5"/>
              </a:rPr>
              <a:t>Concordia Against Austerity</a:t>
            </a:r>
            <a:endParaRPr lang="en-CA" dirty="0"/>
          </a:p>
          <a:p>
            <a:pPr marL="201168" lvl="1" indent="0">
              <a:buNone/>
            </a:pPr>
            <a:r>
              <a:rPr lang="en-CA" dirty="0">
                <a:hlinkClick r:id="rId6"/>
              </a:rPr>
              <a:t>Research for the CSU on Concordia’s Investment Practices</a:t>
            </a:r>
            <a:endParaRPr lang="en-CA" dirty="0"/>
          </a:p>
          <a:p>
            <a:pPr marL="201168" lvl="1" indent="0">
              <a:buNone/>
            </a:pPr>
            <a:endParaRPr lang="en-CA" dirty="0"/>
          </a:p>
          <a:p>
            <a:pPr marL="201168" lvl="1" indent="0">
              <a:buNone/>
            </a:pPr>
            <a:r>
              <a:rPr lang="en-CA" sz="3600" dirty="0"/>
              <a:t>Masters Thesis:</a:t>
            </a:r>
          </a:p>
          <a:p>
            <a:pPr marL="201168" lvl="1" indent="0">
              <a:buNone/>
            </a:pPr>
            <a:r>
              <a:rPr lang="en-CA" dirty="0">
                <a:hlinkClick r:id="rId7"/>
              </a:rPr>
              <a:t>How Individuals are Affected by Profuse Amounts of Publicity: A multidimensional approach</a:t>
            </a:r>
            <a:endParaRPr lang="en-CA" dirty="0"/>
          </a:p>
        </p:txBody>
      </p:sp>
    </p:spTree>
    <p:extLst>
      <p:ext uri="{BB962C8B-B14F-4D97-AF65-F5344CB8AC3E}">
        <p14:creationId xmlns:p14="http://schemas.microsoft.com/office/powerpoint/2010/main" val="298999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‘Media Shock’</a:t>
            </a:r>
            <a:r>
              <a:rPr lang="en-US" sz="2000" dirty="0"/>
              <a:t>(</a:t>
            </a:r>
            <a:r>
              <a:rPr lang="en-US" sz="2000" dirty="0" err="1"/>
              <a:t>Taras</a:t>
            </a:r>
            <a:r>
              <a:rPr lang="en-US" sz="2000" dirty="0"/>
              <a:t>, 2015)</a:t>
            </a:r>
            <a:endParaRPr lang="en-US" dirty="0"/>
          </a:p>
        </p:txBody>
      </p:sp>
      <p:sp>
        <p:nvSpPr>
          <p:cNvPr id="3" name="Content Placeholder 2"/>
          <p:cNvSpPr>
            <a:spLocks noGrp="1"/>
          </p:cNvSpPr>
          <p:nvPr>
            <p:ph idx="1"/>
          </p:nvPr>
        </p:nvSpPr>
        <p:spPr/>
        <p:txBody>
          <a:bodyPr/>
          <a:lstStyle/>
          <a:p>
            <a:r>
              <a:rPr lang="en-US" dirty="0"/>
              <a:t>1 – Media changes rapidly and suddenly</a:t>
            </a:r>
            <a:br>
              <a:rPr lang="en-US" dirty="0"/>
            </a:br>
            <a:r>
              <a:rPr lang="en-US" dirty="0"/>
              <a:t>2 – Web-based media have permeated virtually every aspect of life</a:t>
            </a:r>
            <a:br>
              <a:rPr lang="en-US" dirty="0"/>
            </a:br>
            <a:r>
              <a:rPr lang="en-US" dirty="0"/>
              <a:t>3 – Individuals can alter top down flows of information</a:t>
            </a:r>
            <a:br>
              <a:rPr lang="en-US" dirty="0"/>
            </a:br>
            <a:r>
              <a:rPr lang="en-US" dirty="0"/>
              <a:t>4 – There is a greater concentration of media than ever before</a:t>
            </a:r>
            <a:br>
              <a:rPr lang="en-US" dirty="0"/>
            </a:br>
            <a:r>
              <a:rPr lang="en-US" dirty="0"/>
              <a:t>5 – Media is converging</a:t>
            </a:r>
            <a:br>
              <a:rPr lang="en-US" dirty="0"/>
            </a:br>
            <a:r>
              <a:rPr lang="en-US" dirty="0"/>
              <a:t>6 – Traditional media is loosing audience</a:t>
            </a:r>
            <a:br>
              <a:rPr lang="en-US" dirty="0"/>
            </a:br>
            <a:r>
              <a:rPr lang="en-US" dirty="0"/>
              <a:t>7 – Television continues to dominate public and cultural life but in radically new ways</a:t>
            </a:r>
            <a:br>
              <a:rPr lang="en-US" dirty="0"/>
            </a:br>
            <a:r>
              <a:rPr lang="en-US" dirty="0"/>
              <a:t>8 – Media facilitates global communication</a:t>
            </a:r>
            <a:br>
              <a:rPr lang="en-US" dirty="0"/>
            </a:br>
            <a:r>
              <a:rPr lang="en-US" dirty="0"/>
              <a:t>9 – Social media have created a new cultural, business and political dynamic</a:t>
            </a:r>
            <a:br>
              <a:rPr lang="en-US" dirty="0"/>
            </a:br>
            <a:r>
              <a:rPr lang="en-US" dirty="0"/>
              <a:t>10 – Government, political parties and corporations are gathering vast amounts of personal information</a:t>
            </a:r>
          </a:p>
        </p:txBody>
      </p:sp>
    </p:spTree>
    <p:extLst>
      <p:ext uri="{BB962C8B-B14F-4D97-AF65-F5344CB8AC3E}">
        <p14:creationId xmlns:p14="http://schemas.microsoft.com/office/powerpoint/2010/main" val="2938491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Subjective</a:t>
            </a:r>
          </a:p>
        </p:txBody>
      </p:sp>
      <p:pic>
        <p:nvPicPr>
          <p:cNvPr id="5" name="trianglekiwi-580x562.jpg"/>
          <p:cNvPicPr/>
          <p:nvPr/>
        </p:nvPicPr>
        <p:blipFill>
          <a:blip r:embed="rId2">
            <a:extLst/>
          </a:blip>
          <a:stretch>
            <a:fillRect/>
          </a:stretch>
        </p:blipFill>
        <p:spPr>
          <a:xfrm>
            <a:off x="1233924" y="1820042"/>
            <a:ext cx="4486561" cy="4434454"/>
          </a:xfrm>
          <a:prstGeom prst="rect">
            <a:avLst/>
          </a:prstGeom>
          <a:ln>
            <a:noFill/>
          </a:ln>
          <a:effectLst/>
        </p:spPr>
      </p:pic>
      <p:pic>
        <p:nvPicPr>
          <p:cNvPr id="8" name="image.png"/>
          <p:cNvPicPr/>
          <p:nvPr/>
        </p:nvPicPr>
        <p:blipFill>
          <a:blip r:embed="rId3">
            <a:extLst/>
          </a:blip>
          <a:stretch>
            <a:fillRect/>
          </a:stretch>
        </p:blipFill>
        <p:spPr>
          <a:xfrm>
            <a:off x="7181613" y="1820042"/>
            <a:ext cx="3974067" cy="4434454"/>
          </a:xfrm>
          <a:prstGeom prst="rect">
            <a:avLst/>
          </a:prstGeom>
          <a:ln>
            <a:noFill/>
          </a:ln>
          <a:effectLst/>
        </p:spPr>
      </p:pic>
    </p:spTree>
    <p:extLst>
      <p:ext uri="{BB962C8B-B14F-4D97-AF65-F5344CB8AC3E}">
        <p14:creationId xmlns:p14="http://schemas.microsoft.com/office/powerpoint/2010/main" val="394098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Deceptive</a:t>
            </a:r>
          </a:p>
        </p:txBody>
      </p:sp>
      <p:pic>
        <p:nvPicPr>
          <p:cNvPr id="5" name="dauphins.jpg"/>
          <p:cNvPicPr/>
          <p:nvPr/>
        </p:nvPicPr>
        <p:blipFill>
          <a:blip r:embed="rId2">
            <a:extLst/>
          </a:blip>
          <a:stretch>
            <a:fillRect/>
          </a:stretch>
        </p:blipFill>
        <p:spPr>
          <a:xfrm>
            <a:off x="1097280" y="1839774"/>
            <a:ext cx="2973186" cy="3924604"/>
          </a:xfrm>
          <a:prstGeom prst="rect">
            <a:avLst/>
          </a:prstGeom>
          <a:ln>
            <a:noFill/>
          </a:ln>
          <a:effectLst/>
        </p:spPr>
      </p:pic>
    </p:spTree>
    <p:extLst>
      <p:ext uri="{BB962C8B-B14F-4D97-AF65-F5344CB8AC3E}">
        <p14:creationId xmlns:p14="http://schemas.microsoft.com/office/powerpoint/2010/main" val="2799634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Perception of Media is Deceptive</a:t>
            </a:r>
          </a:p>
        </p:txBody>
      </p:sp>
      <p:pic>
        <p:nvPicPr>
          <p:cNvPr id="5" name="dauphins1eu.jpg"/>
          <p:cNvPicPr/>
          <p:nvPr/>
        </p:nvPicPr>
        <p:blipFill>
          <a:blip r:embed="rId2">
            <a:extLst/>
          </a:blip>
          <a:stretch>
            <a:fillRect/>
          </a:stretch>
        </p:blipFill>
        <p:spPr>
          <a:xfrm>
            <a:off x="1097280" y="1845734"/>
            <a:ext cx="2973587" cy="3806190"/>
          </a:xfrm>
          <a:prstGeom prst="rect">
            <a:avLst/>
          </a:prstGeom>
          <a:ln>
            <a:noFill/>
          </a:ln>
          <a:effectLst/>
        </p:spPr>
      </p:pic>
    </p:spTree>
    <p:extLst>
      <p:ext uri="{BB962C8B-B14F-4D97-AF65-F5344CB8AC3E}">
        <p14:creationId xmlns:p14="http://schemas.microsoft.com/office/powerpoint/2010/main" val="116150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Media can cause Visceral Reactions</a:t>
            </a:r>
          </a:p>
        </p:txBody>
      </p:sp>
      <p:sp>
        <p:nvSpPr>
          <p:cNvPr id="3" name="Content Placeholder 2"/>
          <p:cNvSpPr>
            <a:spLocks noGrp="1"/>
          </p:cNvSpPr>
          <p:nvPr>
            <p:ph idx="1"/>
          </p:nvPr>
        </p:nvSpPr>
        <p:spPr/>
        <p:txBody>
          <a:bodyPr/>
          <a:lstStyle/>
          <a:p>
            <a:r>
              <a:rPr lang="en-CA" dirty="0">
                <a:hlinkClick r:id="rId2"/>
              </a:rPr>
              <a:t>Experiment 1</a:t>
            </a:r>
            <a:endParaRPr lang="en-CA" dirty="0"/>
          </a:p>
          <a:p>
            <a:r>
              <a:rPr lang="en-CA" dirty="0">
                <a:hlinkClick r:id="rId3"/>
              </a:rPr>
              <a:t>Experiment 2</a:t>
            </a:r>
            <a:endParaRPr lang="en-CA" dirty="0"/>
          </a:p>
          <a:p>
            <a:r>
              <a:rPr lang="en-CA" dirty="0">
                <a:hlinkClick r:id="rId4"/>
              </a:rPr>
              <a:t>Experiment 3</a:t>
            </a:r>
            <a:endParaRPr lang="en-CA" dirty="0"/>
          </a:p>
        </p:txBody>
      </p:sp>
    </p:spTree>
    <p:extLst>
      <p:ext uri="{BB962C8B-B14F-4D97-AF65-F5344CB8AC3E}">
        <p14:creationId xmlns:p14="http://schemas.microsoft.com/office/powerpoint/2010/main" val="549447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Sometimes we cannot see what’s right in front of us!</a:t>
            </a:r>
          </a:p>
        </p:txBody>
      </p:sp>
      <p:pic>
        <p:nvPicPr>
          <p:cNvPr id="1026" name="Picture 2" descr="http://image.slidesharecdn.com/opticalillusions-091206182711-phpapp02/95/optical-illusions-57-728.jpg?cb=126012489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4346" y="1846263"/>
            <a:ext cx="536363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18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Thanks!</a:t>
            </a:r>
          </a:p>
        </p:txBody>
      </p:sp>
      <p:sp>
        <p:nvSpPr>
          <p:cNvPr id="3" name="Content Placeholder 2"/>
          <p:cNvSpPr>
            <a:spLocks noGrp="1"/>
          </p:cNvSpPr>
          <p:nvPr>
            <p:ph idx="1"/>
          </p:nvPr>
        </p:nvSpPr>
        <p:spPr/>
        <p:txBody>
          <a:bodyPr>
            <a:normAutofit/>
          </a:bodyPr>
          <a:lstStyle/>
          <a:p>
            <a:r>
              <a:rPr lang="en-CA" sz="7200" dirty="0"/>
              <a:t>Questions?</a:t>
            </a:r>
          </a:p>
        </p:txBody>
      </p:sp>
    </p:spTree>
    <p:extLst>
      <p:ext uri="{BB962C8B-B14F-4D97-AF65-F5344CB8AC3E}">
        <p14:creationId xmlns:p14="http://schemas.microsoft.com/office/powerpoint/2010/main" val="359219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 are you?</a:t>
            </a:r>
          </a:p>
        </p:txBody>
      </p:sp>
      <p:sp>
        <p:nvSpPr>
          <p:cNvPr id="3" name="Content Placeholder 2"/>
          <p:cNvSpPr>
            <a:spLocks noGrp="1"/>
          </p:cNvSpPr>
          <p:nvPr>
            <p:ph idx="1"/>
          </p:nvPr>
        </p:nvSpPr>
        <p:spPr/>
        <p:txBody>
          <a:bodyPr>
            <a:normAutofit lnSpcReduction="10000"/>
          </a:bodyPr>
          <a:lstStyle/>
          <a:p>
            <a:r>
              <a:rPr lang="en-CA" sz="2400" dirty="0"/>
              <a:t>What is your name?</a:t>
            </a:r>
          </a:p>
          <a:p>
            <a:r>
              <a:rPr lang="en-CA" sz="2400" dirty="0"/>
              <a:t>What is your program major and minor?</a:t>
            </a:r>
          </a:p>
          <a:p>
            <a:r>
              <a:rPr lang="en-CA" sz="2400" dirty="0"/>
              <a:t>What is your level of knowledge about media technology and/or politics?</a:t>
            </a:r>
          </a:p>
          <a:p>
            <a:r>
              <a:rPr lang="en-CA" sz="2400" dirty="0"/>
              <a:t>Why are you interested in this course?</a:t>
            </a:r>
          </a:p>
          <a:p>
            <a:r>
              <a:rPr lang="en-CA" sz="2400" dirty="0"/>
              <a:t>What do you want to get out of this course?</a:t>
            </a:r>
          </a:p>
          <a:p>
            <a:endParaRPr lang="en-CA" sz="2400" dirty="0"/>
          </a:p>
          <a:p>
            <a:r>
              <a:rPr lang="en-CA" sz="2400" dirty="0"/>
              <a:t>Where do you get your news media?</a:t>
            </a:r>
            <a:br>
              <a:rPr lang="en-CA" sz="2400" dirty="0"/>
            </a:br>
            <a:r>
              <a:rPr lang="en-CA" sz="2400" dirty="0"/>
              <a:t>What kind of media platforms do you use? </a:t>
            </a:r>
            <a:br>
              <a:rPr lang="en-CA" sz="2400" dirty="0"/>
            </a:br>
            <a:r>
              <a:rPr lang="en-CA" sz="2400" dirty="0"/>
              <a:t>How much time do you spend with different media platforms? </a:t>
            </a:r>
          </a:p>
          <a:p>
            <a:endParaRPr lang="en-CA" dirty="0"/>
          </a:p>
        </p:txBody>
      </p:sp>
    </p:spTree>
    <p:extLst>
      <p:ext uri="{BB962C8B-B14F-4D97-AF65-F5344CB8AC3E}">
        <p14:creationId xmlns:p14="http://schemas.microsoft.com/office/powerpoint/2010/main" val="13774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Overview</a:t>
            </a:r>
          </a:p>
        </p:txBody>
      </p:sp>
      <p:sp>
        <p:nvSpPr>
          <p:cNvPr id="3" name="Content Placeholder 2"/>
          <p:cNvSpPr>
            <a:spLocks noGrp="1"/>
          </p:cNvSpPr>
          <p:nvPr>
            <p:ph idx="1"/>
          </p:nvPr>
        </p:nvSpPr>
        <p:spPr/>
        <p:txBody>
          <a:bodyPr>
            <a:normAutofit fontScale="70000" lnSpcReduction="20000"/>
          </a:bodyPr>
          <a:lstStyle/>
          <a:p>
            <a:r>
              <a:rPr lang="en-US" dirty="0"/>
              <a:t>Politics and media studies are interrelated and multifaceted topics. Newspapers, radio, TV, and the internet are some of many media forms that carry messages about political ideas, social relations and prevailing power structures. Signs and symbols can be creative and/or coercive. They can be used to educate people about world issues so that people can participate in political platforms as informed citizens; however they can also be used to misinform the public in order to manage public opinion and push a specific political agenda. A variety of political actors, such as political parties, pressure groups, people with wealth and influence, and concerned citizens everywhere use media to their advantage – some with more, others with less success. </a:t>
            </a:r>
          </a:p>
          <a:p>
            <a:r>
              <a:rPr lang="en-US" dirty="0"/>
              <a:t>Changes in technology have revolutionized the social, economic and political landscape. Global communication has been facilitated by the proliferation of portable communication devices and social media platforms. Internet sites, like Facebook and Twitter have allowed people to become amateur journalists and political commentators. In 2014, in Ferguson, Missouri, protesters themselves broadcast the demonstrations against police brutality allowing the world to witness their uprising; recently in Syria, civilians have been livestreaming the aftermath of the bombing campaigns and gas attacks; even the president of the U.S.A Donald Trump, has been informing citizens about policy reforms and executive orders via Twitter. </a:t>
            </a:r>
          </a:p>
          <a:p>
            <a:r>
              <a:rPr lang="en-US" dirty="0"/>
              <a:t>In this course, we will examine the interaction between politics and media by looking at how technological changes in communication has shaped political life. We will use a multidimensional framework considering the complex relationship between media producers, spectators, messages and technologies as well as the political and socio-economic environment from which media is produced and received. </a:t>
            </a:r>
          </a:p>
          <a:p>
            <a:r>
              <a:rPr lang="en-US" dirty="0"/>
              <a:t>In this course, we will address questions like: What is the key to effective media management? Who controls what gets onto the media and what gets excluded? What makes something newsworthy? Why are some issues covered and many others ignored? How does the media shape our political culture, our minds and identities as a people? What can we do to ensure, that this instrument that plays such a powerful role in the formation of our political consciousness, remains fair, and factual? How can we ensure that the media does not fall into the hands of those who are driven by selfish or vested interests? </a:t>
            </a:r>
          </a:p>
          <a:p>
            <a:pPr>
              <a:lnSpc>
                <a:spcPct val="100000"/>
              </a:lnSpc>
              <a:spcBef>
                <a:spcPts val="0"/>
              </a:spcBef>
              <a:spcAft>
                <a:spcPts val="0"/>
              </a:spcAft>
            </a:pPr>
            <a:endParaRPr lang="en-CA" dirty="0"/>
          </a:p>
          <a:p>
            <a:pPr>
              <a:lnSpc>
                <a:spcPct val="100000"/>
              </a:lnSpc>
              <a:spcBef>
                <a:spcPts val="0"/>
              </a:spcBef>
              <a:spcAft>
                <a:spcPts val="0"/>
              </a:spcAft>
            </a:pPr>
            <a:endParaRPr lang="en-CA" dirty="0"/>
          </a:p>
        </p:txBody>
      </p:sp>
    </p:spTree>
    <p:extLst>
      <p:ext uri="{BB962C8B-B14F-4D97-AF65-F5344CB8AC3E}">
        <p14:creationId xmlns:p14="http://schemas.microsoft.com/office/powerpoint/2010/main" val="196591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Objectives</a:t>
            </a:r>
          </a:p>
        </p:txBody>
      </p:sp>
      <p:sp>
        <p:nvSpPr>
          <p:cNvPr id="3" name="Content Placeholder 2"/>
          <p:cNvSpPr>
            <a:spLocks noGrp="1"/>
          </p:cNvSpPr>
          <p:nvPr>
            <p:ph idx="1"/>
          </p:nvPr>
        </p:nvSpPr>
        <p:spPr/>
        <p:txBody>
          <a:bodyPr/>
          <a:lstStyle/>
          <a:p>
            <a:pPr>
              <a:lnSpc>
                <a:spcPct val="100000"/>
              </a:lnSpc>
              <a:spcBef>
                <a:spcPts val="0"/>
              </a:spcBef>
              <a:spcAft>
                <a:spcPts val="0"/>
              </a:spcAft>
            </a:pPr>
            <a:r>
              <a:rPr lang="en-US" sz="3600" dirty="0"/>
              <a:t>By the end of this course, students will:</a:t>
            </a:r>
            <a:endParaRPr lang="en-CA" sz="3600" dirty="0"/>
          </a:p>
          <a:p>
            <a:pPr>
              <a:lnSpc>
                <a:spcPct val="100000"/>
              </a:lnSpc>
              <a:spcBef>
                <a:spcPts val="0"/>
              </a:spcBef>
              <a:spcAft>
                <a:spcPts val="0"/>
              </a:spcAft>
            </a:pPr>
            <a:r>
              <a:rPr lang="en-US" sz="1600" dirty="0"/>
              <a:t>- Understand the complex inter-relationship between the media and politics and the impact of technological changes on democratic governance</a:t>
            </a:r>
            <a:endParaRPr lang="en-CA" sz="1600" dirty="0"/>
          </a:p>
          <a:p>
            <a:pPr lvl="0">
              <a:lnSpc>
                <a:spcPct val="100000"/>
              </a:lnSpc>
              <a:spcBef>
                <a:spcPts val="0"/>
              </a:spcBef>
              <a:spcAft>
                <a:spcPts val="0"/>
              </a:spcAft>
            </a:pPr>
            <a:r>
              <a:rPr lang="en-US" sz="1600" dirty="0"/>
              <a:t>- Be sensitive to the language of political deception, the use of illusion as an instrument to manufacture consent</a:t>
            </a:r>
            <a:endParaRPr lang="en-CA" sz="1600" dirty="0"/>
          </a:p>
          <a:p>
            <a:pPr lvl="0">
              <a:lnSpc>
                <a:spcPct val="100000"/>
              </a:lnSpc>
              <a:spcBef>
                <a:spcPts val="0"/>
              </a:spcBef>
              <a:spcAft>
                <a:spcPts val="0"/>
              </a:spcAft>
            </a:pPr>
            <a:r>
              <a:rPr lang="en-US" sz="1600" dirty="0"/>
              <a:t>- Understand the use of marketing, advertising, public relations, public opinion research as tools of political persuasion  </a:t>
            </a:r>
            <a:endParaRPr lang="en-CA" sz="1600" dirty="0"/>
          </a:p>
          <a:p>
            <a:pPr lvl="0">
              <a:lnSpc>
                <a:spcPct val="100000"/>
              </a:lnSpc>
              <a:spcBef>
                <a:spcPts val="0"/>
              </a:spcBef>
              <a:spcAft>
                <a:spcPts val="0"/>
              </a:spcAft>
            </a:pPr>
            <a:r>
              <a:rPr lang="en-US" sz="1600" dirty="0"/>
              <a:t>- Be familiar with the ideas of the most significant theorists in this field</a:t>
            </a:r>
            <a:endParaRPr lang="en-CA" sz="1600" dirty="0"/>
          </a:p>
          <a:p>
            <a:pPr lvl="0">
              <a:lnSpc>
                <a:spcPct val="100000"/>
              </a:lnSpc>
              <a:spcBef>
                <a:spcPts val="0"/>
              </a:spcBef>
              <a:spcAft>
                <a:spcPts val="0"/>
              </a:spcAft>
            </a:pPr>
            <a:r>
              <a:rPr lang="en-US" sz="1600" dirty="0"/>
              <a:t>- Know how the news agenda is set and how media managers filter the news</a:t>
            </a:r>
            <a:endParaRPr lang="en-CA" sz="1600" dirty="0"/>
          </a:p>
          <a:p>
            <a:pPr lvl="0">
              <a:lnSpc>
                <a:spcPct val="100000"/>
              </a:lnSpc>
              <a:spcBef>
                <a:spcPts val="0"/>
              </a:spcBef>
              <a:spcAft>
                <a:spcPts val="0"/>
              </a:spcAft>
            </a:pPr>
            <a:r>
              <a:rPr lang="en-US" sz="1600" dirty="0"/>
              <a:t>- Understand the emerging role of the internet in the political electoral process</a:t>
            </a:r>
            <a:endParaRPr lang="en-CA" sz="1600" dirty="0"/>
          </a:p>
          <a:p>
            <a:pPr lvl="0">
              <a:lnSpc>
                <a:spcPct val="100000"/>
              </a:lnSpc>
              <a:spcBef>
                <a:spcPts val="0"/>
              </a:spcBef>
              <a:spcAft>
                <a:spcPts val="0"/>
              </a:spcAft>
            </a:pPr>
            <a:r>
              <a:rPr lang="en-US" sz="1600" dirty="0"/>
              <a:t>- Have explored ways to enhance the social responsibility of the media</a:t>
            </a:r>
            <a:endParaRPr lang="en-CA" sz="1600" dirty="0"/>
          </a:p>
          <a:p>
            <a:endParaRPr lang="en-CA" dirty="0"/>
          </a:p>
        </p:txBody>
      </p:sp>
    </p:spTree>
    <p:extLst>
      <p:ext uri="{BB962C8B-B14F-4D97-AF65-F5344CB8AC3E}">
        <p14:creationId xmlns:p14="http://schemas.microsoft.com/office/powerpoint/2010/main" val="7295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Pedagogical Methods</a:t>
            </a:r>
          </a:p>
        </p:txBody>
      </p:sp>
      <p:sp>
        <p:nvSpPr>
          <p:cNvPr id="3" name="Content Placeholder 2"/>
          <p:cNvSpPr>
            <a:spLocks noGrp="1"/>
          </p:cNvSpPr>
          <p:nvPr>
            <p:ph idx="1"/>
          </p:nvPr>
        </p:nvSpPr>
        <p:spPr/>
        <p:txBody>
          <a:bodyPr/>
          <a:lstStyle/>
          <a:p>
            <a:r>
              <a:rPr lang="en-CA" dirty="0"/>
              <a:t>Lectures</a:t>
            </a:r>
          </a:p>
          <a:p>
            <a:r>
              <a:rPr lang="en-CA" dirty="0"/>
              <a:t>Guest Speakers</a:t>
            </a:r>
          </a:p>
          <a:p>
            <a:r>
              <a:rPr lang="en-CA" dirty="0"/>
              <a:t>Class Participation</a:t>
            </a:r>
          </a:p>
          <a:p>
            <a:r>
              <a:rPr lang="en-CA" dirty="0"/>
              <a:t>Class Activities</a:t>
            </a:r>
          </a:p>
          <a:p>
            <a:r>
              <a:rPr lang="en-CA" dirty="0"/>
              <a:t>Community Service Learning</a:t>
            </a:r>
          </a:p>
          <a:p>
            <a:r>
              <a:rPr lang="en-CA" dirty="0"/>
              <a:t>Interacting with various media campaigns/sources</a:t>
            </a:r>
          </a:p>
        </p:txBody>
      </p:sp>
    </p:spTree>
    <p:extLst>
      <p:ext uri="{BB962C8B-B14F-4D97-AF65-F5344CB8AC3E}">
        <p14:creationId xmlns:p14="http://schemas.microsoft.com/office/powerpoint/2010/main" val="327469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Course Evaluation</a:t>
            </a:r>
          </a:p>
        </p:txBody>
      </p:sp>
      <p:sp>
        <p:nvSpPr>
          <p:cNvPr id="3" name="Content Placeholder 2"/>
          <p:cNvSpPr>
            <a:spLocks noGrp="1"/>
          </p:cNvSpPr>
          <p:nvPr>
            <p:ph idx="1"/>
          </p:nvPr>
        </p:nvSpPr>
        <p:spPr/>
        <p:txBody>
          <a:bodyPr/>
          <a:lstStyle/>
          <a:p>
            <a:r>
              <a:rPr lang="en-US" b="1" dirty="0"/>
              <a:t> </a:t>
            </a:r>
            <a:endParaRPr lang="en-CA" dirty="0"/>
          </a:p>
          <a:p>
            <a:r>
              <a:rPr lang="en-US" dirty="0"/>
              <a:t>Exam 1					30%</a:t>
            </a:r>
            <a:endParaRPr lang="en-CA" dirty="0"/>
          </a:p>
          <a:p>
            <a:r>
              <a:rPr lang="en-US" dirty="0"/>
              <a:t>Exam 2 					30%</a:t>
            </a:r>
            <a:endParaRPr lang="en-CA" dirty="0"/>
          </a:p>
          <a:p>
            <a:r>
              <a:rPr lang="en-CA" dirty="0"/>
              <a:t>Short Paper				20%</a:t>
            </a:r>
          </a:p>
          <a:p>
            <a:r>
              <a:rPr lang="en-US" dirty="0"/>
              <a:t>Group Project				15%</a:t>
            </a:r>
            <a:endParaRPr lang="en-CA" dirty="0"/>
          </a:p>
          <a:p>
            <a:r>
              <a:rPr lang="en-US" dirty="0"/>
              <a:t>Class Participation			5%</a:t>
            </a:r>
            <a:endParaRPr lang="en-CA" dirty="0"/>
          </a:p>
          <a:p>
            <a:endParaRPr lang="en-CA" dirty="0"/>
          </a:p>
        </p:txBody>
      </p:sp>
    </p:spTree>
    <p:extLst>
      <p:ext uri="{BB962C8B-B14F-4D97-AF65-F5344CB8AC3E}">
        <p14:creationId xmlns:p14="http://schemas.microsoft.com/office/powerpoint/2010/main" val="418017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Course Materials</a:t>
            </a:r>
          </a:p>
        </p:txBody>
      </p:sp>
      <p:sp>
        <p:nvSpPr>
          <p:cNvPr id="3" name="Content Placeholder 2"/>
          <p:cNvSpPr>
            <a:spLocks noGrp="1"/>
          </p:cNvSpPr>
          <p:nvPr>
            <p:ph idx="1"/>
          </p:nvPr>
        </p:nvSpPr>
        <p:spPr/>
        <p:txBody>
          <a:bodyPr>
            <a:noAutofit/>
          </a:bodyPr>
          <a:lstStyle/>
          <a:p>
            <a:r>
              <a:rPr lang="en-US" sz="1200" b="1" u="sng" dirty="0"/>
              <a:t>Course Materials and Text</a:t>
            </a:r>
            <a:r>
              <a:rPr lang="en-US" sz="1200" b="1" dirty="0"/>
              <a:t>:</a:t>
            </a:r>
            <a:endParaRPr lang="en-US" sz="1200" dirty="0"/>
          </a:p>
          <a:p>
            <a:r>
              <a:rPr lang="en-US" sz="1200" dirty="0"/>
              <a:t>Students are expected to complete</a:t>
            </a:r>
            <a:r>
              <a:rPr lang="en-US" sz="1200" b="1" dirty="0"/>
              <a:t> ALL</a:t>
            </a:r>
            <a:r>
              <a:rPr lang="en-US" sz="1200" dirty="0"/>
              <a:t> the designated readings and watch</a:t>
            </a:r>
            <a:r>
              <a:rPr lang="en-US" sz="1200" b="1" dirty="0"/>
              <a:t> ALL</a:t>
            </a:r>
            <a:r>
              <a:rPr lang="en-US" sz="1200" dirty="0"/>
              <a:t> of the assigned videos </a:t>
            </a:r>
            <a:r>
              <a:rPr lang="en-US" sz="1200" b="1" dirty="0"/>
              <a:t>BEFORE EACH CLASS</a:t>
            </a:r>
            <a:r>
              <a:rPr lang="en-US" sz="1200" dirty="0"/>
              <a:t>. Students are also expected to attend </a:t>
            </a:r>
            <a:r>
              <a:rPr lang="en-US" sz="1200" b="1" dirty="0"/>
              <a:t>ALL</a:t>
            </a:r>
            <a:r>
              <a:rPr lang="en-US" sz="1200" dirty="0"/>
              <a:t> classes, and participate in class discussions. </a:t>
            </a:r>
          </a:p>
          <a:p>
            <a:r>
              <a:rPr lang="en-US" sz="1200" dirty="0"/>
              <a:t>The </a:t>
            </a:r>
            <a:r>
              <a:rPr lang="en-US" sz="1200" b="1" i="1" u="sng" dirty="0"/>
              <a:t>required readings</a:t>
            </a:r>
            <a:r>
              <a:rPr lang="en-US" sz="1200" dirty="0"/>
              <a:t> for this course is contained in a course-pack available at the library bookstore. Please see the course schedule below for the dates the readings are due. </a:t>
            </a:r>
          </a:p>
          <a:p>
            <a:r>
              <a:rPr lang="en-US" sz="1200" dirty="0"/>
              <a:t>The professor’s power-point </a:t>
            </a:r>
            <a:r>
              <a:rPr lang="en-US" sz="1200" b="1" i="1" u="sng" dirty="0"/>
              <a:t>lecture notes</a:t>
            </a:r>
            <a:r>
              <a:rPr lang="en-US" sz="1200" dirty="0"/>
              <a:t> will be posted on the course site on a weekly basis before each class. </a:t>
            </a:r>
          </a:p>
          <a:p>
            <a:endParaRPr lang="en-US" sz="1200" b="1" i="1" u="sng" dirty="0"/>
          </a:p>
          <a:p>
            <a:r>
              <a:rPr lang="en-US" sz="1200" b="1" i="1" u="sng" dirty="0"/>
              <a:t>Students are required to watch at least two of the following documentary movies:</a:t>
            </a:r>
            <a:endParaRPr lang="en-US" sz="1200" dirty="0"/>
          </a:p>
          <a:p>
            <a:pPr marL="0">
              <a:lnSpc>
                <a:spcPct val="100000"/>
              </a:lnSpc>
              <a:spcBef>
                <a:spcPts val="0"/>
              </a:spcBef>
              <a:spcAft>
                <a:spcPts val="0"/>
              </a:spcAft>
            </a:pPr>
            <a:r>
              <a:rPr lang="en-US" sz="1200" dirty="0"/>
              <a:t>The Century of the Self (2002) – Adam Curtis </a:t>
            </a:r>
          </a:p>
          <a:p>
            <a:pPr marL="0">
              <a:lnSpc>
                <a:spcPct val="100000"/>
              </a:lnSpc>
              <a:spcBef>
                <a:spcPts val="0"/>
              </a:spcBef>
              <a:spcAft>
                <a:spcPts val="0"/>
              </a:spcAft>
            </a:pPr>
            <a:r>
              <a:rPr lang="en-US" sz="1200" dirty="0"/>
              <a:t>The Persuaders (2003) – Barak Goodman and Rachel Dretzin</a:t>
            </a:r>
          </a:p>
          <a:p>
            <a:pPr marL="0">
              <a:lnSpc>
                <a:spcPct val="100000"/>
              </a:lnSpc>
              <a:spcBef>
                <a:spcPts val="0"/>
              </a:spcBef>
              <a:spcAft>
                <a:spcPts val="0"/>
              </a:spcAft>
            </a:pPr>
            <a:r>
              <a:rPr lang="en-US" sz="1200" dirty="0"/>
              <a:t>Manufacturing Consent (1992) – Mark </a:t>
            </a:r>
            <a:r>
              <a:rPr lang="en-US" sz="1200" dirty="0" err="1"/>
              <a:t>Achbar</a:t>
            </a:r>
            <a:r>
              <a:rPr lang="en-US" sz="1200" dirty="0"/>
              <a:t> and Peter </a:t>
            </a:r>
            <a:r>
              <a:rPr lang="en-US" sz="1200" dirty="0" err="1"/>
              <a:t>Wintonick</a:t>
            </a:r>
            <a:endParaRPr lang="en-US" sz="1200" dirty="0"/>
          </a:p>
          <a:p>
            <a:pPr marL="0">
              <a:lnSpc>
                <a:spcPct val="100000"/>
              </a:lnSpc>
              <a:spcBef>
                <a:spcPts val="0"/>
              </a:spcBef>
              <a:spcAft>
                <a:spcPts val="0"/>
              </a:spcAft>
            </a:pPr>
            <a:r>
              <a:rPr lang="en-US" sz="1200" dirty="0"/>
              <a:t>Control Room (2004) – </a:t>
            </a:r>
            <a:r>
              <a:rPr lang="en-US" sz="1200" dirty="0" err="1"/>
              <a:t>Jehane</a:t>
            </a:r>
            <a:r>
              <a:rPr lang="en-US" sz="1200" dirty="0"/>
              <a:t> </a:t>
            </a:r>
            <a:r>
              <a:rPr lang="en-US" sz="1200" dirty="0" err="1"/>
              <a:t>Noujaim</a:t>
            </a:r>
            <a:endParaRPr lang="en-US" sz="1200" dirty="0"/>
          </a:p>
          <a:p>
            <a:pPr marL="0">
              <a:lnSpc>
                <a:spcPct val="100000"/>
              </a:lnSpc>
              <a:spcBef>
                <a:spcPts val="0"/>
              </a:spcBef>
              <a:spcAft>
                <a:spcPts val="0"/>
              </a:spcAft>
            </a:pPr>
            <a:r>
              <a:rPr lang="en-US" sz="1200" dirty="0"/>
              <a:t>Operation Hollywood (2004) – Emilio </a:t>
            </a:r>
            <a:r>
              <a:rPr lang="en-US" sz="1200" dirty="0" err="1"/>
              <a:t>Pacull</a:t>
            </a:r>
            <a:endParaRPr lang="en-US" sz="1200" dirty="0"/>
          </a:p>
          <a:p>
            <a:pPr marL="0">
              <a:lnSpc>
                <a:spcPct val="100000"/>
              </a:lnSpc>
              <a:spcBef>
                <a:spcPts val="0"/>
              </a:spcBef>
              <a:spcAft>
                <a:spcPts val="0"/>
              </a:spcAft>
            </a:pPr>
            <a:r>
              <a:rPr lang="en-US" sz="1200" dirty="0"/>
              <a:t>This Film is Not Yet Rated (2006) – Kirby Dick</a:t>
            </a:r>
          </a:p>
          <a:p>
            <a:pPr marL="0">
              <a:lnSpc>
                <a:spcPct val="100000"/>
              </a:lnSpc>
              <a:spcBef>
                <a:spcPts val="0"/>
              </a:spcBef>
              <a:spcAft>
                <a:spcPts val="0"/>
              </a:spcAft>
            </a:pPr>
            <a:r>
              <a:rPr lang="en-US" sz="1200" dirty="0"/>
              <a:t>We are Legion: The Story of Hacktivists (2012) – Brian </a:t>
            </a:r>
            <a:r>
              <a:rPr lang="en-US" sz="1200" dirty="0" err="1"/>
              <a:t>Knappenberger</a:t>
            </a:r>
            <a:endParaRPr lang="en-US" sz="1200" dirty="0"/>
          </a:p>
          <a:p>
            <a:endParaRPr lang="en-CA" sz="1200" dirty="0"/>
          </a:p>
        </p:txBody>
      </p:sp>
    </p:spTree>
    <p:extLst>
      <p:ext uri="{BB962C8B-B14F-4D97-AF65-F5344CB8AC3E}">
        <p14:creationId xmlns:p14="http://schemas.microsoft.com/office/powerpoint/2010/main" val="262234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Schedule</a:t>
            </a:r>
          </a:p>
        </p:txBody>
      </p:sp>
      <p:sp>
        <p:nvSpPr>
          <p:cNvPr id="3" name="Content Placeholder 2"/>
          <p:cNvSpPr>
            <a:spLocks noGrp="1"/>
          </p:cNvSpPr>
          <p:nvPr>
            <p:ph idx="1"/>
          </p:nvPr>
        </p:nvSpPr>
        <p:spPr/>
        <p:txBody>
          <a:bodyPr>
            <a:normAutofit fontScale="70000" lnSpcReduction="20000"/>
          </a:bodyPr>
          <a:lstStyle/>
          <a:p>
            <a:r>
              <a:rPr lang="en-US" dirty="0"/>
              <a:t>This is a </a:t>
            </a:r>
            <a:r>
              <a:rPr lang="en-US" b="1" dirty="0"/>
              <a:t>TENTATIVE</a:t>
            </a:r>
            <a:r>
              <a:rPr lang="en-US" dirty="0"/>
              <a:t> schedule and is subject to change. Be sure to consult the course website regularly to be aware of any changes. </a:t>
            </a:r>
            <a:endParaRPr lang="en-CA" dirty="0"/>
          </a:p>
          <a:p>
            <a:r>
              <a:rPr lang="en-US" b="1" dirty="0"/>
              <a:t>June 28</a:t>
            </a:r>
            <a:r>
              <a:rPr lang="en-US" b="1" baseline="30000" dirty="0"/>
              <a:t>th</a:t>
            </a:r>
            <a:r>
              <a:rPr lang="en-US" b="1" dirty="0"/>
              <a:t>   	Introduction </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(Pages 15, 16 and 17)			</a:t>
            </a:r>
          </a:p>
          <a:p>
            <a:r>
              <a:rPr lang="en-CA" b="1" dirty="0"/>
              <a:t>July 3rd	History of the Canadian Mass Media	</a:t>
            </a:r>
            <a:endParaRPr lang="en-US" dirty="0"/>
          </a:p>
          <a:p>
            <a:pPr lvl="1"/>
            <a:r>
              <a:rPr lang="en-US" dirty="0"/>
              <a:t>Vipond, M. (2011) </a:t>
            </a:r>
            <a:r>
              <a:rPr lang="en-US" i="1" dirty="0"/>
              <a:t>The Mass Media in Canada</a:t>
            </a:r>
            <a:r>
              <a:rPr lang="en-US" dirty="0"/>
              <a:t> (4</a:t>
            </a:r>
            <a:r>
              <a:rPr lang="en-US" baseline="30000" dirty="0"/>
              <a:t>nd</a:t>
            </a:r>
            <a:r>
              <a:rPr lang="en-US" dirty="0"/>
              <a:t> Edition). James Lorimer &amp; Company. (Chapters, 1, 2 and 3)</a:t>
            </a:r>
            <a:r>
              <a:rPr lang="en-CA" dirty="0"/>
              <a:t>		</a:t>
            </a:r>
            <a:endParaRPr lang="en-US" dirty="0"/>
          </a:p>
          <a:p>
            <a:r>
              <a:rPr lang="en-CA" b="1" dirty="0"/>
              <a:t>July 5</a:t>
            </a:r>
            <a:r>
              <a:rPr lang="en-CA" b="1" baseline="30000" dirty="0"/>
              <a:t>th</a:t>
            </a:r>
            <a:r>
              <a:rPr lang="en-CA" b="1" dirty="0"/>
              <a:t>	Media Ownership and Concentration in Canada</a:t>
            </a:r>
            <a:endParaRPr lang="en-US" dirty="0"/>
          </a:p>
          <a:p>
            <a:pPr lvl="1"/>
            <a:r>
              <a:rPr lang="en-US" dirty="0" err="1"/>
              <a:t>Winseck</a:t>
            </a:r>
            <a:r>
              <a:rPr lang="en-US" dirty="0"/>
              <a:t>, D. (2016) </a:t>
            </a:r>
            <a:r>
              <a:rPr lang="en-US" i="1" dirty="0"/>
              <a:t>Media Ownership in Canada</a:t>
            </a:r>
            <a:r>
              <a:rPr lang="en-US" dirty="0"/>
              <a:t>. In Who Owns the World’s Media, Oxford University Press. (Chapter 17)</a:t>
            </a:r>
          </a:p>
          <a:p>
            <a:pPr lvl="1"/>
            <a:r>
              <a:rPr lang="en-US" i="1" dirty="0"/>
              <a:t>Guest - Steve </a:t>
            </a:r>
            <a:r>
              <a:rPr lang="en-US" i="1" dirty="0" err="1"/>
              <a:t>Faguy</a:t>
            </a:r>
            <a:r>
              <a:rPr lang="en-US" i="1" dirty="0"/>
              <a:t>: </a:t>
            </a:r>
            <a:r>
              <a:rPr lang="en-US" i="1" dirty="0" err="1"/>
              <a:t>Fagstein</a:t>
            </a:r>
            <a:r>
              <a:rPr lang="en-US" i="1" dirty="0"/>
              <a:t> Blog (Media Ownership) http://blog.fagstein.com/</a:t>
            </a:r>
            <a:endParaRPr lang="en-US" dirty="0"/>
          </a:p>
          <a:p>
            <a:r>
              <a:rPr lang="en-CA" b="1" dirty="0"/>
              <a:t>July 10</a:t>
            </a:r>
            <a:r>
              <a:rPr lang="en-CA" b="1" baseline="30000" dirty="0"/>
              <a:t>th</a:t>
            </a:r>
            <a:r>
              <a:rPr lang="en-CA" b="1" dirty="0"/>
              <a:t> 	Media in the Political, Socio-Economic Environment 		</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(Chapter 4)</a:t>
            </a:r>
            <a:r>
              <a:rPr lang="en-CA" dirty="0"/>
              <a:t>	</a:t>
            </a:r>
            <a:endParaRPr lang="en-US" dirty="0"/>
          </a:p>
          <a:p>
            <a:pPr lvl="1"/>
            <a:r>
              <a:rPr lang="en-US" dirty="0" err="1"/>
              <a:t>Taras</a:t>
            </a:r>
            <a:r>
              <a:rPr lang="en-US" dirty="0"/>
              <a:t>, D. (2015) </a:t>
            </a:r>
            <a:r>
              <a:rPr lang="en-US" i="1" dirty="0"/>
              <a:t>Digital Mosaic; Media, Power and Identity in Canada, </a:t>
            </a:r>
            <a:r>
              <a:rPr lang="en-US" dirty="0"/>
              <a:t>University of Toronto Press, (Chapter 1) </a:t>
            </a:r>
          </a:p>
          <a:p>
            <a:pPr lvl="1"/>
            <a:r>
              <a:rPr lang="fr-CA" i="1" dirty="0" err="1"/>
              <a:t>Guest</a:t>
            </a:r>
            <a:r>
              <a:rPr lang="fr-CA" i="1" dirty="0"/>
              <a:t> </a:t>
            </a:r>
            <a:r>
              <a:rPr lang="fr-CA" dirty="0"/>
              <a:t>– Ethan Cox: Ricochet, Alternative Media – </a:t>
            </a:r>
            <a:r>
              <a:rPr lang="fr-CA" u="sng" dirty="0">
                <a:hlinkClick r:id="rId2"/>
              </a:rPr>
              <a:t>https://ricochet.media/en</a:t>
            </a:r>
            <a:endParaRPr lang="en-US" dirty="0"/>
          </a:p>
          <a:p>
            <a:r>
              <a:rPr lang="en-CA" b="1" dirty="0"/>
              <a:t>July 12</a:t>
            </a:r>
            <a:r>
              <a:rPr lang="en-CA" b="1" baseline="30000" dirty="0"/>
              <a:t>th</a:t>
            </a:r>
            <a:r>
              <a:rPr lang="en-CA" b="1" dirty="0"/>
              <a:t> 	State and Political Regulating of the Media</a:t>
            </a:r>
            <a:endParaRPr lang="en-US" dirty="0"/>
          </a:p>
          <a:p>
            <a:pPr lvl="1"/>
            <a:r>
              <a:rPr lang="en-US" dirty="0"/>
              <a:t>Nesbitt-Larking, P. (2009) </a:t>
            </a:r>
            <a:r>
              <a:rPr lang="en-US" i="1" dirty="0"/>
              <a:t>Politics, Society and the Media</a:t>
            </a:r>
            <a:r>
              <a:rPr lang="en-US" dirty="0"/>
              <a:t> (2</a:t>
            </a:r>
            <a:r>
              <a:rPr lang="en-US" baseline="30000" dirty="0"/>
              <a:t>nd</a:t>
            </a:r>
            <a:r>
              <a:rPr lang="en-US" dirty="0"/>
              <a:t> Edition), Broadview Press. (Chapter 6)</a:t>
            </a:r>
          </a:p>
          <a:p>
            <a:r>
              <a:rPr lang="en-CA" b="1" dirty="0"/>
              <a:t>July 17</a:t>
            </a:r>
            <a:r>
              <a:rPr lang="en-CA" b="1" baseline="30000" dirty="0"/>
              <a:t>th</a:t>
            </a:r>
            <a:r>
              <a:rPr lang="en-CA" b="1" dirty="0"/>
              <a:t> 	Mid-Term Exam</a:t>
            </a:r>
            <a:endParaRPr lang="en-US" dirty="0"/>
          </a:p>
          <a:p>
            <a:endParaRPr lang="en-CA" dirty="0"/>
          </a:p>
        </p:txBody>
      </p:sp>
    </p:spTree>
    <p:extLst>
      <p:ext uri="{BB962C8B-B14F-4D97-AF65-F5344CB8AC3E}">
        <p14:creationId xmlns:p14="http://schemas.microsoft.com/office/powerpoint/2010/main" val="23893302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3770</TotalTime>
  <Words>1352</Words>
  <Application>Microsoft Office PowerPoint</Application>
  <PresentationFormat>Widescreen</PresentationFormat>
  <Paragraphs>173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Calibri</vt:lpstr>
      <vt:lpstr>Calibri Light</vt:lpstr>
      <vt:lpstr>Retrospect</vt:lpstr>
      <vt:lpstr>Media, Technology and Politics</vt:lpstr>
      <vt:lpstr>Erik Chevrier</vt:lpstr>
      <vt:lpstr>Who are you?</vt:lpstr>
      <vt:lpstr>Course Overview</vt:lpstr>
      <vt:lpstr>Learning Objectives</vt:lpstr>
      <vt:lpstr>Pedagogical Methods</vt:lpstr>
      <vt:lpstr>The Course Evaluation</vt:lpstr>
      <vt:lpstr>Course Materials</vt:lpstr>
      <vt:lpstr>Schedule</vt:lpstr>
      <vt:lpstr>Schedule</vt:lpstr>
      <vt:lpstr>What is media?</vt:lpstr>
      <vt:lpstr>General Framework</vt:lpstr>
      <vt:lpstr>General Framework</vt:lpstr>
      <vt:lpstr>Compare and contrast ad campaigns!</vt:lpstr>
      <vt:lpstr>General Framework</vt:lpstr>
      <vt:lpstr>Analyze the Red Campaign!</vt:lpstr>
      <vt:lpstr>General Framework</vt:lpstr>
      <vt:lpstr>Addressing False Assumptions</vt:lpstr>
      <vt:lpstr>The General Realities of Media</vt:lpstr>
      <vt:lpstr>Characteristics of ‘Media Shock’(Taras, 2015)</vt:lpstr>
      <vt:lpstr>Perception of Media is Subjective</vt:lpstr>
      <vt:lpstr>Perception of Media is Deceptive</vt:lpstr>
      <vt:lpstr>Perception of Media is Deceptive</vt:lpstr>
      <vt:lpstr>Media can cause Visceral Reactions</vt:lpstr>
      <vt:lpstr>Sometimes we cannot see what’s right in front of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dc:title>
  <dc:creator>Erik Chevrier</dc:creator>
  <cp:lastModifiedBy>Erik Chevrier</cp:lastModifiedBy>
  <cp:revision>332</cp:revision>
  <dcterms:created xsi:type="dcterms:W3CDTF">2015-09-08T04:44:55Z</dcterms:created>
  <dcterms:modified xsi:type="dcterms:W3CDTF">2017-06-28T20:07:09Z</dcterms:modified>
</cp:coreProperties>
</file>