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98" r:id="rId4"/>
    <p:sldId id="299" r:id="rId5"/>
    <p:sldId id="300" r:id="rId6"/>
    <p:sldId id="302" r:id="rId7"/>
    <p:sldId id="303" r:id="rId8"/>
    <p:sldId id="304" r:id="rId9"/>
    <p:sldId id="301" r:id="rId10"/>
    <p:sldId id="30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2017-07-21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Media, Technology and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Group Assignment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July 19, 2017 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Let’s discuss topics</a:t>
            </a:r>
          </a:p>
        </p:txBody>
      </p:sp>
    </p:spTree>
    <p:extLst>
      <p:ext uri="{BB962C8B-B14F-4D97-AF65-F5344CB8AC3E}">
        <p14:creationId xmlns:p14="http://schemas.microsoft.com/office/powerpoint/2010/main" val="399993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    Choose a topic regarding media technology and politics</a:t>
            </a:r>
          </a:p>
          <a:p>
            <a:r>
              <a:rPr lang="en-CA" dirty="0"/>
              <a:t>     Perform a literature review about a media topic</a:t>
            </a:r>
          </a:p>
          <a:p>
            <a:r>
              <a:rPr lang="en-CA" dirty="0"/>
              <a:t>     Write an essay about your topic</a:t>
            </a:r>
          </a:p>
          <a:p>
            <a:r>
              <a:rPr lang="en-CA" dirty="0"/>
              <a:t>     Give a presentation about your topic</a:t>
            </a:r>
            <a:br>
              <a:rPr lang="en-CA" dirty="0"/>
            </a:br>
            <a:endParaRPr lang="en-CA" dirty="0"/>
          </a:p>
          <a:p>
            <a:pPr marL="201168" lvl="1" indent="0">
              <a:buNone/>
            </a:pPr>
            <a:r>
              <a:rPr lang="en-CA" dirty="0"/>
              <a:t>Examples include:</a:t>
            </a:r>
          </a:p>
          <a:p>
            <a:pPr lvl="1"/>
            <a:r>
              <a:rPr lang="en-CA" dirty="0"/>
              <a:t>Internet regulation in Canada</a:t>
            </a:r>
          </a:p>
          <a:p>
            <a:pPr lvl="1"/>
            <a:r>
              <a:rPr lang="en-CA" dirty="0"/>
              <a:t>Role of public broadcasting (CBC)</a:t>
            </a:r>
          </a:p>
          <a:p>
            <a:pPr lvl="1"/>
            <a:r>
              <a:rPr lang="en-CA" dirty="0"/>
              <a:t>Anonymous – ‘</a:t>
            </a:r>
            <a:r>
              <a:rPr lang="en-CA" dirty="0" err="1"/>
              <a:t>Hactivism</a:t>
            </a:r>
            <a:r>
              <a:rPr lang="en-CA" dirty="0"/>
              <a:t>’</a:t>
            </a:r>
          </a:p>
          <a:p>
            <a:pPr lvl="1"/>
            <a:r>
              <a:rPr lang="en-CA" dirty="0"/>
              <a:t>The media’s role in fostering a ‘culture of fear’</a:t>
            </a:r>
          </a:p>
          <a:p>
            <a:pPr lvl="1"/>
            <a:r>
              <a:rPr lang="en-CA" dirty="0"/>
              <a:t>Data mining and/or digital spying</a:t>
            </a:r>
          </a:p>
          <a:p>
            <a:pPr lvl="1"/>
            <a:r>
              <a:rPr lang="en-CA" dirty="0"/>
              <a:t>Issues regarding social media</a:t>
            </a:r>
          </a:p>
          <a:p>
            <a:pPr lvl="1"/>
            <a:r>
              <a:rPr lang="en-CA" dirty="0"/>
              <a:t>Technological advances in communication</a:t>
            </a:r>
          </a:p>
          <a:p>
            <a:pPr lvl="1"/>
            <a:r>
              <a:rPr lang="en-CA" dirty="0"/>
              <a:t>Future of news </a:t>
            </a:r>
          </a:p>
          <a:p>
            <a:pPr lvl="1"/>
            <a:r>
              <a:rPr lang="en-CA" dirty="0"/>
              <a:t>Participatory journalism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27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1 – Pick a topic (today)</a:t>
            </a:r>
          </a:p>
          <a:p>
            <a:pPr lvl="1"/>
            <a:r>
              <a:rPr lang="en-CA" dirty="0"/>
              <a:t>We will make groups of about 4 – 6 people based on the topic that interests you</a:t>
            </a:r>
          </a:p>
          <a:p>
            <a:r>
              <a:rPr lang="en-CA" dirty="0"/>
              <a:t>2 – You will perform a literature review/research on your topic</a:t>
            </a:r>
          </a:p>
          <a:p>
            <a:pPr lvl="1"/>
            <a:r>
              <a:rPr lang="en-CA" b="1" dirty="0"/>
              <a:t>Each member </a:t>
            </a:r>
            <a:r>
              <a:rPr lang="en-CA" dirty="0"/>
              <a:t>of the group will perform a literature search/research on the topic</a:t>
            </a:r>
          </a:p>
          <a:p>
            <a:pPr lvl="1"/>
            <a:r>
              <a:rPr lang="en-CA" b="1" dirty="0"/>
              <a:t>Each member </a:t>
            </a:r>
            <a:r>
              <a:rPr lang="en-CA" dirty="0"/>
              <a:t>will write a list of articles that they found or bring the results of the research they conducted</a:t>
            </a:r>
          </a:p>
          <a:p>
            <a:r>
              <a:rPr lang="en-CA" dirty="0"/>
              <a:t>3 – On July 24</a:t>
            </a:r>
            <a:r>
              <a:rPr lang="en-CA" baseline="30000" dirty="0"/>
              <a:t>th</a:t>
            </a:r>
            <a:r>
              <a:rPr lang="en-CA" dirty="0"/>
              <a:t>, the groups will discuss the research they conducted</a:t>
            </a:r>
          </a:p>
          <a:p>
            <a:pPr lvl="1"/>
            <a:r>
              <a:rPr lang="en-CA" dirty="0"/>
              <a:t>The group will discuss the articles they read with other group members </a:t>
            </a:r>
          </a:p>
          <a:p>
            <a:pPr lvl="1"/>
            <a:r>
              <a:rPr lang="en-CA" dirty="0"/>
              <a:t>The group will revise/refine the reading list</a:t>
            </a:r>
          </a:p>
          <a:p>
            <a:pPr lvl="1"/>
            <a:r>
              <a:rPr lang="en-CA" dirty="0"/>
              <a:t>The group will pick about 10 – 20 sources for the final project</a:t>
            </a:r>
          </a:p>
          <a:p>
            <a:pPr lvl="1"/>
            <a:r>
              <a:rPr lang="en-CA" b="1" dirty="0"/>
              <a:t>EACH PERSON WILL SUBMIT THEIR LITERATURE REVIEW – BIBLIOGRAPHY</a:t>
            </a:r>
          </a:p>
          <a:p>
            <a:pPr lvl="1"/>
            <a:r>
              <a:rPr lang="en-CA" b="1" dirty="0"/>
              <a:t>YOU MUST SHOW UP TO CLASS ON JULY 24</a:t>
            </a:r>
            <a:r>
              <a:rPr lang="en-CA" b="1" baseline="30000" dirty="0"/>
              <a:t>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248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4 – A preliminary report will be due on July 24</a:t>
            </a:r>
            <a:r>
              <a:rPr lang="en-CA" baseline="30000" dirty="0"/>
              <a:t>th</a:t>
            </a:r>
            <a:r>
              <a:rPr lang="en-CA" dirty="0"/>
              <a:t>. You will have time in class to work on it. </a:t>
            </a:r>
          </a:p>
          <a:p>
            <a:pPr lvl="1"/>
            <a:r>
              <a:rPr lang="en-CA" dirty="0"/>
              <a:t>The purpose of this is for me to assess your final project before you submit the final copy</a:t>
            </a:r>
          </a:p>
          <a:p>
            <a:r>
              <a:rPr lang="en-CA" dirty="0"/>
              <a:t>5 – Groups can be divided into subsections, each member can be in charge of a specific task</a:t>
            </a:r>
          </a:p>
          <a:p>
            <a:pPr lvl="1"/>
            <a:r>
              <a:rPr lang="en-CA" dirty="0"/>
              <a:t>You may divide up tasks to facilitate efficiency </a:t>
            </a:r>
          </a:p>
          <a:p>
            <a:pPr lvl="1"/>
            <a:r>
              <a:rPr lang="en-CA" dirty="0"/>
              <a:t>Everyone is in charge of editing the final paper and presentation</a:t>
            </a:r>
          </a:p>
          <a:p>
            <a:r>
              <a:rPr lang="en-CA" dirty="0"/>
              <a:t>6 – Presentation/submit final paper – August 7</a:t>
            </a:r>
            <a:r>
              <a:rPr lang="en-CA" baseline="30000" dirty="0"/>
              <a:t>th</a:t>
            </a:r>
            <a:endParaRPr lang="en-CA" dirty="0"/>
          </a:p>
          <a:p>
            <a:pPr lvl="1"/>
            <a:r>
              <a:rPr lang="en-CA" dirty="0"/>
              <a:t>Presentations will be given on August 7</a:t>
            </a:r>
            <a:r>
              <a:rPr lang="en-CA" baseline="30000" dirty="0"/>
              <a:t>th</a:t>
            </a:r>
            <a:endParaRPr lang="en-CA" dirty="0"/>
          </a:p>
          <a:p>
            <a:pPr lvl="1"/>
            <a:r>
              <a:rPr lang="en-CA" dirty="0"/>
              <a:t>Final paper will be also due on August 7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Submit group notes/minutes of meetings</a:t>
            </a:r>
            <a:endParaRPr lang="en-CA" baseline="300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284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Group Project 			= 15 %</a:t>
            </a:r>
          </a:p>
          <a:p>
            <a:br>
              <a:rPr lang="en-CA" dirty="0"/>
            </a:br>
            <a:r>
              <a:rPr lang="en-CA" dirty="0"/>
              <a:t>Preliminary assessment 		= 2</a:t>
            </a:r>
            <a:br>
              <a:rPr lang="en-CA" dirty="0"/>
            </a:br>
            <a:r>
              <a:rPr lang="en-CA" dirty="0"/>
              <a:t>Final Paper			= 10</a:t>
            </a:r>
            <a:br>
              <a:rPr lang="en-CA" dirty="0"/>
            </a:br>
            <a:r>
              <a:rPr lang="en-CA" dirty="0"/>
              <a:t>Presentation 			= 3</a:t>
            </a:r>
          </a:p>
          <a:p>
            <a:r>
              <a:rPr lang="en-CA" dirty="0"/>
              <a:t>Failure to submit literature review = -2 </a:t>
            </a:r>
            <a:br>
              <a:rPr lang="en-CA" dirty="0"/>
            </a:br>
            <a:r>
              <a:rPr lang="en-CA" dirty="0"/>
              <a:t>Failure to show up on July 24</a:t>
            </a:r>
            <a:r>
              <a:rPr lang="en-CA" baseline="30000" dirty="0"/>
              <a:t>th</a:t>
            </a:r>
            <a:r>
              <a:rPr lang="en-CA" dirty="0"/>
              <a:t> or August 7</a:t>
            </a:r>
            <a:r>
              <a:rPr lang="en-CA" baseline="30000" dirty="0"/>
              <a:t>th</a:t>
            </a:r>
            <a:r>
              <a:rPr lang="en-CA" dirty="0"/>
              <a:t> = -2</a:t>
            </a:r>
          </a:p>
          <a:p>
            <a:endParaRPr lang="en-CA" dirty="0"/>
          </a:p>
          <a:p>
            <a:r>
              <a:rPr lang="en-CA" b="1" dirty="0"/>
              <a:t>All members of each group </a:t>
            </a:r>
            <a:r>
              <a:rPr lang="en-CA" dirty="0"/>
              <a:t>must submit the results of their literature review on July 24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r>
              <a:rPr lang="en-CA" b="1" dirty="0"/>
              <a:t>Failure to submit the literature review will result in a deduction of 2 points off the individual’s group project grade</a:t>
            </a:r>
            <a:br>
              <a:rPr lang="en-CA" dirty="0"/>
            </a:br>
            <a:br>
              <a:rPr lang="en-CA" dirty="0"/>
            </a:br>
            <a:r>
              <a:rPr lang="en-CA" b="1" dirty="0"/>
              <a:t>Failure to show up to class on July 24</a:t>
            </a:r>
            <a:r>
              <a:rPr lang="en-CA" b="1" baseline="30000" dirty="0"/>
              <a:t>th</a:t>
            </a:r>
            <a:r>
              <a:rPr lang="en-CA" b="1" dirty="0"/>
              <a:t> and August 7</a:t>
            </a:r>
            <a:r>
              <a:rPr lang="en-CA" b="1" baseline="30000" dirty="0"/>
              <a:t>th</a:t>
            </a:r>
            <a:r>
              <a:rPr lang="en-CA" b="1" dirty="0"/>
              <a:t> without a valid excuse (medical reason) will result in a deduction of 2 points off the individual’s group project grade</a:t>
            </a:r>
          </a:p>
        </p:txBody>
      </p:sp>
    </p:spTree>
    <p:extLst>
      <p:ext uri="{BB962C8B-B14F-4D97-AF65-F5344CB8AC3E}">
        <p14:creationId xmlns:p14="http://schemas.microsoft.com/office/powerpoint/2010/main" val="398619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 – Preliminary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Preliminary Report</a:t>
            </a:r>
          </a:p>
          <a:p>
            <a:pPr lvl="1"/>
            <a:r>
              <a:rPr lang="en-CA" dirty="0"/>
              <a:t>Rough outline of your final paper</a:t>
            </a:r>
          </a:p>
          <a:p>
            <a:pPr lvl="1"/>
            <a:r>
              <a:rPr lang="en-CA" dirty="0"/>
              <a:t>Can be in point form</a:t>
            </a:r>
          </a:p>
          <a:p>
            <a:pPr lvl="1"/>
            <a:r>
              <a:rPr lang="en-CA" dirty="0"/>
              <a:t>Should contain</a:t>
            </a:r>
          </a:p>
          <a:p>
            <a:pPr lvl="2"/>
            <a:r>
              <a:rPr lang="en-CA" dirty="0"/>
              <a:t>The names of the members of your group</a:t>
            </a:r>
          </a:p>
          <a:p>
            <a:pPr lvl="2"/>
            <a:r>
              <a:rPr lang="en-CA" dirty="0"/>
              <a:t>The topic you are interested in writing about</a:t>
            </a:r>
          </a:p>
          <a:p>
            <a:pPr lvl="2"/>
            <a:r>
              <a:rPr lang="en-CA" dirty="0"/>
              <a:t>Bibliography</a:t>
            </a:r>
          </a:p>
          <a:p>
            <a:pPr lvl="2"/>
            <a:r>
              <a:rPr lang="en-CA" dirty="0"/>
              <a:t>The tasks that each member of your group will perform </a:t>
            </a:r>
          </a:p>
          <a:p>
            <a:pPr lvl="2"/>
            <a:r>
              <a:rPr lang="en-CA" dirty="0"/>
              <a:t>A realistic timeline for the completion of each task</a:t>
            </a:r>
          </a:p>
          <a:p>
            <a:pPr marL="384048" lvl="2" indent="0">
              <a:buNone/>
            </a:pPr>
            <a:endParaRPr lang="en-CA" dirty="0"/>
          </a:p>
          <a:p>
            <a:pPr lvl="2"/>
            <a:endParaRPr lang="en-CA" dirty="0"/>
          </a:p>
          <a:p>
            <a:pPr marL="384048" lvl="2" indent="0">
              <a:buNone/>
            </a:pPr>
            <a:r>
              <a:rPr lang="en-CA" i="1" dirty="0"/>
              <a:t>You must hand in the preliminary assessment at the beginning of class on July 24</a:t>
            </a:r>
            <a:r>
              <a:rPr lang="en-CA" i="1" baseline="30000" dirty="0"/>
              <a:t>th</a:t>
            </a:r>
            <a:r>
              <a:rPr lang="en-CA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914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200"/>
              <a:t>Due August 7</a:t>
            </a:r>
            <a:r>
              <a:rPr lang="en-CA" sz="3200" baseline="30000"/>
              <a:t>th</a:t>
            </a:r>
            <a:r>
              <a:rPr lang="en-CA" sz="3200"/>
              <a:t> </a:t>
            </a:r>
            <a:endParaRPr lang="en-CA" sz="3200" dirty="0"/>
          </a:p>
          <a:p>
            <a:r>
              <a:rPr lang="en-CA" sz="3200" dirty="0"/>
              <a:t>The paper should:</a:t>
            </a:r>
          </a:p>
          <a:p>
            <a:pPr lvl="1"/>
            <a:r>
              <a:rPr lang="en-CA" sz="3000" dirty="0"/>
              <a:t>Contain the names of all group members</a:t>
            </a:r>
          </a:p>
          <a:p>
            <a:pPr lvl="1"/>
            <a:r>
              <a:rPr lang="en-CA" sz="3000" dirty="0"/>
              <a:t>Be between 10 and 15 pages (body text)</a:t>
            </a:r>
          </a:p>
          <a:p>
            <a:pPr lvl="1"/>
            <a:r>
              <a:rPr lang="en-CA" sz="3000" dirty="0"/>
              <a:t>H</a:t>
            </a:r>
            <a:r>
              <a:rPr lang="en-CA" sz="3200" dirty="0"/>
              <a:t>ave 10 – 20 sources</a:t>
            </a:r>
          </a:p>
          <a:p>
            <a:pPr lvl="1"/>
            <a:r>
              <a:rPr lang="en-CA" sz="3200" dirty="0"/>
              <a:t>Flow well</a:t>
            </a:r>
          </a:p>
          <a:p>
            <a:pPr lvl="1"/>
            <a:r>
              <a:rPr lang="en-CA" sz="3200" dirty="0"/>
              <a:t>Not contain grammatical errors</a:t>
            </a:r>
          </a:p>
          <a:p>
            <a:pPr lvl="1"/>
            <a:r>
              <a:rPr lang="en-CA" sz="3200" dirty="0"/>
              <a:t>Go into depth about a topic</a:t>
            </a:r>
          </a:p>
          <a:p>
            <a:pPr lvl="1"/>
            <a:r>
              <a:rPr lang="en-CA" sz="3200" dirty="0"/>
              <a:t>Be well structured</a:t>
            </a:r>
          </a:p>
          <a:p>
            <a:pPr lvl="1"/>
            <a:r>
              <a:rPr lang="en-CA" dirty="0"/>
              <a:t>Thesis statement(s)</a:t>
            </a:r>
          </a:p>
          <a:p>
            <a:pPr lvl="1"/>
            <a:r>
              <a:rPr lang="en-CA" dirty="0"/>
              <a:t>Support for your thesis statement(s)</a:t>
            </a:r>
          </a:p>
          <a:p>
            <a:pPr lvl="1"/>
            <a:r>
              <a:rPr lang="en-CA" dirty="0"/>
              <a:t>Evidence</a:t>
            </a:r>
          </a:p>
          <a:p>
            <a:pPr lvl="1"/>
            <a:r>
              <a:rPr lang="en-CA" dirty="0"/>
              <a:t>Address any counter evidence</a:t>
            </a:r>
          </a:p>
        </p:txBody>
      </p:sp>
    </p:spTree>
    <p:extLst>
      <p:ext uri="{BB962C8B-B14F-4D97-AF65-F5344CB8AC3E}">
        <p14:creationId xmlns:p14="http://schemas.microsoft.com/office/powerpoint/2010/main" val="176799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Presentation Date = August 7</a:t>
            </a:r>
            <a:r>
              <a:rPr lang="en-CA" sz="2400" baseline="30000" dirty="0"/>
              <a:t>th</a:t>
            </a:r>
            <a:r>
              <a:rPr lang="en-CA" sz="2400" dirty="0"/>
              <a:t> </a:t>
            </a:r>
          </a:p>
          <a:p>
            <a:r>
              <a:rPr lang="en-CA" sz="2400" dirty="0"/>
              <a:t>The presentation notes should:</a:t>
            </a:r>
          </a:p>
          <a:p>
            <a:pPr lvl="1"/>
            <a:r>
              <a:rPr lang="en-CA" dirty="0"/>
              <a:t>Contain the names of all group members</a:t>
            </a:r>
          </a:p>
          <a:p>
            <a:pPr lvl="1"/>
            <a:r>
              <a:rPr lang="en-CA" dirty="0"/>
              <a:t>Reflect the information in your paper</a:t>
            </a:r>
          </a:p>
          <a:p>
            <a:pPr lvl="1"/>
            <a:r>
              <a:rPr lang="en-CA" dirty="0"/>
              <a:t>Contain power point slides (or other presentation notes)</a:t>
            </a:r>
          </a:p>
          <a:p>
            <a:pPr lvl="1"/>
            <a:r>
              <a:rPr lang="en-CA" dirty="0"/>
              <a:t>Provide a general summary of your topic (abstract)</a:t>
            </a:r>
          </a:p>
          <a:p>
            <a:pPr lvl="1"/>
            <a:r>
              <a:rPr lang="en-CA" dirty="0"/>
              <a:t>Provide 3 – 5 key terms regarding your topic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11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Pick a topic and form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/>
          </a:p>
          <a:p>
            <a:r>
              <a:rPr lang="en-CA" sz="2400" dirty="0"/>
              <a:t>One person should be in charge of taking notes </a:t>
            </a:r>
            <a:r>
              <a:rPr lang="en-CA" sz="2400" b="1" dirty="0"/>
              <a:t>in each of the group meetings </a:t>
            </a:r>
          </a:p>
          <a:p>
            <a:r>
              <a:rPr lang="en-CA" sz="2400" dirty="0"/>
              <a:t>Exchange e-mail addresses and circulate the meeting notes</a:t>
            </a:r>
          </a:p>
          <a:p>
            <a:r>
              <a:rPr lang="en-CA" sz="2400" dirty="0"/>
              <a:t>Submit a list of your group members and a topic your group wants to focus on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901839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478</TotalTime>
  <Words>542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Media, Technology and Politics</vt:lpstr>
      <vt:lpstr>Group Assignment</vt:lpstr>
      <vt:lpstr>Group Project</vt:lpstr>
      <vt:lpstr>Group Project</vt:lpstr>
      <vt:lpstr>Grade Breakdown</vt:lpstr>
      <vt:lpstr>Assignment – Preliminary Assessment</vt:lpstr>
      <vt:lpstr>Paper</vt:lpstr>
      <vt:lpstr>Presentation</vt:lpstr>
      <vt:lpstr>Pick a topic and form groups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70</cp:revision>
  <dcterms:created xsi:type="dcterms:W3CDTF">2016-01-27T06:10:50Z</dcterms:created>
  <dcterms:modified xsi:type="dcterms:W3CDTF">2017-07-21T23:46:45Z</dcterms:modified>
</cp:coreProperties>
</file>