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76" r:id="rId3"/>
    <p:sldId id="275" r:id="rId4"/>
    <p:sldId id="259" r:id="rId5"/>
    <p:sldId id="272" r:id="rId6"/>
    <p:sldId id="263" r:id="rId7"/>
    <p:sldId id="273" r:id="rId8"/>
    <p:sldId id="262" r:id="rId9"/>
    <p:sldId id="269" r:id="rId10"/>
    <p:sldId id="278" r:id="rId11"/>
    <p:sldId id="264" r:id="rId12"/>
    <p:sldId id="271" r:id="rId13"/>
    <p:sldId id="277" r:id="rId14"/>
    <p:sldId id="274" r:id="rId15"/>
    <p:sldId id="265" r:id="rId16"/>
    <p:sldId id="261" r:id="rId17"/>
    <p:sldId id="258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2017-07-21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wire.ca/news-releases/student-associations-respond-to-concordia-university-foundation-fossil-fuel-divested-sustainability-fund-516548741.html" TargetMode="External"/><Relationship Id="rId2" Type="http://schemas.openxmlformats.org/officeDocument/2006/relationships/hyperlink" Target="http://account.newswire.ca/enStep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trealgazette.com/news/local-news/concordia-becomes-first-canadian-university-to-begin-divesting-from-fossil-fuel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SwnUqzvx78" TargetMode="External"/><Relationship Id="rId3" Type="http://schemas.openxmlformats.org/officeDocument/2006/relationships/hyperlink" Target="https://www.youtube.com/watch?v=xhgVbbDBJ24&amp;list=PL_utInmSAYv63NbNJl2Yggqi4Td0uGJE9" TargetMode="External"/><Relationship Id="rId7" Type="http://schemas.openxmlformats.org/officeDocument/2006/relationships/hyperlink" Target="https://www.youtube.com/watch?v=PB2OegI6wvI" TargetMode="External"/><Relationship Id="rId2" Type="http://schemas.openxmlformats.org/officeDocument/2006/relationships/hyperlink" Target="https://www.youtube.com/watch?v=Ahg6qcgoay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RTFPPBZGnI" TargetMode="External"/><Relationship Id="rId5" Type="http://schemas.openxmlformats.org/officeDocument/2006/relationships/hyperlink" Target="http://www.newswire.ca/news-releases/" TargetMode="External"/><Relationship Id="rId4" Type="http://schemas.openxmlformats.org/officeDocument/2006/relationships/hyperlink" Target="https://www.youtube.com/watch?v=TM8L7bdwVaA" TargetMode="External"/><Relationship Id="rId9" Type="http://schemas.openxmlformats.org/officeDocument/2006/relationships/hyperlink" Target="http://spectrum.library.concordia.ca/7292/1/Chevrier_MA_S2011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media.ca/" TargetMode="External"/><Relationship Id="rId2" Type="http://schemas.openxmlformats.org/officeDocument/2006/relationships/hyperlink" Target="http://www.bellmedia.ca/sales/radio/cjad-80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tc.gc.ca/ownership/eng/cht143.pdf" TargetMode="External"/><Relationship Id="rId5" Type="http://schemas.openxmlformats.org/officeDocument/2006/relationships/hyperlink" Target="http://www.bce.ca/" TargetMode="External"/><Relationship Id="rId4" Type="http://schemas.openxmlformats.org/officeDocument/2006/relationships/hyperlink" Target="http://www.bellmedia.ca/executive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gVbbDBJ24&amp;list=PL_utInmSAYv63NbNJl2Yggqi4Td0uGJE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e.ca/governance/bylawsandarticles" TargetMode="External"/><Relationship Id="rId2" Type="http://schemas.openxmlformats.org/officeDocument/2006/relationships/hyperlink" Target="http://www.crtc.gc.ca/ownership/eng/cht143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ce.ca/governance/boardcommittee/li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Kw6YjqSfM" TargetMode="External"/><Relationship Id="rId2" Type="http://schemas.openxmlformats.org/officeDocument/2006/relationships/hyperlink" Target="https://www.youtube.com/watch?v=Ba91kc5wHaY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Media Organizations 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July 19, 2017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Newswire Posts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Canadian Newswire</a:t>
            </a:r>
            <a:endParaRPr lang="en-US" dirty="0"/>
          </a:p>
          <a:p>
            <a:r>
              <a:rPr lang="en-US" dirty="0">
                <a:hlinkClick r:id="rId3"/>
              </a:rPr>
              <a:t>Example of a Newswire Story</a:t>
            </a:r>
            <a:endParaRPr lang="en-US" dirty="0"/>
          </a:p>
          <a:p>
            <a:r>
              <a:rPr lang="en-US" dirty="0"/>
              <a:t>How was the story covered? </a:t>
            </a:r>
          </a:p>
          <a:p>
            <a:pPr lvl="1"/>
            <a:r>
              <a:rPr lang="en-US" dirty="0">
                <a:hlinkClick r:id="rId4"/>
              </a:rPr>
              <a:t>Montreal Gazette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9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Selling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Media are in the business of selling views to advertisers</a:t>
            </a:r>
          </a:p>
          <a:p>
            <a:r>
              <a:rPr lang="en-CA" dirty="0"/>
              <a:t>Advertisers are in the business of selling products to viewers</a:t>
            </a:r>
          </a:p>
          <a:p>
            <a:r>
              <a:rPr lang="en-CA" dirty="0"/>
              <a:t>Media is the vehicle to transmit commercial messages</a:t>
            </a:r>
          </a:p>
          <a:p>
            <a:r>
              <a:rPr lang="en-CA" dirty="0"/>
              <a:t>Media has become an important player in organizing consumption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Product placement</a:t>
            </a:r>
          </a:p>
          <a:p>
            <a:pPr lvl="1"/>
            <a:r>
              <a:rPr lang="en-CA" dirty="0"/>
              <a:t>Lifestyle advertising</a:t>
            </a:r>
          </a:p>
          <a:p>
            <a:pPr lvl="1"/>
            <a:r>
              <a:rPr lang="en-CA" dirty="0"/>
              <a:t>Event marketing</a:t>
            </a:r>
          </a:p>
          <a:p>
            <a:pPr lvl="1"/>
            <a:r>
              <a:rPr lang="en-CA" dirty="0"/>
              <a:t>Anxiety advertising</a:t>
            </a:r>
          </a:p>
          <a:p>
            <a:pPr lvl="1"/>
            <a:r>
              <a:rPr lang="en-CA" dirty="0"/>
              <a:t>Keeping up with the </a:t>
            </a:r>
            <a:r>
              <a:rPr lang="en-CA" dirty="0" err="1"/>
              <a:t>Jonses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29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Gatekeeping, Agenda Setting, Framing &amp; Priming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hlinkClick r:id="rId2"/>
              </a:rPr>
              <a:t>Attention and awareness are important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3"/>
              </a:rPr>
              <a:t>Reporters often repeat key words, phrases and/or sayings</a:t>
            </a:r>
            <a:endParaRPr lang="en-CA" sz="2400" dirty="0">
              <a:hlinkClick r:id="rId4"/>
            </a:endParaRPr>
          </a:p>
          <a:p>
            <a:pPr marL="0" indent="0">
              <a:buNone/>
            </a:pPr>
            <a:r>
              <a:rPr lang="en-CA" sz="2400" dirty="0">
                <a:hlinkClick r:id="rId5"/>
              </a:rPr>
              <a:t>New stories can be found on newswires and recycled or tweaked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6"/>
              </a:rPr>
              <a:t>Priming effect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7"/>
              </a:rPr>
              <a:t>The power of words in regards to memory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8"/>
              </a:rPr>
              <a:t>Context can make us understand things in specific ways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9"/>
              </a:rPr>
              <a:t>Advertising and priming – page 18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6814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Priming/Framing/Schema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617235"/>
          </a:xfrm>
        </p:spPr>
        <p:txBody>
          <a:bodyPr/>
          <a:lstStyle/>
          <a:p>
            <a:r>
              <a:rPr lang="en-CA" dirty="0"/>
              <a:t>Cognitive Model</a:t>
            </a:r>
          </a:p>
        </p:txBody>
      </p:sp>
      <p:pic>
        <p:nvPicPr>
          <p:cNvPr id="5" name="Content Placeholder 3" descr="BKB05F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66" y="2156604"/>
            <a:ext cx="5624173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41924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Semantic Processing – Spreading 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545803"/>
            <a:ext cx="5854700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1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Tactics to Resist the Influence of Agenda Setting (Nesbitt-Larking)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You can tune messages out</a:t>
            </a:r>
          </a:p>
          <a:p>
            <a:r>
              <a:rPr lang="en-CA" dirty="0"/>
              <a:t>Be on the lookout for slogans and clichés</a:t>
            </a:r>
          </a:p>
          <a:p>
            <a:r>
              <a:rPr lang="en-CA" dirty="0"/>
              <a:t>Be alert of infotainment techniques </a:t>
            </a:r>
          </a:p>
          <a:p>
            <a:r>
              <a:rPr lang="en-CA" dirty="0"/>
              <a:t>Remind yourself about the artificial nature of news broadcasts</a:t>
            </a:r>
          </a:p>
          <a:p>
            <a:r>
              <a:rPr lang="en-CA" dirty="0"/>
              <a:t>Talk back to news pieces</a:t>
            </a:r>
          </a:p>
          <a:p>
            <a:r>
              <a:rPr lang="en-CA" dirty="0"/>
              <a:t>Understand what has been ignored or downplayed</a:t>
            </a:r>
          </a:p>
          <a:p>
            <a:r>
              <a:rPr lang="en-CA" dirty="0"/>
              <a:t>Understand what voices are missing</a:t>
            </a:r>
          </a:p>
          <a:p>
            <a:r>
              <a:rPr lang="en-CA" dirty="0"/>
              <a:t>Understand what is said to be impossible</a:t>
            </a:r>
          </a:p>
          <a:p>
            <a:r>
              <a:rPr lang="en-CA" dirty="0"/>
              <a:t>Understand if the news piece favors a conventional idea of the elite</a:t>
            </a:r>
          </a:p>
          <a:p>
            <a:r>
              <a:rPr lang="en-CA" dirty="0"/>
              <a:t>Demand better news content</a:t>
            </a:r>
          </a:p>
          <a:p>
            <a:r>
              <a:rPr lang="en-CA" dirty="0"/>
              <a:t>*Become a producer of news yourself</a:t>
            </a:r>
          </a:p>
          <a:p>
            <a:pPr marL="0" indent="0">
              <a:buNone/>
            </a:pPr>
            <a:r>
              <a:rPr lang="en-CA" dirty="0"/>
              <a:t>								</a:t>
            </a:r>
            <a:r>
              <a:rPr lang="en-CA" i="1" dirty="0"/>
              <a:t>Over and above assigned reading</a:t>
            </a:r>
          </a:p>
        </p:txBody>
      </p:sp>
    </p:spTree>
    <p:extLst>
      <p:ext uri="{BB962C8B-B14F-4D97-AF65-F5344CB8AC3E}">
        <p14:creationId xmlns:p14="http://schemas.microsoft.com/office/powerpoint/2010/main" val="404990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Effects of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Erik Chevrier’s Masters Thesis: An Inquiry into How Individuals are Affected by Profuse Amounts of Publicity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02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Guest Speaker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Sarah </a:t>
            </a:r>
            <a:r>
              <a:rPr lang="en-CA" dirty="0" err="1"/>
              <a:t>Deshaines</a:t>
            </a:r>
            <a:r>
              <a:rPr lang="en-CA" dirty="0"/>
              <a:t> – July 24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Radio Producer art CJAD</a:t>
            </a:r>
          </a:p>
          <a:p>
            <a:pPr lvl="1"/>
            <a:r>
              <a:rPr lang="en-CA" dirty="0"/>
              <a:t>Formerly worked art CKUT, CUP and The </a:t>
            </a:r>
            <a:r>
              <a:rPr lang="en-CA" dirty="0" err="1"/>
              <a:t>Concordian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0070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CJAD Organizational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Owned By Bell Media</a:t>
            </a:r>
          </a:p>
          <a:p>
            <a:pPr lvl="1"/>
            <a:r>
              <a:rPr lang="en-CA" dirty="0"/>
              <a:t>Bell owns </a:t>
            </a:r>
            <a:r>
              <a:rPr lang="en-CA"/>
              <a:t>105 stations</a:t>
            </a:r>
            <a:endParaRPr lang="en-CA" dirty="0"/>
          </a:p>
          <a:p>
            <a:pPr lvl="1"/>
            <a:r>
              <a:rPr lang="en-CA" dirty="0">
                <a:hlinkClick r:id="rId2"/>
              </a:rPr>
              <a:t>CJAD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Bell Media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Bell Media Executives</a:t>
            </a:r>
            <a:endParaRPr lang="en-CA" dirty="0"/>
          </a:p>
          <a:p>
            <a:pPr lvl="1"/>
            <a:r>
              <a:rPr lang="en-CA" dirty="0">
                <a:hlinkClick r:id="rId5"/>
              </a:rPr>
              <a:t>BCE</a:t>
            </a:r>
            <a:endParaRPr lang="en-CA" dirty="0"/>
          </a:p>
          <a:p>
            <a:pPr lvl="1"/>
            <a:r>
              <a:rPr lang="en-CA" dirty="0">
                <a:hlinkClick r:id="rId6"/>
              </a:rPr>
              <a:t>BCE Corporate Structure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871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/>
              <a:t>Questions?</a:t>
            </a:r>
          </a:p>
          <a:p>
            <a:endParaRPr lang="en-CA" sz="2800" dirty="0"/>
          </a:p>
          <a:p>
            <a:r>
              <a:rPr lang="en-CA" sz="2800" dirty="0"/>
              <a:t>Reminder: You need to bring your bibliography to class on July 24</a:t>
            </a:r>
            <a:r>
              <a:rPr lang="en-CA" sz="2800" baseline="30000" dirty="0"/>
              <a:t>th</a:t>
            </a:r>
            <a:r>
              <a:rPr lang="en-CA" sz="2800" dirty="0"/>
              <a:t> </a:t>
            </a:r>
            <a:br>
              <a:rPr lang="en-CA" sz="2800" dirty="0"/>
            </a:br>
            <a:endParaRPr lang="en-CA" sz="2800" dirty="0"/>
          </a:p>
          <a:p>
            <a:r>
              <a:rPr lang="en-CA" sz="2800" dirty="0"/>
              <a:t>You may hand in your short paper on July 26</a:t>
            </a:r>
            <a:r>
              <a:rPr lang="en-CA" sz="2800" baseline="30000" dirty="0"/>
              <a:t>th</a:t>
            </a:r>
            <a:r>
              <a:rPr lang="en-CA" sz="2800" dirty="0"/>
              <a:t> – This is the final extension</a:t>
            </a:r>
          </a:p>
          <a:p>
            <a:endParaRPr lang="en-CA" sz="2800" dirty="0"/>
          </a:p>
          <a:p>
            <a:r>
              <a:rPr lang="en-CA" sz="2800" dirty="0"/>
              <a:t>You will get back your exams on July 26</a:t>
            </a:r>
            <a:r>
              <a:rPr lang="en-CA" sz="2800" baseline="30000" dirty="0"/>
              <a:t>th</a:t>
            </a:r>
            <a:r>
              <a:rPr lang="en-CA" sz="2800" dirty="0"/>
              <a:t>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3642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Newsworthy?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What makes a story newsworthy?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73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Objectivity vs Bias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5553" y="1846263"/>
            <a:ext cx="3461219" cy="4022725"/>
          </a:xfrm>
        </p:spPr>
      </p:pic>
    </p:spTree>
    <p:extLst>
      <p:ext uri="{BB962C8B-B14F-4D97-AF65-F5344CB8AC3E}">
        <p14:creationId xmlns:p14="http://schemas.microsoft.com/office/powerpoint/2010/main" val="227136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As a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Subject to: </a:t>
            </a:r>
          </a:p>
          <a:p>
            <a:pPr lvl="1"/>
            <a:r>
              <a:rPr lang="en-CA" dirty="0"/>
              <a:t>Discipline of the market</a:t>
            </a:r>
          </a:p>
          <a:p>
            <a:pPr lvl="1"/>
            <a:r>
              <a:rPr lang="en-CA" dirty="0"/>
              <a:t>Laws of the Land</a:t>
            </a:r>
          </a:p>
          <a:p>
            <a:pPr lvl="1"/>
            <a:r>
              <a:rPr lang="en-CA" dirty="0"/>
              <a:t>Cultural and ideological rules of the land</a:t>
            </a:r>
          </a:p>
          <a:p>
            <a:r>
              <a:rPr lang="en-CA" dirty="0"/>
              <a:t>Media organizations have:</a:t>
            </a:r>
          </a:p>
          <a:p>
            <a:pPr lvl="1"/>
            <a:r>
              <a:rPr lang="en-CA" dirty="0">
                <a:hlinkClick r:id="rId2"/>
              </a:rPr>
              <a:t>Corporate structures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By-Laws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Board of Governors</a:t>
            </a:r>
            <a:endParaRPr lang="en-CA" dirty="0"/>
          </a:p>
          <a:p>
            <a:r>
              <a:rPr lang="en-CA" dirty="0"/>
              <a:t>Erving Goffman</a:t>
            </a:r>
          </a:p>
          <a:p>
            <a:pPr lvl="1"/>
            <a:r>
              <a:rPr lang="en-CA" dirty="0"/>
              <a:t>Official and unofficial bureaucracy </a:t>
            </a:r>
          </a:p>
          <a:p>
            <a:r>
              <a:rPr lang="en-CA" dirty="0"/>
              <a:t>Gaye Tuchman</a:t>
            </a:r>
          </a:p>
          <a:p>
            <a:pPr lvl="1"/>
            <a:r>
              <a:rPr lang="en-CA" dirty="0"/>
              <a:t>Journalists don’t always like to admit that they are not in control</a:t>
            </a:r>
          </a:p>
          <a:p>
            <a:pPr lvl="1"/>
            <a:r>
              <a:rPr lang="en-CA" dirty="0"/>
              <a:t>Media anchors are touchy about objectivity</a:t>
            </a:r>
          </a:p>
          <a:p>
            <a:pPr lvl="1"/>
            <a:r>
              <a:rPr lang="en-CA" dirty="0"/>
              <a:t>Presentation of facts – 5 </a:t>
            </a:r>
            <a:r>
              <a:rPr lang="en-CA" dirty="0" err="1"/>
              <a:t>Ws</a:t>
            </a:r>
            <a:endParaRPr lang="en-CA" dirty="0"/>
          </a:p>
          <a:p>
            <a:pPr lvl="1"/>
            <a:r>
              <a:rPr lang="en-CA" i="1" dirty="0"/>
              <a:t>See next slide for a more elaborate explanation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2400" dirty="0"/>
              <a:t>Edward Jay Epstein </a:t>
            </a:r>
          </a:p>
          <a:p>
            <a:r>
              <a:rPr lang="en-CA" dirty="0"/>
              <a:t>These critical demands structure the scope and form of the news</a:t>
            </a:r>
          </a:p>
          <a:p>
            <a:pPr lvl="1"/>
            <a:r>
              <a:rPr lang="en-CA" sz="1600" dirty="0"/>
              <a:t>Budgetary constraints</a:t>
            </a:r>
          </a:p>
          <a:p>
            <a:pPr lvl="1"/>
            <a:r>
              <a:rPr lang="en-CA" sz="1600" dirty="0"/>
              <a:t>Sustain the interest of the audience (flow of programming)</a:t>
            </a:r>
          </a:p>
          <a:p>
            <a:pPr lvl="1"/>
            <a:r>
              <a:rPr lang="en-CA" sz="1600" dirty="0"/>
              <a:t>Government and its actions establish general parameters that condition news</a:t>
            </a:r>
          </a:p>
          <a:p>
            <a:r>
              <a:rPr lang="en-CA" sz="1600" dirty="0"/>
              <a:t>To break away from organizational filters you need to tell a great story and attract an audience</a:t>
            </a:r>
          </a:p>
          <a:p>
            <a:r>
              <a:rPr lang="en-CA" sz="2400" dirty="0"/>
              <a:t>Peter </a:t>
            </a:r>
            <a:r>
              <a:rPr lang="en-CA" sz="2400" dirty="0" err="1"/>
              <a:t>Desbarats</a:t>
            </a:r>
            <a:endParaRPr lang="en-CA" sz="2400" dirty="0"/>
          </a:p>
          <a:p>
            <a:r>
              <a:rPr lang="en-CA" sz="1800" dirty="0"/>
              <a:t>News professionals rely on instinct and gut feeling</a:t>
            </a:r>
          </a:p>
          <a:p>
            <a:pPr lvl="1"/>
            <a:r>
              <a:rPr lang="en-CA" sz="1600" dirty="0"/>
              <a:t>They don’t always like to share trade secrets (competition)</a:t>
            </a:r>
          </a:p>
          <a:p>
            <a:pPr lvl="1"/>
            <a:r>
              <a:rPr lang="en-CA" sz="1600" dirty="0"/>
              <a:t>Guilt for questionable practices</a:t>
            </a:r>
          </a:p>
          <a:p>
            <a:pPr lvl="1"/>
            <a:endParaRPr lang="en-CA" dirty="0"/>
          </a:p>
          <a:p>
            <a:pPr marL="201168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09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Credibility of a Journalist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hlinkClick r:id="rId2"/>
              </a:rPr>
              <a:t>Journalists are touchy about objectivity</a:t>
            </a:r>
            <a:r>
              <a:rPr lang="en-CA" dirty="0"/>
              <a:t> (Tuchman)</a:t>
            </a:r>
          </a:p>
          <a:p>
            <a:r>
              <a:rPr lang="en-CA" dirty="0"/>
              <a:t>They defend attacks on objectivity via:</a:t>
            </a:r>
            <a:br>
              <a:rPr lang="en-CA" dirty="0"/>
            </a:br>
            <a:r>
              <a:rPr lang="en-CA" dirty="0"/>
              <a:t>1 – Presentation of both sides of a story even if facts cannot be verified</a:t>
            </a:r>
            <a:br>
              <a:rPr lang="en-CA" dirty="0"/>
            </a:br>
            <a:r>
              <a:rPr lang="en-CA" dirty="0"/>
              <a:t>2 – Presentation of supporting evidence to back up weaker evidence</a:t>
            </a:r>
            <a:br>
              <a:rPr lang="en-CA" dirty="0"/>
            </a:br>
            <a:r>
              <a:rPr lang="en-CA" dirty="0"/>
              <a:t>3 – Judicious use of attempts to separate opinions expressed from the reporters own</a:t>
            </a:r>
            <a:br>
              <a:rPr lang="en-CA" dirty="0"/>
            </a:br>
            <a:r>
              <a:rPr lang="en-CA" dirty="0"/>
              <a:t>4 – </a:t>
            </a:r>
            <a:r>
              <a:rPr lang="en-CA" dirty="0">
                <a:hlinkClick r:id="rId3"/>
              </a:rPr>
              <a:t>The use of ‘expert’ opinion </a:t>
            </a:r>
            <a:br>
              <a:rPr lang="en-CA" dirty="0"/>
            </a:br>
            <a:r>
              <a:rPr lang="en-CA" dirty="0"/>
              <a:t>5 – Presentation of the most facts regarding the 5Ws</a:t>
            </a:r>
          </a:p>
          <a:p>
            <a:endParaRPr lang="en-CA" dirty="0"/>
          </a:p>
          <a:p>
            <a:r>
              <a:rPr lang="en-CA" dirty="0"/>
              <a:t>Tuchman </a:t>
            </a:r>
            <a:br>
              <a:rPr lang="en-CA" dirty="0"/>
            </a:br>
            <a:r>
              <a:rPr lang="en-CA" i="1" dirty="0"/>
              <a:t>Objectivity, given the incredible pressures of deadlines, are mere rituals to cover news professionals against attacks on their bias. </a:t>
            </a:r>
          </a:p>
          <a:p>
            <a:r>
              <a:rPr lang="en-CA" dirty="0"/>
              <a:t>- who gets a voice and who does not?</a:t>
            </a:r>
          </a:p>
          <a:p>
            <a:pPr marL="201168" lvl="1" indent="0">
              <a:buNone/>
            </a:pPr>
            <a:r>
              <a:rPr lang="en-CA" i="1" dirty="0"/>
              <a:t>							Over and above assigned reading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093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 of Media Organizations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Media organizations can be conceptualized as consisting of four principal classes:</a:t>
            </a:r>
          </a:p>
          <a:p>
            <a:r>
              <a:rPr lang="en-CA" dirty="0"/>
              <a:t>1 – The upper class: Large scale owners and senior managers</a:t>
            </a:r>
          </a:p>
          <a:p>
            <a:r>
              <a:rPr lang="en-CA" dirty="0"/>
              <a:t>2 – Media working class: Routine tasks of media work; sound recording, cleaning up, etc. </a:t>
            </a:r>
          </a:p>
          <a:p>
            <a:r>
              <a:rPr lang="en-CA" dirty="0"/>
              <a:t>3 – Middle class professionals: Journalists, managers, production staff</a:t>
            </a:r>
          </a:p>
          <a:p>
            <a:r>
              <a:rPr lang="en-CA" dirty="0"/>
              <a:t>4 – Self employed independent journalists</a:t>
            </a:r>
          </a:p>
          <a:p>
            <a:endParaRPr lang="en-CA" dirty="0"/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65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‘Media Factory’ (Nesbitt-Larking)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Suppliers of raw materials – Those whose daily practices produce the requisite news value to be registered as eligible for inclusion. Those more elevated in social status usually get more priority. </a:t>
            </a:r>
          </a:p>
          <a:p>
            <a:r>
              <a:rPr lang="en-CA" dirty="0"/>
              <a:t>Builders of news machinery – Technical operatives who make it possible for experience to be converted into editorial. </a:t>
            </a:r>
          </a:p>
          <a:p>
            <a:r>
              <a:rPr lang="en-CA" dirty="0"/>
              <a:t>Suppliers of liquid capital – Those who invest in and purchase the services of media enterprises. </a:t>
            </a:r>
          </a:p>
          <a:p>
            <a:r>
              <a:rPr lang="en-CA" dirty="0"/>
              <a:t>Principal owners and bosses – Allocative vs operational owners</a:t>
            </a:r>
          </a:p>
          <a:p>
            <a:r>
              <a:rPr lang="en-CA" dirty="0"/>
              <a:t>Workers (and semi-employed workers) – Those doing the groundwork</a:t>
            </a:r>
          </a:p>
          <a:p>
            <a:r>
              <a:rPr lang="en-CA" dirty="0"/>
              <a:t>State inspector – The regulator</a:t>
            </a:r>
          </a:p>
          <a:p>
            <a:r>
              <a:rPr lang="en-CA" dirty="0"/>
              <a:t>Costumers – Those who engage with media</a:t>
            </a:r>
          </a:p>
          <a:p>
            <a:r>
              <a:rPr lang="en-CA" dirty="0"/>
              <a:t>Those affected by externalities – The general public</a:t>
            </a:r>
          </a:p>
          <a:p>
            <a:r>
              <a:rPr lang="en-CA" i="1" dirty="0"/>
              <a:t> 							</a:t>
            </a:r>
            <a:r>
              <a:rPr lang="en-CA" sz="1700" i="1" dirty="0"/>
              <a:t>Over and above assigned reading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01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Bottom Line -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Since media are businesses, they sell viewers to advertisers</a:t>
            </a:r>
          </a:p>
          <a:p>
            <a:r>
              <a:rPr lang="en-CA" dirty="0"/>
              <a:t>They MUST satisfy their shareholders</a:t>
            </a:r>
          </a:p>
          <a:p>
            <a:r>
              <a:rPr lang="en-CA" dirty="0"/>
              <a:t>They are mindful of how to please audiences and construct stories that ‘sell’</a:t>
            </a:r>
          </a:p>
          <a:p>
            <a:pPr lvl="1"/>
            <a:r>
              <a:rPr lang="en-CA" dirty="0"/>
              <a:t>A great deal of energy is put into attracting and keeping audiences</a:t>
            </a:r>
          </a:p>
          <a:p>
            <a:pPr lvl="1"/>
            <a:r>
              <a:rPr lang="en-CA" dirty="0"/>
              <a:t>Flow is important</a:t>
            </a:r>
          </a:p>
          <a:p>
            <a:r>
              <a:rPr lang="en-CA" dirty="0"/>
              <a:t>Newsrooms must continuously construct products ‘news content’ </a:t>
            </a:r>
          </a:p>
          <a:p>
            <a:pPr lvl="1"/>
            <a:r>
              <a:rPr lang="en-CA" dirty="0"/>
              <a:t>The business is fast pace and deadlines are strict </a:t>
            </a:r>
          </a:p>
          <a:p>
            <a:pPr lvl="1"/>
            <a:r>
              <a:rPr lang="en-CA" dirty="0"/>
              <a:t>Stories are relatively simple</a:t>
            </a:r>
          </a:p>
          <a:p>
            <a:pPr lvl="1"/>
            <a:r>
              <a:rPr lang="en-CA" dirty="0"/>
              <a:t>Stories follow a typical story structure – beginning, middle, end, conflict, resolution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26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Making a Story Newsworthy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More of an art than a science</a:t>
            </a:r>
          </a:p>
          <a:p>
            <a:endParaRPr lang="en-CA" dirty="0"/>
          </a:p>
          <a:p>
            <a:pPr lvl="1"/>
            <a:r>
              <a:rPr lang="en-CA" dirty="0"/>
              <a:t>Make sure your story is relevant to the current time </a:t>
            </a:r>
          </a:p>
          <a:p>
            <a:pPr lvl="1"/>
            <a:r>
              <a:rPr lang="en-CA" dirty="0"/>
              <a:t>Stage an event – events attract news</a:t>
            </a:r>
          </a:p>
          <a:p>
            <a:pPr lvl="1"/>
            <a:r>
              <a:rPr lang="en-CA" dirty="0"/>
              <a:t>Write a press release – spin your piece into a newsworthy story</a:t>
            </a:r>
          </a:p>
          <a:p>
            <a:pPr lvl="1"/>
            <a:r>
              <a:rPr lang="en-CA" dirty="0"/>
              <a:t>Organize a press conference around your event – invite an array of journalists (you’ll need contacts)</a:t>
            </a:r>
          </a:p>
          <a:p>
            <a:pPr lvl="1"/>
            <a:r>
              <a:rPr lang="en-CA" dirty="0"/>
              <a:t>Prepare newsworthy soundbites</a:t>
            </a:r>
          </a:p>
          <a:p>
            <a:pPr lvl="1"/>
            <a:r>
              <a:rPr lang="en-CA" dirty="0"/>
              <a:t>Follow up with journalists – keep their contact information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3729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670</TotalTime>
  <Words>848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Retrospect</vt:lpstr>
      <vt:lpstr>Media, Technology and Politics</vt:lpstr>
      <vt:lpstr>What is Newsworthy? </vt:lpstr>
      <vt:lpstr>Objectivity vs Bias</vt:lpstr>
      <vt:lpstr>Media As a Business</vt:lpstr>
      <vt:lpstr>The Credibility of a Journalist</vt:lpstr>
      <vt:lpstr>Structure of Media Organizations</vt:lpstr>
      <vt:lpstr>The ‘Media Factory’ (Nesbitt-Larking)</vt:lpstr>
      <vt:lpstr>The Bottom Line - Profit</vt:lpstr>
      <vt:lpstr>Making a Story Newsworthy</vt:lpstr>
      <vt:lpstr>An Example of a Newswire Posts</vt:lpstr>
      <vt:lpstr>Selling the System</vt:lpstr>
      <vt:lpstr>News Gatekeeping, Agenda Setting, Framing &amp; Priming</vt:lpstr>
      <vt:lpstr>Priming/Framing/Schema</vt:lpstr>
      <vt:lpstr>Tactics to Resist the Influence of Agenda Setting (Nesbitt-Larking)</vt:lpstr>
      <vt:lpstr>Effects of Advertising</vt:lpstr>
      <vt:lpstr>Guest Speaker</vt:lpstr>
      <vt:lpstr>CJAD Organizational Structure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107</cp:revision>
  <dcterms:created xsi:type="dcterms:W3CDTF">2016-01-27T06:10:50Z</dcterms:created>
  <dcterms:modified xsi:type="dcterms:W3CDTF">2017-07-21T23:46:23Z</dcterms:modified>
</cp:coreProperties>
</file>