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2" r:id="rId4"/>
    <p:sldId id="278" r:id="rId5"/>
    <p:sldId id="276" r:id="rId6"/>
    <p:sldId id="277" r:id="rId7"/>
    <p:sldId id="259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2" r:id="rId16"/>
    <p:sldId id="273" r:id="rId17"/>
    <p:sldId id="271" r:id="rId18"/>
    <p:sldId id="274" r:id="rId19"/>
    <p:sldId id="275" r:id="rId20"/>
    <p:sldId id="265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Chevrier" initials="EC" lastIdx="1" clrIdx="0">
    <p:extLst>
      <p:ext uri="{19B8F6BF-5375-455C-9EA6-DF929625EA0E}">
        <p15:presenceInfo xmlns:p15="http://schemas.microsoft.com/office/powerpoint/2012/main" userId="371976d59e4c74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fagstein.com/media-ownership-chart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tc.gc.ca/eng/home-accueil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film.ca/en/?q=en" TargetMode="External"/><Relationship Id="rId2" Type="http://schemas.openxmlformats.org/officeDocument/2006/relationships/hyperlink" Target="https://www.nfb.c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fagstein.com/media-ownership-chart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Hlj4pQtkk" TargetMode="External"/><Relationship Id="rId7" Type="http://schemas.openxmlformats.org/officeDocument/2006/relationships/hyperlink" Target="https://www.youtube.com/watch?v=3bMLsGutH-o" TargetMode="External"/><Relationship Id="rId2" Type="http://schemas.openxmlformats.org/officeDocument/2006/relationships/hyperlink" Target="https://red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fu-Uwj7U7W4" TargetMode="External"/><Relationship Id="rId5" Type="http://schemas.openxmlformats.org/officeDocument/2006/relationships/hyperlink" Target="https://www.youtube.com/watch?v=Sr9kGTDbM1c" TargetMode="External"/><Relationship Id="rId4" Type="http://schemas.openxmlformats.org/officeDocument/2006/relationships/hyperlink" Target="https://www.youtube.com/watch?v=wldUQvLCRn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lenomore.ca/" TargetMode="External"/><Relationship Id="rId2" Type="http://schemas.openxmlformats.org/officeDocument/2006/relationships/hyperlink" Target="http://concordiaagainstausterity.org/index.php/speaker-interview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IEtBObjOwJ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3.stu.ca/stu/sites/nble/s/sower_christopher.html" TargetMode="External"/><Relationship Id="rId4" Type="http://schemas.openxmlformats.org/officeDocument/2006/relationships/hyperlink" Target="http://epe.lac-bac.gc.ca/100/206/301/lac-bac/halifaxgazette-ef/halifaxgazette/h28-2004-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ographi.ca/en/bio/ferguson_bartemas_6F.html" TargetMode="External"/><Relationship Id="rId2" Type="http://schemas.openxmlformats.org/officeDocument/2006/relationships/hyperlink" Target="http://www.thecanadianencyclopedia.ca/en/article/mackenzie-william-lyon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ographi.ca/en/bio/de_cosmos_amor_12E.html" TargetMode="External"/><Relationship Id="rId4" Type="http://schemas.openxmlformats.org/officeDocument/2006/relationships/hyperlink" Target="http://biographi.ca/en/bio/howe_joseph_10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Media, Technology and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The history of Canadian mass media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July 3</a:t>
            </a:r>
            <a:r>
              <a:rPr lang="en-CA" baseline="30000" dirty="0"/>
              <a:t>rd</a:t>
            </a:r>
            <a:r>
              <a:rPr lang="en-CA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75215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Technology &amp; Media in the 1800s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/>
              <a:t>1800- 1867: Small scale competition among a plethora of small operators</a:t>
            </a:r>
          </a:p>
          <a:p>
            <a:r>
              <a:rPr lang="en-CA" dirty="0"/>
              <a:t>Means of producing media were expensive, therefore owned by wealthy individuals</a:t>
            </a:r>
          </a:p>
          <a:p>
            <a:r>
              <a:rPr lang="en-CA" dirty="0"/>
              <a:t>Advances in technology lead to advances in media production in Canada:</a:t>
            </a:r>
          </a:p>
          <a:p>
            <a:pPr lvl="1"/>
            <a:r>
              <a:rPr lang="en-CA" dirty="0"/>
              <a:t>1750 Printing press – printing plates</a:t>
            </a:r>
          </a:p>
          <a:p>
            <a:pPr lvl="1"/>
            <a:r>
              <a:rPr lang="en-CA" dirty="0"/>
              <a:t>1840 – 1850s - Telegraph &amp; Trans Atlantic cable 1840 – 1850s</a:t>
            </a:r>
          </a:p>
          <a:p>
            <a:pPr lvl="1"/>
            <a:r>
              <a:rPr lang="en-CA" dirty="0"/>
              <a:t>1868 – Typewriter (slugs) – stereos (stereotyping)</a:t>
            </a:r>
          </a:p>
          <a:p>
            <a:r>
              <a:rPr lang="en-CA" dirty="0"/>
              <a:t>Late 1800s – Media companies depended upon innovation, advertisers and readers</a:t>
            </a:r>
          </a:p>
          <a:p>
            <a:pPr lvl="1"/>
            <a:r>
              <a:rPr lang="en-CA" dirty="0"/>
              <a:t>Newspaper owners become more concentrated</a:t>
            </a:r>
          </a:p>
          <a:p>
            <a:pPr marL="201168" lvl="1" indent="0">
              <a:buNone/>
            </a:pPr>
            <a:endParaRPr lang="en-CA" dirty="0"/>
          </a:p>
          <a:p>
            <a:r>
              <a:rPr lang="en-CA" dirty="0"/>
              <a:t>1880 – 1920s – Universal suffrage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085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Beginnings of a Mass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55000" lnSpcReduction="20000"/>
          </a:bodyPr>
          <a:lstStyle/>
          <a:p>
            <a:r>
              <a:rPr lang="en-CA" sz="3600" dirty="0"/>
              <a:t>1900   – Increase size and circulation of news print media</a:t>
            </a:r>
            <a:br>
              <a:rPr lang="en-CA" sz="3600" dirty="0"/>
            </a:br>
            <a:r>
              <a:rPr lang="en-CA" sz="3600" dirty="0"/>
              <a:t>1900-1910 – Radio becomes established</a:t>
            </a:r>
            <a:br>
              <a:rPr lang="en-CA" sz="3600" dirty="0"/>
            </a:br>
            <a:r>
              <a:rPr lang="en-CA" sz="3600" dirty="0"/>
              <a:t>1913 – 138 daily newspapers each with their own publisher</a:t>
            </a:r>
            <a:br>
              <a:rPr lang="en-CA" sz="3600" dirty="0"/>
            </a:br>
            <a:r>
              <a:rPr lang="en-CA" sz="3600" dirty="0"/>
              <a:t>1902-1914 – Development of movie theatres</a:t>
            </a:r>
            <a:br>
              <a:rPr lang="en-CA" sz="3600" dirty="0"/>
            </a:br>
            <a:r>
              <a:rPr lang="en-CA" sz="3600" dirty="0"/>
              <a:t>1918 – First popular radio broadcast: WXA broadcast of a public lecture given to the Royal 	Society of Canada</a:t>
            </a:r>
            <a:br>
              <a:rPr lang="en-CA" sz="3600" dirty="0"/>
            </a:br>
            <a:r>
              <a:rPr lang="en-CA" sz="3600" dirty="0"/>
              <a:t>1920s       – Advertising revenue becomes important to decrease cost of subscriptions</a:t>
            </a:r>
            <a:br>
              <a:rPr lang="en-CA" sz="3600" dirty="0"/>
            </a:br>
            <a:r>
              <a:rPr lang="en-CA" sz="3600" dirty="0"/>
              <a:t>	   – Writing improved (fact checking)</a:t>
            </a:r>
            <a:br>
              <a:rPr lang="en-CA" sz="3600" dirty="0"/>
            </a:br>
            <a:r>
              <a:rPr lang="en-CA" sz="3600" dirty="0"/>
              <a:t>	   – Writing became more neutral because media companies competed for market share</a:t>
            </a:r>
          </a:p>
          <a:p>
            <a:r>
              <a:rPr lang="en-CA" sz="3600" dirty="0"/>
              <a:t>1931 – 1/3 of Canadians had a radio</a:t>
            </a:r>
            <a:br>
              <a:rPr lang="en-CA" sz="3600" dirty="0"/>
            </a:br>
            <a:r>
              <a:rPr lang="en-CA" sz="3600" dirty="0"/>
              <a:t>1940 – ¾ Canadians have radios</a:t>
            </a:r>
            <a:br>
              <a:rPr lang="en-CA" sz="3600" dirty="0"/>
            </a:br>
            <a:r>
              <a:rPr lang="en-CA" sz="3600" dirty="0"/>
              <a:t>1950 – Radios universal – 3600 Canadians had televisions </a:t>
            </a:r>
            <a:br>
              <a:rPr lang="en-CA" sz="3600" dirty="0"/>
            </a:br>
            <a:r>
              <a:rPr lang="en-CA" sz="3600" dirty="0"/>
              <a:t>1960 – ¾ people had television sets</a:t>
            </a:r>
            <a:br>
              <a:rPr lang="en-CA" sz="3600" dirty="0"/>
            </a:br>
            <a:r>
              <a:rPr lang="en-CA" sz="3600" dirty="0"/>
              <a:t>1970 – 116 Daily papers but far fewer publishers</a:t>
            </a:r>
            <a:br>
              <a:rPr lang="en-CA" sz="3600" dirty="0"/>
            </a:br>
            <a:r>
              <a:rPr lang="en-CA" sz="3600" dirty="0"/>
              <a:t>1980s – Canadians begin to connect to the internet</a:t>
            </a:r>
            <a:br>
              <a:rPr lang="en-CA" sz="3600" dirty="0"/>
            </a:br>
            <a:r>
              <a:rPr lang="en-CA" sz="3600" dirty="0"/>
              <a:t>Today – </a:t>
            </a:r>
            <a:r>
              <a:rPr lang="en-CA" sz="3600" dirty="0">
                <a:hlinkClick r:id="rId2"/>
              </a:rPr>
              <a:t>Media Ownership Chart</a:t>
            </a:r>
            <a:br>
              <a:rPr lang="en-CA" sz="3600" dirty="0"/>
            </a:b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139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Media and Nation Building in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dirty="0"/>
              <a:t>First wave – Print and telegraph allowed people to communication across distances, to other communities. Print also was used to advertise Canada. </a:t>
            </a:r>
          </a:p>
          <a:p>
            <a:r>
              <a:rPr lang="en-CA" dirty="0"/>
              <a:t>Second wave – Between east and west in 1930 &amp; 40s. </a:t>
            </a:r>
          </a:p>
          <a:p>
            <a:endParaRPr lang="en-CA" b="1" dirty="0"/>
          </a:p>
          <a:p>
            <a:r>
              <a:rPr lang="en-CA" dirty="0"/>
              <a:t>Four distinct factors contributed to each wave of nation building:</a:t>
            </a:r>
          </a:p>
          <a:p>
            <a:pPr lvl="1"/>
            <a:r>
              <a:rPr lang="en-CA" dirty="0"/>
              <a:t>Canada was becoming more independent from Brittan</a:t>
            </a:r>
          </a:p>
          <a:p>
            <a:pPr lvl="1"/>
            <a:r>
              <a:rPr lang="en-CA" dirty="0"/>
              <a:t>Each Canadian public policy action was in part a reaction to American presence</a:t>
            </a:r>
          </a:p>
          <a:p>
            <a:pPr lvl="1"/>
            <a:r>
              <a:rPr lang="en-CA" dirty="0"/>
              <a:t>Influence of the state in building communication infrastructure </a:t>
            </a:r>
          </a:p>
          <a:p>
            <a:pPr lvl="1"/>
            <a:r>
              <a:rPr lang="en-CA" dirty="0"/>
              <a:t>Canada was growing internally and establishing its own roots</a:t>
            </a:r>
          </a:p>
          <a:p>
            <a:pPr marL="201168" lvl="1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91" y="2343705"/>
            <a:ext cx="2681508" cy="39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Emergence of Broadcast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20000"/>
          </a:bodyPr>
          <a:lstStyle/>
          <a:p>
            <a:r>
              <a:rPr lang="en-CA" sz="3500" b="1" dirty="0"/>
              <a:t>Public vs Private</a:t>
            </a:r>
          </a:p>
          <a:p>
            <a:r>
              <a:rPr lang="en-CA" dirty="0"/>
              <a:t>1929 – John </a:t>
            </a:r>
            <a:r>
              <a:rPr lang="en-CA" dirty="0" err="1"/>
              <a:t>Aird</a:t>
            </a:r>
            <a:r>
              <a:rPr lang="en-CA" dirty="0"/>
              <a:t> Commission on the future control, organizations and financing of broadcasting</a:t>
            </a:r>
          </a:p>
          <a:p>
            <a:pPr lvl="1"/>
            <a:r>
              <a:rPr lang="en-CA" dirty="0"/>
              <a:t>Canadians want Canadian programming </a:t>
            </a:r>
          </a:p>
          <a:p>
            <a:pPr lvl="1"/>
            <a:r>
              <a:rPr lang="en-CA" dirty="0"/>
              <a:t>Should be controlled by the public and not private interests</a:t>
            </a:r>
          </a:p>
          <a:p>
            <a:pPr lvl="1"/>
            <a:r>
              <a:rPr lang="en-CA" dirty="0"/>
              <a:t>Series of 50 000-watt public transmitting stations should be set up across the country </a:t>
            </a:r>
          </a:p>
          <a:p>
            <a:pPr lvl="1"/>
            <a:r>
              <a:rPr lang="en-CA" dirty="0"/>
              <a:t>Public broadcasting company; revenues from licence fees, indirect advertisements &amp; government subsidies</a:t>
            </a:r>
          </a:p>
          <a:p>
            <a:r>
              <a:rPr lang="en-CA" dirty="0"/>
              <a:t>Opposed by the Canadian Association of Broadcasters (CAB)</a:t>
            </a:r>
          </a:p>
          <a:p>
            <a:r>
              <a:rPr lang="en-CA" dirty="0"/>
              <a:t>1930 – Canadian Radio League </a:t>
            </a:r>
          </a:p>
          <a:p>
            <a:pPr lvl="1"/>
            <a:r>
              <a:rPr lang="en-CA" dirty="0"/>
              <a:t>Promote Canadian broadcasting (CRL)</a:t>
            </a:r>
          </a:p>
          <a:p>
            <a:r>
              <a:rPr lang="en-CA" dirty="0"/>
              <a:t>1932 – First Broadcasting Act - Canadian Radio Broadcasting Commission (CRBC)</a:t>
            </a:r>
          </a:p>
          <a:p>
            <a:pPr lvl="1"/>
            <a:r>
              <a:rPr lang="en-CA" dirty="0"/>
              <a:t>Became the Canadian Broadcasting Corporation (CBC)</a:t>
            </a:r>
          </a:p>
          <a:p>
            <a:pPr lvl="1"/>
            <a:r>
              <a:rPr lang="en-CA" dirty="0"/>
              <a:t>Bilingual</a:t>
            </a:r>
          </a:p>
          <a:p>
            <a:pPr marL="201168" lvl="1" indent="0">
              <a:buNone/>
            </a:pPr>
            <a:endParaRPr lang="en-CA" dirty="0"/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151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Emergence of Broadcast Regulations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Prime Minister Bennett vs Mackenzie King &amp; Mr. Sage Advertisements</a:t>
            </a:r>
          </a:p>
          <a:p>
            <a:pPr lvl="1"/>
            <a:r>
              <a:rPr lang="en-CA" dirty="0"/>
              <a:t>In 1936 – CRBC to CBC</a:t>
            </a:r>
          </a:p>
          <a:p>
            <a:pPr lvl="1"/>
            <a:r>
              <a:rPr lang="en-CA" dirty="0"/>
              <a:t>Political broadcasts were banned</a:t>
            </a:r>
          </a:p>
          <a:p>
            <a:r>
              <a:rPr lang="en-CA" dirty="0"/>
              <a:t>CBC was given the mandate of:</a:t>
            </a:r>
          </a:p>
          <a:p>
            <a:pPr lvl="1"/>
            <a:r>
              <a:rPr lang="en-CA" dirty="0"/>
              <a:t>Producing radio broadcasts</a:t>
            </a:r>
          </a:p>
          <a:p>
            <a:pPr lvl="1"/>
            <a:r>
              <a:rPr lang="en-CA" dirty="0"/>
              <a:t>Regulating private radio stations</a:t>
            </a:r>
          </a:p>
          <a:p>
            <a:pPr lvl="1"/>
            <a:r>
              <a:rPr lang="en-CA" dirty="0"/>
              <a:t>Because of funding cuts in 1953, the CBC became a government/semi-independent hybrid in 1958</a:t>
            </a:r>
          </a:p>
          <a:p>
            <a:pPr lvl="1"/>
            <a:endParaRPr lang="en-CA" dirty="0"/>
          </a:p>
          <a:p>
            <a:pPr lvl="1"/>
            <a:r>
              <a:rPr lang="en-CA" dirty="0" err="1"/>
              <a:t>Société</a:t>
            </a:r>
            <a:r>
              <a:rPr lang="en-CA" dirty="0"/>
              <a:t> du Radio Canada (SRC) was founded in 1941</a:t>
            </a:r>
          </a:p>
          <a:p>
            <a:pPr lvl="1"/>
            <a:r>
              <a:rPr lang="en-CA" dirty="0"/>
              <a:t>Broadcasting acts from 1932 – 1965 promoted national unity and cultural exchange between linguistic groups</a:t>
            </a:r>
          </a:p>
          <a:p>
            <a:pPr lvl="1"/>
            <a:r>
              <a:rPr lang="en-CA" dirty="0"/>
              <a:t>Fowler Committee Report 1965 – CBC does not represent French Canada properly – private stations provide external content</a:t>
            </a:r>
          </a:p>
          <a:p>
            <a:pPr lvl="1"/>
            <a:r>
              <a:rPr lang="en-CA" dirty="0"/>
              <a:t>1991 Progressive Conservatives removed national unity mandate</a:t>
            </a:r>
          </a:p>
          <a:p>
            <a:pPr lvl="2"/>
            <a:r>
              <a:rPr lang="en-CA" dirty="0"/>
              <a:t>Maintaining it artificially and violation to freedom of expression</a:t>
            </a:r>
          </a:p>
          <a:p>
            <a:pPr lvl="2"/>
            <a:r>
              <a:rPr lang="en-CA" dirty="0"/>
              <a:t>Provisions for rights of aboriginal peoples to broadcast in aboriginal language </a:t>
            </a:r>
          </a:p>
          <a:p>
            <a:pPr lvl="2"/>
            <a:r>
              <a:rPr lang="en-CA" dirty="0"/>
              <a:t>Television North Canada (1999) Aboriginal Peoples Television Network</a:t>
            </a:r>
          </a:p>
          <a:p>
            <a:pPr lvl="2"/>
            <a:r>
              <a:rPr lang="en-CA" dirty="0"/>
              <a:t>Beginning of deregulating the media in Canada</a:t>
            </a:r>
          </a:p>
          <a:p>
            <a:pPr lvl="2"/>
            <a:r>
              <a:rPr lang="en-CA" dirty="0"/>
              <a:t>Government can overrule CRTC decisions</a:t>
            </a:r>
          </a:p>
          <a:p>
            <a:pPr lvl="1"/>
            <a:r>
              <a:rPr lang="en-CA" dirty="0"/>
              <a:t>2003 Standing Committee on Canadian heritage – Two nations approach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379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Development of the CRTC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CBC was under scrutiny for being a regulator and competitor to private broadcasting companies</a:t>
            </a:r>
          </a:p>
          <a:p>
            <a:r>
              <a:rPr lang="en-CA" dirty="0"/>
              <a:t>1949 – Massey Commission determined that broadcasting should be directed and controlled by the public through a body that answers to parliament. </a:t>
            </a:r>
          </a:p>
          <a:p>
            <a:r>
              <a:rPr lang="en-CA" dirty="0"/>
              <a:t>Advent of television was too much for Canada to regulate </a:t>
            </a:r>
          </a:p>
          <a:p>
            <a:r>
              <a:rPr lang="en-CA" dirty="0"/>
              <a:t>1958 – Diefenbaker's Progressive Conservatives passed 1958 Broadcasting Act and created the Board of Broadcast Governors (BBG) to arbitrate between CBC and competitors. CBC funds were also restricted </a:t>
            </a:r>
          </a:p>
          <a:p>
            <a:r>
              <a:rPr lang="en-CA" dirty="0"/>
              <a:t>1968 – </a:t>
            </a:r>
            <a:r>
              <a:rPr lang="en-CA" dirty="0">
                <a:hlinkClick r:id="rId2"/>
              </a:rPr>
              <a:t>Canada Radio and Television Commission </a:t>
            </a:r>
            <a:r>
              <a:rPr lang="en-CA" dirty="0"/>
              <a:t>(CRTC) </a:t>
            </a:r>
          </a:p>
        </p:txBody>
      </p:sp>
    </p:spTree>
    <p:extLst>
      <p:ext uri="{BB962C8B-B14F-4D97-AF65-F5344CB8AC3E}">
        <p14:creationId xmlns:p14="http://schemas.microsoft.com/office/powerpoint/2010/main" val="359186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CRTC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1968 – The CRTC was set up to:</a:t>
            </a:r>
          </a:p>
          <a:p>
            <a:pPr lvl="1"/>
            <a:r>
              <a:rPr lang="en-CA" dirty="0"/>
              <a:t>Make regulations governing broadcasting</a:t>
            </a:r>
          </a:p>
          <a:p>
            <a:pPr lvl="1"/>
            <a:r>
              <a:rPr lang="en-CA" dirty="0"/>
              <a:t>Issue broadcasting licences</a:t>
            </a:r>
          </a:p>
          <a:p>
            <a:pPr lvl="1"/>
            <a:r>
              <a:rPr lang="en-CA" dirty="0"/>
              <a:t>Administer policy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Five substantive facets that allowed the CRTC to pursue its mandate:</a:t>
            </a:r>
          </a:p>
          <a:p>
            <a:pPr lvl="2"/>
            <a:r>
              <a:rPr lang="en-CA" dirty="0"/>
              <a:t>Nurture and develop Canadian programming (values, ideas, visions)</a:t>
            </a:r>
          </a:p>
          <a:p>
            <a:pPr lvl="2"/>
            <a:r>
              <a:rPr lang="en-CA" dirty="0"/>
              <a:t>Promote the culture, social and economic fabric of Canada</a:t>
            </a:r>
          </a:p>
          <a:p>
            <a:pPr lvl="2"/>
            <a:r>
              <a:rPr lang="en-CA" dirty="0"/>
              <a:t>Be reflective of Canadas basic political culture (linguistic, multicultural, gender, and aboriginal)</a:t>
            </a:r>
          </a:p>
          <a:p>
            <a:pPr lvl="2"/>
            <a:r>
              <a:rPr lang="en-CA" dirty="0"/>
              <a:t>Promote use of Canadian talent </a:t>
            </a:r>
          </a:p>
          <a:p>
            <a:pPr lvl="2"/>
            <a:r>
              <a:rPr lang="en-CA" dirty="0"/>
              <a:t>Balance information, entertainment</a:t>
            </a:r>
          </a:p>
          <a:p>
            <a:pPr marL="384048" lvl="2" indent="0">
              <a:buNone/>
            </a:pPr>
            <a:endParaRPr lang="en-CA" dirty="0"/>
          </a:p>
          <a:p>
            <a:pPr marL="384048" lvl="2" indent="0">
              <a:buNone/>
            </a:pPr>
            <a:r>
              <a:rPr lang="en-CA" dirty="0"/>
              <a:t>CRTC was bullied and swayed by private interests</a:t>
            </a:r>
          </a:p>
          <a:p>
            <a:pPr marL="384048" lvl="2" indent="0">
              <a:buNone/>
            </a:pPr>
            <a:r>
              <a:rPr lang="en-CA" dirty="0"/>
              <a:t>1998 – CRTC requires 50% Canadian contend television shows between 6PM and midnight and 35% Canadian radio content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464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Canadian Film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1939 – </a:t>
            </a:r>
            <a:r>
              <a:rPr lang="en-CA" dirty="0">
                <a:hlinkClick r:id="rId2"/>
              </a:rPr>
              <a:t>National Film Board</a:t>
            </a:r>
            <a:endParaRPr lang="en-CA" dirty="0"/>
          </a:p>
          <a:p>
            <a:r>
              <a:rPr lang="en-CA" dirty="0"/>
              <a:t>1967 – Canadian Film Development Corporation</a:t>
            </a:r>
          </a:p>
          <a:p>
            <a:r>
              <a:rPr lang="en-CA" dirty="0"/>
              <a:t>1983 – </a:t>
            </a:r>
            <a:r>
              <a:rPr lang="en-CA" dirty="0">
                <a:hlinkClick r:id="rId3"/>
              </a:rPr>
              <a:t>Telefilm Canada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292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Globalization and Canadian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Media corporations are global multinational companies</a:t>
            </a:r>
          </a:p>
          <a:p>
            <a:r>
              <a:rPr lang="en-CA" dirty="0"/>
              <a:t>Funding to Canadian public broadcasting is being continuously reduced</a:t>
            </a:r>
          </a:p>
          <a:p>
            <a:r>
              <a:rPr lang="en-CA" dirty="0"/>
              <a:t>Media corporations in Canada have changed ownership frequently over the last 15 years</a:t>
            </a:r>
          </a:p>
          <a:p>
            <a:r>
              <a:rPr lang="en-CA" dirty="0"/>
              <a:t>A few powerful corporations control most of the media in Canada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771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Are you in favour of a more public , private or hybrid media system?</a:t>
            </a:r>
          </a:p>
          <a:p>
            <a:endParaRPr lang="en-CA" dirty="0"/>
          </a:p>
          <a:p>
            <a:r>
              <a:rPr lang="en-CA" dirty="0"/>
              <a:t>Why, or why not?</a:t>
            </a:r>
          </a:p>
        </p:txBody>
      </p:sp>
    </p:spTree>
    <p:extLst>
      <p:ext uri="{BB962C8B-B14F-4D97-AF65-F5344CB8AC3E}">
        <p14:creationId xmlns:p14="http://schemas.microsoft.com/office/powerpoint/2010/main" val="337036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Framework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Paul Nesbitt-Larking. </a:t>
            </a:r>
            <a:r>
              <a:rPr lang="en-US" i="1" dirty="0"/>
              <a:t>Politics, Society and the Media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Edition). Broadview Press. 2009.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3939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Media Producers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endParaRPr lang="en-CA" sz="4000" dirty="0">
              <a:hlinkClick r:id="rId2"/>
            </a:endParaRPr>
          </a:p>
          <a:p>
            <a:r>
              <a:rPr lang="en-CA" sz="4000" dirty="0">
                <a:hlinkClick r:id="rId2"/>
              </a:rPr>
              <a:t>Who are the producers of media in Canada?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337771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Questions or concerns?</a:t>
            </a:r>
          </a:p>
        </p:txBody>
      </p:sp>
    </p:spTree>
    <p:extLst>
      <p:ext uri="{BB962C8B-B14F-4D97-AF65-F5344CB8AC3E}">
        <p14:creationId xmlns:p14="http://schemas.microsoft.com/office/powerpoint/2010/main" val="196741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Analyze the Red Campaign!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sz="3200" dirty="0">
                <a:hlinkClick r:id="rId2"/>
              </a:rPr>
              <a:t>Red Campaign</a:t>
            </a:r>
            <a:endParaRPr lang="en-CA" sz="3200" dirty="0"/>
          </a:p>
          <a:p>
            <a:endParaRPr lang="en-CA" dirty="0"/>
          </a:p>
          <a:p>
            <a:r>
              <a:rPr lang="en-CA" dirty="0">
                <a:hlinkClick r:id="rId3"/>
              </a:rPr>
              <a:t>Jimmy Kimmel</a:t>
            </a:r>
            <a:endParaRPr lang="en-CA" dirty="0"/>
          </a:p>
          <a:p>
            <a:r>
              <a:rPr lang="en-CA" dirty="0">
                <a:hlinkClick r:id="rId4"/>
              </a:rPr>
              <a:t>Bike Ride with Bono</a:t>
            </a:r>
            <a:endParaRPr lang="en-CA" dirty="0"/>
          </a:p>
          <a:p>
            <a:r>
              <a:rPr lang="en-CA" dirty="0">
                <a:hlinkClick r:id="rId5"/>
              </a:rPr>
              <a:t>Red Song</a:t>
            </a:r>
            <a:endParaRPr lang="en-CA" dirty="0"/>
          </a:p>
          <a:p>
            <a:r>
              <a:rPr lang="en-CA" dirty="0">
                <a:hlinkClick r:id="rId6"/>
              </a:rPr>
              <a:t>Bono &amp; Oprah News</a:t>
            </a:r>
            <a:endParaRPr lang="en-CA" dirty="0"/>
          </a:p>
          <a:p>
            <a:r>
              <a:rPr lang="en-CA" dirty="0">
                <a:hlinkClick r:id="rId7"/>
              </a:rPr>
              <a:t>Bono on Oprah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172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Important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Who owns the means of production in communication?</a:t>
            </a:r>
          </a:p>
          <a:p>
            <a:r>
              <a:rPr lang="en-CA" sz="2800" dirty="0"/>
              <a:t>What is the political and economic environment?</a:t>
            </a:r>
          </a:p>
          <a:p>
            <a:r>
              <a:rPr lang="en-CA" sz="2800" dirty="0"/>
              <a:t>What technological advances have occurred?</a:t>
            </a:r>
          </a:p>
          <a:p>
            <a:r>
              <a:rPr lang="en-CA" sz="2800" dirty="0"/>
              <a:t>What communications infrastructure has been built?</a:t>
            </a:r>
          </a:p>
          <a:p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170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History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/>
              <a:t>Rituals/oral history/drawings/festivals</a:t>
            </a:r>
          </a:p>
          <a:p>
            <a:r>
              <a:rPr lang="en-CA" dirty="0"/>
              <a:t>1300s – Moving metallic types</a:t>
            </a:r>
          </a:p>
          <a:p>
            <a:r>
              <a:rPr lang="en-CA" dirty="0"/>
              <a:t>1400s – Printing press</a:t>
            </a:r>
          </a:p>
          <a:p>
            <a:r>
              <a:rPr lang="en-CA" dirty="0"/>
              <a:t>1900s – Radio</a:t>
            </a:r>
          </a:p>
          <a:p>
            <a:r>
              <a:rPr lang="en-CA" dirty="0"/>
              <a:t>1880s – Motion picture</a:t>
            </a:r>
          </a:p>
          <a:p>
            <a:r>
              <a:rPr lang="en-CA" dirty="0"/>
              <a:t>1920s – Motion picture with sound</a:t>
            </a:r>
          </a:p>
          <a:p>
            <a:r>
              <a:rPr lang="en-CA" dirty="0"/>
              <a:t>1950s – Television</a:t>
            </a:r>
          </a:p>
          <a:p>
            <a:r>
              <a:rPr lang="en-CA" dirty="0"/>
              <a:t>1980s – Internet</a:t>
            </a:r>
          </a:p>
          <a:p>
            <a:r>
              <a:rPr lang="en-CA" dirty="0"/>
              <a:t>1990s – Proliferation of Telecommunications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09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Outlook of History of Canadian Media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Aboriginal communication until colonization</a:t>
            </a:r>
          </a:p>
          <a:p>
            <a:r>
              <a:rPr lang="en-CA" dirty="0"/>
              <a:t>Colonizers replace traditional aboriginal communication</a:t>
            </a:r>
          </a:p>
          <a:p>
            <a:r>
              <a:rPr lang="en-CA" dirty="0"/>
              <a:t>Feudalism is changing to capitalism</a:t>
            </a:r>
          </a:p>
          <a:p>
            <a:r>
              <a:rPr lang="en-CA" dirty="0"/>
              <a:t>United States colonies declare independence from Brittan</a:t>
            </a:r>
          </a:p>
          <a:p>
            <a:r>
              <a:rPr lang="en-CA" dirty="0"/>
              <a:t>Loyalists clash with reformers in Canada</a:t>
            </a:r>
          </a:p>
          <a:p>
            <a:r>
              <a:rPr lang="en-CA" dirty="0"/>
              <a:t>Canada is concerned about American media intrusion</a:t>
            </a:r>
          </a:p>
          <a:p>
            <a:r>
              <a:rPr lang="en-CA" dirty="0"/>
              <a:t>English and French clash over status of Quebec and language</a:t>
            </a:r>
          </a:p>
          <a:p>
            <a:r>
              <a:rPr lang="en-CA" dirty="0"/>
              <a:t>Development of public broadcasting corporations and regulators</a:t>
            </a:r>
          </a:p>
          <a:p>
            <a:r>
              <a:rPr lang="en-CA" dirty="0"/>
              <a:t>Neo-liberalism: shifting away from publicly funded broadcasting</a:t>
            </a:r>
          </a:p>
          <a:p>
            <a:r>
              <a:rPr lang="en-CA" dirty="0"/>
              <a:t>Private media concentration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842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Precolonial History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sz="2800" dirty="0"/>
              <a:t>Aboriginal Populations</a:t>
            </a:r>
          </a:p>
          <a:p>
            <a:pPr lvl="1"/>
            <a:r>
              <a:rPr lang="en-CA" sz="2000" dirty="0"/>
              <a:t>Appropriation of voice - </a:t>
            </a:r>
            <a:r>
              <a:rPr lang="en-CA" dirty="0">
                <a:hlinkClick r:id="rId2"/>
              </a:rPr>
              <a:t>Lee </a:t>
            </a:r>
            <a:r>
              <a:rPr lang="en-CA" dirty="0" err="1">
                <a:hlinkClick r:id="rId2"/>
              </a:rPr>
              <a:t>Maracle</a:t>
            </a:r>
            <a:endParaRPr lang="en-CA" dirty="0"/>
          </a:p>
          <a:p>
            <a:pPr lvl="1"/>
            <a:r>
              <a:rPr lang="en-CA" sz="2000" dirty="0"/>
              <a:t>Reclaiming voice – </a:t>
            </a:r>
            <a:r>
              <a:rPr lang="en-CA" sz="2000" dirty="0">
                <a:hlinkClick r:id="rId3"/>
              </a:rPr>
              <a:t>Idle No More</a:t>
            </a:r>
            <a:r>
              <a:rPr lang="en-CA" sz="2000" dirty="0"/>
              <a:t> </a:t>
            </a:r>
            <a:r>
              <a:rPr lang="en-CA" sz="2000" dirty="0">
                <a:hlinkClick r:id="rId4"/>
              </a:rPr>
              <a:t>Flash Mob Round Dance</a:t>
            </a:r>
            <a:endParaRPr lang="en-CA" sz="2000" dirty="0"/>
          </a:p>
          <a:p>
            <a:r>
              <a:rPr lang="en-CA" dirty="0"/>
              <a:t>Oral Tradition</a:t>
            </a:r>
            <a:br>
              <a:rPr lang="en-CA" dirty="0"/>
            </a:br>
            <a:r>
              <a:rPr lang="en-CA" dirty="0"/>
              <a:t>Icons/symbols</a:t>
            </a:r>
            <a:br>
              <a:rPr lang="en-CA" dirty="0"/>
            </a:br>
            <a:r>
              <a:rPr lang="en-CA" dirty="0"/>
              <a:t>Rituals/festivals</a:t>
            </a:r>
            <a:br>
              <a:rPr lang="en-CA" dirty="0"/>
            </a:br>
            <a:r>
              <a:rPr lang="en-CA" dirty="0"/>
              <a:t>Music/singing</a:t>
            </a:r>
            <a:br>
              <a:rPr lang="en-CA" dirty="0"/>
            </a:br>
            <a:r>
              <a:rPr lang="en-CA" dirty="0"/>
              <a:t>Elder knowledge</a:t>
            </a:r>
            <a:br>
              <a:rPr lang="en-CA" dirty="0"/>
            </a:br>
            <a:r>
              <a:rPr lang="en-CA" dirty="0"/>
              <a:t>The means of communication do not belong to anyone</a:t>
            </a:r>
            <a:br>
              <a:rPr lang="en-CA" dirty="0"/>
            </a:br>
            <a:endParaRPr lang="en-CA" dirty="0"/>
          </a:p>
          <a:p>
            <a:r>
              <a:rPr lang="en-CA" dirty="0"/>
              <a:t>Inukshuk (1970) First attempts to create Inuit film and video production centers in the North to counter the negative impact of American television on young Inuit audiences. </a:t>
            </a:r>
          </a:p>
        </p:txBody>
      </p:sp>
    </p:spTree>
    <p:extLst>
      <p:ext uri="{BB962C8B-B14F-4D97-AF65-F5344CB8AC3E}">
        <p14:creationId xmlns:p14="http://schemas.microsoft.com/office/powerpoint/2010/main" val="38385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22502"/>
            <a:ext cx="3657600" cy="5937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6603"/>
            <a:ext cx="3657600" cy="591921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Foundation of Newspapers in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French settlers were largely illiterate – communication mainly oral</a:t>
            </a:r>
          </a:p>
          <a:p>
            <a:r>
              <a:rPr lang="en-CA" dirty="0"/>
              <a:t>In 1759, British overpower French in their stronghold terrorises</a:t>
            </a:r>
          </a:p>
          <a:p>
            <a:r>
              <a:rPr lang="en-CA" dirty="0">
                <a:hlinkClick r:id="rId4"/>
              </a:rPr>
              <a:t>1752 – Halifax Gazette </a:t>
            </a:r>
            <a:r>
              <a:rPr lang="en-CA" dirty="0"/>
              <a:t>– John </a:t>
            </a:r>
            <a:r>
              <a:rPr lang="en-CA" dirty="0" err="1"/>
              <a:t>Bushell</a:t>
            </a:r>
            <a:endParaRPr lang="en-CA" dirty="0"/>
          </a:p>
          <a:p>
            <a:r>
              <a:rPr lang="en-CA" dirty="0"/>
              <a:t>1785 – </a:t>
            </a:r>
            <a:r>
              <a:rPr lang="en-CA" dirty="0">
                <a:hlinkClick r:id="rId5"/>
              </a:rPr>
              <a:t>Christopher Sower </a:t>
            </a:r>
            <a:r>
              <a:rPr lang="en-CA" dirty="0"/>
              <a:t>became King’s Printer for New Brunswick</a:t>
            </a:r>
          </a:p>
          <a:p>
            <a:r>
              <a:rPr lang="en-CA" dirty="0"/>
              <a:t>Late 1800s – British North America established a limited number of gazettes in  a variety communities including Montreal, Halifax and Quebec. </a:t>
            </a:r>
          </a:p>
          <a:p>
            <a:r>
              <a:rPr lang="en-CA" dirty="0"/>
              <a:t>1800 - 1810 – Independent press began</a:t>
            </a:r>
          </a:p>
          <a:p>
            <a:pPr lvl="1"/>
            <a:r>
              <a:rPr lang="en-CA" dirty="0"/>
              <a:t>Irish Vindicator (1828) </a:t>
            </a:r>
          </a:p>
          <a:p>
            <a:pPr lvl="1"/>
            <a:r>
              <a:rPr lang="en-CA" dirty="0"/>
              <a:t>Colonial Advocate (1824)</a:t>
            </a:r>
          </a:p>
          <a:p>
            <a:pPr lvl="1"/>
            <a:r>
              <a:rPr lang="en-CA" dirty="0"/>
              <a:t>Funding began coming from subscriptions and advertising</a:t>
            </a:r>
          </a:p>
          <a:p>
            <a:pPr lvl="1"/>
            <a:r>
              <a:rPr lang="en-CA" dirty="0"/>
              <a:t>Most owners were writers and printers</a:t>
            </a:r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241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Nineteenth Century Political Culture and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dirty="0"/>
              <a:t>Loyalists vs reformers</a:t>
            </a:r>
          </a:p>
          <a:p>
            <a:r>
              <a:rPr lang="en-CA" dirty="0"/>
              <a:t>Reformers include: </a:t>
            </a:r>
          </a:p>
          <a:p>
            <a:pPr lvl="1"/>
            <a:r>
              <a:rPr lang="en-CA" dirty="0">
                <a:hlinkClick r:id="rId2"/>
              </a:rPr>
              <a:t>William Lyon Mackenzie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Bartimus Ferguson</a:t>
            </a:r>
            <a:endParaRPr lang="en-CA" dirty="0"/>
          </a:p>
          <a:p>
            <a:pPr lvl="1"/>
            <a:r>
              <a:rPr lang="en-CA" b="1" dirty="0">
                <a:hlinkClick r:id="rId4"/>
              </a:rPr>
              <a:t>Joseph Howe </a:t>
            </a:r>
            <a:r>
              <a:rPr lang="en-CA" b="1" dirty="0"/>
              <a:t>– Charged with libel </a:t>
            </a:r>
            <a:r>
              <a:rPr lang="en-CA" b="1"/>
              <a:t>and acquitted</a:t>
            </a:r>
            <a:endParaRPr lang="en-CA" b="1" dirty="0"/>
          </a:p>
          <a:p>
            <a:pPr lvl="1"/>
            <a:r>
              <a:rPr lang="en-CA" dirty="0">
                <a:hlinkClick r:id="rId5"/>
              </a:rPr>
              <a:t>Amor de Cosmos </a:t>
            </a:r>
            <a:endParaRPr lang="en-CA" dirty="0"/>
          </a:p>
          <a:p>
            <a:pPr lvl="1"/>
            <a:endParaRPr lang="en-CA" dirty="0"/>
          </a:p>
          <a:p>
            <a:pPr marL="201168" lvl="1" indent="0">
              <a:buNone/>
            </a:pPr>
            <a:r>
              <a:rPr lang="en-CA" dirty="0"/>
              <a:t>About ¼ of the participants at the Charlottetown Conference were journalists, editors and publishers</a:t>
            </a:r>
          </a:p>
          <a:p>
            <a:pPr marL="201168" lvl="1" indent="0">
              <a:buNone/>
            </a:pPr>
            <a:r>
              <a:rPr lang="en-CA" dirty="0"/>
              <a:t>1843 – Defendants can defend libel by demonstrating the truth</a:t>
            </a:r>
          </a:p>
        </p:txBody>
      </p:sp>
    </p:spTree>
    <p:extLst>
      <p:ext uri="{BB962C8B-B14F-4D97-AF65-F5344CB8AC3E}">
        <p14:creationId xmlns:p14="http://schemas.microsoft.com/office/powerpoint/2010/main" val="6744127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4518</TotalTime>
  <Words>1143</Words>
  <Application>Microsoft Office PowerPoint</Application>
  <PresentationFormat>Widescreen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Retrospect</vt:lpstr>
      <vt:lpstr>Media, Technology and Politics</vt:lpstr>
      <vt:lpstr>General Framework</vt:lpstr>
      <vt:lpstr>Analyze the Red Campaign!</vt:lpstr>
      <vt:lpstr>Important Questions</vt:lpstr>
      <vt:lpstr>General History of Media</vt:lpstr>
      <vt:lpstr>General Outlook of History of Canadian Media</vt:lpstr>
      <vt:lpstr>Precolonial History of Media</vt:lpstr>
      <vt:lpstr>Foundation of Newspapers in Canada</vt:lpstr>
      <vt:lpstr>Nineteenth Century Political Culture and Media </vt:lpstr>
      <vt:lpstr>Technology &amp; Media in the 1800s</vt:lpstr>
      <vt:lpstr>Beginnings of a Mass Media</vt:lpstr>
      <vt:lpstr>Media and Nation Building in Canada</vt:lpstr>
      <vt:lpstr>Emergence of Broadcast Regulations</vt:lpstr>
      <vt:lpstr>Emergence of Broadcast Regulations</vt:lpstr>
      <vt:lpstr>Development of the CRTC</vt:lpstr>
      <vt:lpstr>CRTC Mandate</vt:lpstr>
      <vt:lpstr>Canadian Film Industry</vt:lpstr>
      <vt:lpstr>Globalization and Canadian Media</vt:lpstr>
      <vt:lpstr>Discussion</vt:lpstr>
      <vt:lpstr>Media Producers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</dc:title>
  <dc:creator>Erik Chevrier</dc:creator>
  <cp:lastModifiedBy>Erik Chevrier</cp:lastModifiedBy>
  <cp:revision>411</cp:revision>
  <dcterms:created xsi:type="dcterms:W3CDTF">2015-09-08T04:44:55Z</dcterms:created>
  <dcterms:modified xsi:type="dcterms:W3CDTF">2017-07-03T21:38:55Z</dcterms:modified>
</cp:coreProperties>
</file>