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74" r:id="rId6"/>
    <p:sldId id="276" r:id="rId7"/>
    <p:sldId id="275" r:id="rId8"/>
    <p:sldId id="264" r:id="rId9"/>
    <p:sldId id="263" r:id="rId10"/>
    <p:sldId id="261" r:id="rId11"/>
    <p:sldId id="265" r:id="rId12"/>
    <p:sldId id="266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2017-07-31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ctJqjlrHA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Pp9Ej5Ip5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wfNs1pqG0" TargetMode="External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tetogether.ca/repor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W1VSb-dGU" TargetMode="External"/><Relationship Id="rId7" Type="http://schemas.openxmlformats.org/officeDocument/2006/relationships/hyperlink" Target="https://www.youtube.com/watch?v=AvQiZzSg-54" TargetMode="External"/><Relationship Id="rId2" Type="http://schemas.openxmlformats.org/officeDocument/2006/relationships/hyperlink" Target="https://www.youtube.com/watch?v=aa6UlTgwZC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bNF9QNEQLA" TargetMode="External"/><Relationship Id="rId5" Type="http://schemas.openxmlformats.org/officeDocument/2006/relationships/hyperlink" Target="https://www.youtube.com/watch?v=rn9V0cN4NWs" TargetMode="External"/><Relationship Id="rId4" Type="http://schemas.openxmlformats.org/officeDocument/2006/relationships/hyperlink" Target="https://www.youtube.com/watch?v=t80sdBtB-G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SH61mG94uA" TargetMode="External"/><Relationship Id="rId3" Type="http://schemas.openxmlformats.org/officeDocument/2006/relationships/hyperlink" Target="https://www.youtube.com/watch?v=Xs0K4ApWl4g" TargetMode="External"/><Relationship Id="rId7" Type="http://schemas.openxmlformats.org/officeDocument/2006/relationships/hyperlink" Target="https://www.youtube.com/watch?v=GHs2coAzLJ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ErlDSJHRVMA" TargetMode="External"/><Relationship Id="rId5" Type="http://schemas.openxmlformats.org/officeDocument/2006/relationships/hyperlink" Target="https://www.youtube.com/watch?v=YHa6NflkW3Y" TargetMode="External"/><Relationship Id="rId10" Type="http://schemas.openxmlformats.org/officeDocument/2006/relationships/hyperlink" Target="https://www.youtube.com/watch?v=GZGY0wPAnus" TargetMode="External"/><Relationship Id="rId4" Type="http://schemas.openxmlformats.org/officeDocument/2006/relationships/hyperlink" Target="https://www.youtube.com/watch?v=rsFtgc2WswM" TargetMode="External"/><Relationship Id="rId9" Type="http://schemas.openxmlformats.org/officeDocument/2006/relationships/hyperlink" Target="https://www.youtube.com/watch?v=1o6-bi3jlx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2OegI6wv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Media effects</a:t>
            </a:r>
          </a:p>
          <a:p>
            <a:r>
              <a:rPr lang="en-CA" dirty="0"/>
              <a:t>Erik Chevrier</a:t>
            </a:r>
          </a:p>
          <a:p>
            <a:r>
              <a:rPr lang="en-CA"/>
              <a:t>July 31, </a:t>
            </a:r>
            <a:r>
              <a:rPr lang="en-CA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Social modeling</a:t>
            </a:r>
            <a:endParaRPr lang="en-CA" dirty="0"/>
          </a:p>
          <a:p>
            <a:r>
              <a:rPr lang="en-CA" dirty="0">
                <a:hlinkClick r:id="rId3"/>
              </a:rPr>
              <a:t>Operant conditioning</a:t>
            </a:r>
            <a:endParaRPr lang="en-CA" dirty="0"/>
          </a:p>
        </p:txBody>
      </p:sp>
      <p:pic>
        <p:nvPicPr>
          <p:cNvPr id="1028" name="Picture 4" descr="http://changecom.files.wordpress.com/2012/12/classical-conditio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09" y="2215066"/>
            <a:ext cx="4740592" cy="3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kispaces.psu.edu/download/attachments/40050309/Operant%20Conditioning.png?version=2&amp;modificationDate=127502379400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2626678"/>
            <a:ext cx="4509247" cy="3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9541" y="1845734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Classical conditioning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93744" y="5765006"/>
            <a:ext cx="377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Internal vs external motivation</a:t>
            </a:r>
          </a:p>
        </p:txBody>
      </p:sp>
    </p:spTree>
    <p:extLst>
      <p:ext uri="{BB962C8B-B14F-4D97-AF65-F5344CB8AC3E}">
        <p14:creationId xmlns:p14="http://schemas.microsoft.com/office/powerpoint/2010/main" val="103355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Values and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Values:</a:t>
            </a:r>
          </a:p>
          <a:p>
            <a:r>
              <a:rPr lang="en-CA" dirty="0"/>
              <a:t>Desirable, trans-situational goals, varying in importance, that serve as a guiding principles in people’s lives </a:t>
            </a:r>
          </a:p>
          <a:p>
            <a:r>
              <a:rPr lang="en-CA" b="1" dirty="0"/>
              <a:t>Attitudes:</a:t>
            </a:r>
          </a:p>
          <a:p>
            <a:r>
              <a:rPr lang="en-CA" dirty="0"/>
              <a:t>An internal state that, given the occurrence of certain stimulus events, will ultimately result in some sort of response or behaviour.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Cognitive dissonance:</a:t>
            </a:r>
          </a:p>
          <a:p>
            <a:r>
              <a:rPr lang="en-CA" dirty="0"/>
              <a:t>Cognitive dissonance is a state of psychological tension occurring when thoughts, beliefs, attitudes, and/or behaviours are in conflict with each other. </a:t>
            </a:r>
          </a:p>
          <a:p>
            <a:r>
              <a:rPr lang="en-CA" i="1" dirty="0"/>
              <a:t>Key Factors:</a:t>
            </a:r>
          </a:p>
          <a:p>
            <a:r>
              <a:rPr lang="en-CA" sz="1800" dirty="0"/>
              <a:t>Ratio of dissonance</a:t>
            </a:r>
            <a:br>
              <a:rPr lang="en-CA" sz="1800" dirty="0"/>
            </a:br>
            <a:r>
              <a:rPr lang="en-CA" sz="1800" dirty="0"/>
              <a:t>Importance of factors in dissonance</a:t>
            </a:r>
          </a:p>
          <a:p>
            <a:r>
              <a:rPr lang="en-CA" sz="1800" dirty="0"/>
              <a:t>Avoiding dissonance</a:t>
            </a:r>
          </a:p>
          <a:p>
            <a:r>
              <a:rPr lang="en-CA" sz="1800" dirty="0"/>
              <a:t>1 – Modify</a:t>
            </a:r>
            <a:br>
              <a:rPr lang="en-CA" sz="1800" dirty="0"/>
            </a:br>
            <a:r>
              <a:rPr lang="en-CA" sz="1800" dirty="0"/>
              <a:t>2 – Change importance</a:t>
            </a:r>
            <a:br>
              <a:rPr lang="en-CA" sz="1800" dirty="0"/>
            </a:br>
            <a:r>
              <a:rPr lang="en-CA" sz="1800" dirty="0"/>
              <a:t>3 – Rationalize</a:t>
            </a:r>
            <a:br>
              <a:rPr lang="en-CA" sz="1800" dirty="0"/>
            </a:br>
            <a:r>
              <a:rPr lang="en-CA" sz="1800" dirty="0"/>
              <a:t>4 – Add new consonant beliefs to bolster</a:t>
            </a:r>
          </a:p>
        </p:txBody>
      </p:sp>
    </p:spTree>
    <p:extLst>
      <p:ext uri="{BB962C8B-B14F-4D97-AF65-F5344CB8AC3E}">
        <p14:creationId xmlns:p14="http://schemas.microsoft.com/office/powerpoint/2010/main" val="331141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Compliance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Foot in the door: </a:t>
            </a:r>
            <a:br>
              <a:rPr lang="en-CA" b="1" dirty="0"/>
            </a:br>
            <a:r>
              <a:rPr lang="en-CA" sz="1800" dirty="0"/>
              <a:t>An individual who agrees to carry out a small request is subsequently more likely to agree to carry out a larger request </a:t>
            </a:r>
          </a:p>
          <a:p>
            <a:r>
              <a:rPr lang="en-CA" b="1" dirty="0"/>
              <a:t>Door in the face/reciprocal concessions:</a:t>
            </a:r>
            <a:br>
              <a:rPr lang="en-CA" b="1" dirty="0"/>
            </a:br>
            <a:r>
              <a:rPr lang="en-CA" sz="1800" dirty="0"/>
              <a:t>When the person making the larger request reduces it to a smaller one, the other person feels obliged to make a matching concession</a:t>
            </a:r>
          </a:p>
          <a:p>
            <a:r>
              <a:rPr lang="en-CA" b="1" dirty="0"/>
              <a:t>Low-ball/bait and switch:</a:t>
            </a:r>
            <a:br>
              <a:rPr lang="en-CA" b="1" dirty="0"/>
            </a:br>
            <a:r>
              <a:rPr lang="en-CA" sz="1800" dirty="0"/>
              <a:t>When an agreement is made, the offer reduces in value</a:t>
            </a:r>
          </a:p>
          <a:p>
            <a:r>
              <a:rPr lang="en-CA" b="1" dirty="0"/>
              <a:t>Improving the deal:</a:t>
            </a:r>
            <a:br>
              <a:rPr lang="en-CA" b="1" dirty="0"/>
            </a:br>
            <a:r>
              <a:rPr lang="en-CA" sz="1800" dirty="0"/>
              <a:t>When a product is offered at a high price, then after a brief pause, another product is offered to the deal or the price is reduced</a:t>
            </a:r>
          </a:p>
          <a:p>
            <a:r>
              <a:rPr lang="en-CA" b="1" dirty="0"/>
              <a:t>Guilt:</a:t>
            </a:r>
            <a:br>
              <a:rPr lang="en-CA" b="1" dirty="0"/>
            </a:br>
            <a:r>
              <a:rPr lang="en-CA" sz="1800" dirty="0"/>
              <a:t>People comply to reduce feelings of guilt</a:t>
            </a:r>
            <a:endParaRPr lang="en-CA" sz="1900" dirty="0"/>
          </a:p>
          <a:p>
            <a:endParaRPr lang="en-CA" dirty="0"/>
          </a:p>
          <a:p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23394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Factors that Help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b="1" dirty="0"/>
              <a:t>Groupthink</a:t>
            </a:r>
          </a:p>
          <a:p>
            <a:pPr lvl="1"/>
            <a:r>
              <a:rPr lang="en-CA" dirty="0"/>
              <a:t>In group vs out group</a:t>
            </a:r>
          </a:p>
          <a:p>
            <a:pPr lvl="1"/>
            <a:r>
              <a:rPr lang="en-CA" dirty="0">
                <a:hlinkClick r:id="rId2"/>
              </a:rPr>
              <a:t>Conformity to group</a:t>
            </a:r>
            <a:endParaRPr lang="en-CA" dirty="0"/>
          </a:p>
          <a:p>
            <a:pPr lvl="1"/>
            <a:r>
              <a:rPr lang="en-CA" dirty="0"/>
              <a:t>Social Roles – </a:t>
            </a:r>
            <a:r>
              <a:rPr lang="en-CA" dirty="0">
                <a:hlinkClick r:id="rId3"/>
              </a:rPr>
              <a:t>Stanford prison experiment</a:t>
            </a:r>
            <a:endParaRPr lang="en-CA" dirty="0"/>
          </a:p>
          <a:p>
            <a:r>
              <a:rPr lang="en-CA" sz="2800" b="1" dirty="0"/>
              <a:t>Physical Factors</a:t>
            </a:r>
          </a:p>
          <a:p>
            <a:pPr lvl="1"/>
            <a:r>
              <a:rPr lang="en-CA" dirty="0"/>
              <a:t>Appearance/attractiveness</a:t>
            </a:r>
          </a:p>
          <a:p>
            <a:pPr lvl="1"/>
            <a:r>
              <a:rPr lang="en-CA" dirty="0"/>
              <a:t>Likability</a:t>
            </a:r>
          </a:p>
          <a:p>
            <a:pPr lvl="1"/>
            <a:r>
              <a:rPr lang="en-CA" dirty="0"/>
              <a:t>Similarities</a:t>
            </a:r>
          </a:p>
          <a:p>
            <a:pPr lvl="1"/>
            <a:r>
              <a:rPr lang="en-CA" dirty="0"/>
              <a:t>Non-verbal communication</a:t>
            </a:r>
          </a:p>
          <a:p>
            <a:r>
              <a:rPr lang="en-CA" sz="2800" b="1" dirty="0"/>
              <a:t>Emotional Appeal</a:t>
            </a:r>
          </a:p>
          <a:p>
            <a:pPr lvl="1"/>
            <a:r>
              <a:rPr lang="en-CA" dirty="0"/>
              <a:t>Fear</a:t>
            </a:r>
          </a:p>
          <a:p>
            <a:pPr lvl="1"/>
            <a:r>
              <a:rPr lang="en-CA" dirty="0"/>
              <a:t>Sadness</a:t>
            </a:r>
          </a:p>
          <a:p>
            <a:pPr lvl="1"/>
            <a:r>
              <a:rPr lang="en-CA" dirty="0"/>
              <a:t>Embarrassment</a:t>
            </a:r>
          </a:p>
          <a:p>
            <a:pPr lvl="1"/>
            <a:r>
              <a:rPr lang="en-CA" dirty="0"/>
              <a:t>Confidence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/>
              <a:t>Savvy Media Consumer Appeal:</a:t>
            </a:r>
          </a:p>
          <a:p>
            <a:pPr lvl="1"/>
            <a:r>
              <a:rPr lang="en-CA" dirty="0"/>
              <a:t>Honest about media influence</a:t>
            </a:r>
          </a:p>
          <a:p>
            <a:r>
              <a:rPr lang="en-CA" b="1" dirty="0"/>
              <a:t>Contagion:</a:t>
            </a:r>
          </a:p>
          <a:p>
            <a:pPr lvl="1"/>
            <a:r>
              <a:rPr lang="en-CA" dirty="0"/>
              <a:t>When large crowds form, people may behave in ways that is extreme and unlike their normal behaviour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17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Me-Media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Problems with studying media effects </a:t>
            </a:r>
          </a:p>
          <a:p>
            <a:pPr lvl="2"/>
            <a:r>
              <a:rPr lang="en-US" sz="1800" dirty="0"/>
              <a:t>Media changes rapidly and suddenly </a:t>
            </a:r>
          </a:p>
          <a:p>
            <a:pPr lvl="2"/>
            <a:r>
              <a:rPr lang="en-US" sz="1800" dirty="0"/>
              <a:t>Scholars are continuously trying to keep up with the rapidly changing media landscape</a:t>
            </a:r>
          </a:p>
          <a:p>
            <a:pPr lvl="3"/>
            <a:r>
              <a:rPr lang="en-US" sz="1800" dirty="0"/>
              <a:t>Turns scholars into ‘storm chasers’ </a:t>
            </a:r>
          </a:p>
        </p:txBody>
      </p:sp>
    </p:spTree>
    <p:extLst>
      <p:ext uri="{BB962C8B-B14F-4D97-AF65-F5344CB8AC3E}">
        <p14:creationId xmlns:p14="http://schemas.microsoft.com/office/powerpoint/2010/main" val="95731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– Me-Media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Democracy vs illusion of involvement</a:t>
            </a:r>
          </a:p>
          <a:p>
            <a:r>
              <a:rPr lang="en-US" b="1" dirty="0"/>
              <a:t>Democracy</a:t>
            </a:r>
          </a:p>
          <a:p>
            <a:pPr lvl="1"/>
            <a:r>
              <a:rPr lang="en-US" b="1" dirty="0"/>
              <a:t>Todd </a:t>
            </a:r>
            <a:r>
              <a:rPr lang="en-US" b="1" dirty="0" err="1"/>
              <a:t>Gitlin</a:t>
            </a:r>
            <a:r>
              <a:rPr lang="en-US" b="1" dirty="0"/>
              <a:t> (1999) </a:t>
            </a:r>
            <a:r>
              <a:rPr lang="en-US" dirty="0"/>
              <a:t>– “Because of technology, relentless horizontal momentum is irreversible. The vertical cannot hold…Roll over authorities – the culture of the next millennium is not going your way.”</a:t>
            </a:r>
          </a:p>
          <a:p>
            <a:pPr lvl="1"/>
            <a:r>
              <a:rPr lang="en-US" b="1" dirty="0"/>
              <a:t>Francis Fukuyama </a:t>
            </a:r>
            <a:r>
              <a:rPr lang="en-US" dirty="0"/>
              <a:t>– “hierarchies of all sorts, political and corporate, have come under pressure and begun to crumble”</a:t>
            </a:r>
          </a:p>
          <a:p>
            <a:pPr lvl="1"/>
            <a:r>
              <a:rPr lang="en-US" b="1" dirty="0"/>
              <a:t>Esther Dyson </a:t>
            </a:r>
            <a:r>
              <a:rPr lang="en-US" dirty="0"/>
              <a:t>– “the great virtue of the Internet is that it erodes power. It sucks power out of the center and takes it to the periphery: it erodes the power of institutions over people while giving to the individuals the power to run their own lives”. </a:t>
            </a:r>
          </a:p>
          <a:p>
            <a:pPr lvl="1"/>
            <a:r>
              <a:rPr lang="en-US" b="1" dirty="0"/>
              <a:t>Manuel Castells </a:t>
            </a:r>
            <a:r>
              <a:rPr lang="en-US" dirty="0"/>
              <a:t>– “ ‘network’ society had become so expansive, powerful, global, and instant that it had the capacity to overwhelm and sideline the nation state” </a:t>
            </a:r>
          </a:p>
          <a:p>
            <a:pPr lvl="1"/>
            <a:r>
              <a:rPr lang="en-US" b="1" dirty="0"/>
              <a:t>Manuel Castells – </a:t>
            </a:r>
            <a:r>
              <a:rPr lang="en-US" dirty="0"/>
              <a:t>Later admits that media conglomerates dominate many areas of these networks and nation states have a stubborn staying power, levers of control over the organization of daily life, and an emotional bond with their citizens that make them difficult to circumvent. </a:t>
            </a:r>
          </a:p>
          <a:p>
            <a:pPr lvl="2"/>
            <a:r>
              <a:rPr lang="en-US" dirty="0"/>
              <a:t>Cognitive surplus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3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- Me-Media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Democracy vs illusion of involvement</a:t>
            </a:r>
          </a:p>
          <a:p>
            <a:r>
              <a:rPr lang="en-US" b="1" dirty="0"/>
              <a:t>Illusion of involvement</a:t>
            </a:r>
          </a:p>
          <a:p>
            <a:r>
              <a:rPr lang="en-US" b="1" dirty="0"/>
              <a:t>Malcolm Gladwell </a:t>
            </a:r>
            <a:r>
              <a:rPr lang="en-US" dirty="0"/>
              <a:t>– Social media “are effective at increasing participation – but lessening the level of motivation that participation requires”. “Little can be achieved without strong leaders, hard core political action and specific policy solutions”. </a:t>
            </a:r>
          </a:p>
          <a:p>
            <a:r>
              <a:rPr lang="en-US" b="1" dirty="0"/>
              <a:t>Manuel Castells – </a:t>
            </a:r>
            <a:r>
              <a:rPr lang="en-US" dirty="0"/>
              <a:t>It is the looseness and diversity of these movements that allow these movements to create their own cyber-environment, a signature of their success. </a:t>
            </a:r>
            <a:endParaRPr lang="en-US" dirty="0"/>
          </a:p>
          <a:p>
            <a:r>
              <a:rPr lang="en-US" b="1" dirty="0"/>
              <a:t>Clay </a:t>
            </a:r>
            <a:r>
              <a:rPr lang="en-US" b="1" dirty="0" err="1"/>
              <a:t>Shirky</a:t>
            </a:r>
            <a:r>
              <a:rPr lang="en-US" b="1" dirty="0"/>
              <a:t> </a:t>
            </a:r>
            <a:r>
              <a:rPr lang="en-US" dirty="0"/>
              <a:t>– The very virtues that can make online political engagement so effective – such as the ability to reach millions and stretch across the globe – can also be impediments to action. </a:t>
            </a:r>
          </a:p>
          <a:p>
            <a:r>
              <a:rPr lang="en-US" b="1" dirty="0"/>
              <a:t>Christopher Waddell </a:t>
            </a:r>
            <a:r>
              <a:rPr lang="en-US" dirty="0"/>
              <a:t>on the 2011 Canadian Election – Social media did NOT figure predominantly into the Canadian election campaign or it’s outcome because: Limited number of people on social media, narrow range of issues highlighted, lack of impact on issues, not many uses for social media. </a:t>
            </a:r>
          </a:p>
          <a:p>
            <a:r>
              <a:rPr lang="en-US" dirty="0"/>
              <a:t>2012 USA presidential elections had 9% less voter turnout than the previous election</a:t>
            </a:r>
          </a:p>
          <a:p>
            <a:r>
              <a:rPr lang="en-US" dirty="0">
                <a:hlinkClick r:id="rId2"/>
              </a:rPr>
              <a:t>VOTE TOGETHER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9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- Me-Media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Efficiency vs inefficiency</a:t>
            </a:r>
          </a:p>
          <a:p>
            <a:r>
              <a:rPr lang="en-US" b="1" dirty="0"/>
              <a:t>Efficiency </a:t>
            </a:r>
          </a:p>
          <a:p>
            <a:pPr lvl="1"/>
            <a:r>
              <a:rPr lang="en-US" dirty="0"/>
              <a:t>Digital natives learn to multi-task, orient to networks and monitor their environments in ways that the pre-digital world is unable to match</a:t>
            </a:r>
          </a:p>
          <a:p>
            <a:r>
              <a:rPr lang="en-US" b="1" dirty="0"/>
              <a:t>Inefficiency </a:t>
            </a:r>
          </a:p>
          <a:p>
            <a:pPr lvl="1"/>
            <a:r>
              <a:rPr lang="en-US" dirty="0"/>
              <a:t>People are less able to think deeply about a problem</a:t>
            </a:r>
          </a:p>
          <a:p>
            <a:pPr lvl="1"/>
            <a:r>
              <a:rPr lang="en-US" dirty="0"/>
              <a:t>We are being rewired into shallow thinkers</a:t>
            </a:r>
          </a:p>
          <a:p>
            <a:pPr lvl="1"/>
            <a:r>
              <a:rPr lang="en-US" dirty="0"/>
              <a:t>We do not fully engage with the communities we get involved with online</a:t>
            </a:r>
          </a:p>
          <a:p>
            <a:pPr lvl="1"/>
            <a:r>
              <a:rPr lang="en-US" dirty="0"/>
              <a:t>Digital ADD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0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- Me-Media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Identity</a:t>
            </a:r>
          </a:p>
          <a:p>
            <a:pPr lvl="1"/>
            <a:r>
              <a:rPr lang="en-US" dirty="0"/>
              <a:t>Identity ghettos</a:t>
            </a:r>
          </a:p>
          <a:p>
            <a:pPr lvl="1"/>
            <a:r>
              <a:rPr lang="en-US" dirty="0"/>
              <a:t>Self-confirming bias (confirmation bias)</a:t>
            </a:r>
          </a:p>
          <a:p>
            <a:pPr lvl="1"/>
            <a:r>
              <a:rPr lang="en-US" dirty="0"/>
              <a:t>Selective exposure</a:t>
            </a:r>
          </a:p>
          <a:p>
            <a:pPr lvl="1"/>
            <a:r>
              <a:rPr lang="en-US" dirty="0"/>
              <a:t>Search bias (algorithm based on previous searches)</a:t>
            </a:r>
          </a:p>
          <a:p>
            <a:pPr lvl="1"/>
            <a:r>
              <a:rPr lang="en-US" dirty="0"/>
              <a:t>Echo chamber</a:t>
            </a:r>
          </a:p>
          <a:p>
            <a:pPr lvl="1"/>
            <a:r>
              <a:rPr lang="en-US" dirty="0"/>
              <a:t>Greater number of choices leads to political polarization</a:t>
            </a:r>
          </a:p>
          <a:p>
            <a:pPr lvl="1"/>
            <a:r>
              <a:rPr lang="en-US" dirty="0"/>
              <a:t>Self-performance and management of impressions</a:t>
            </a:r>
          </a:p>
          <a:p>
            <a:pPr lvl="1"/>
            <a:r>
              <a:rPr lang="en-US" dirty="0"/>
              <a:t>Social capital ‘online friends’</a:t>
            </a:r>
          </a:p>
          <a:p>
            <a:pPr lvl="1"/>
            <a:r>
              <a:rPr lang="en-US" dirty="0"/>
              <a:t>Feelings of missing out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dirty="0" err="1"/>
              <a:t>Sunstein</a:t>
            </a:r>
            <a:r>
              <a:rPr lang="en-US" b="1" dirty="0"/>
              <a:t> –</a:t>
            </a:r>
            <a:r>
              <a:rPr lang="en-US" dirty="0"/>
              <a:t> narrowing information happens in two ways:</a:t>
            </a:r>
          </a:p>
          <a:p>
            <a:pPr lvl="1"/>
            <a:r>
              <a:rPr lang="en-US" dirty="0"/>
              <a:t>Loss of by-product learning</a:t>
            </a:r>
          </a:p>
          <a:p>
            <a:pPr lvl="1"/>
            <a:r>
              <a:rPr lang="en-US" dirty="0"/>
              <a:t>Information ghettos expose people to limited information pool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dirty="0"/>
              <a:t>Markus </a:t>
            </a:r>
            <a:r>
              <a:rPr lang="en-US" b="1" dirty="0" err="1"/>
              <a:t>Proir</a:t>
            </a:r>
            <a:r>
              <a:rPr lang="en-US" b="1" dirty="0"/>
              <a:t> –</a:t>
            </a:r>
            <a:r>
              <a:rPr lang="en-US" dirty="0"/>
              <a:t> People who are interested in politics tend to migrate from news program to news program regardless whether they are liberal or conservative.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- Me-Media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Absence in presence </a:t>
            </a:r>
            <a:r>
              <a:rPr lang="en-US" dirty="0"/>
              <a:t>– attention is elsewhere</a:t>
            </a:r>
          </a:p>
          <a:p>
            <a:r>
              <a:rPr lang="en-US" b="1" dirty="0"/>
              <a:t>Presence in absence </a:t>
            </a:r>
            <a:r>
              <a:rPr lang="en-US" dirty="0"/>
              <a:t>– you can be there even if you are not physically present (telepresence)</a:t>
            </a:r>
          </a:p>
          <a:p>
            <a:pPr lvl="1"/>
            <a:r>
              <a:rPr lang="en-US" dirty="0"/>
              <a:t>Erosion of time and space</a:t>
            </a:r>
          </a:p>
          <a:p>
            <a:pPr lvl="1"/>
            <a:endParaRPr lang="en-US" dirty="0"/>
          </a:p>
          <a:p>
            <a:r>
              <a:rPr lang="en-US" b="1" dirty="0"/>
              <a:t>Inequalities persist </a:t>
            </a:r>
            <a:r>
              <a:rPr lang="en-US" dirty="0"/>
              <a:t>– Access problem, subscriptions, etc. </a:t>
            </a:r>
          </a:p>
          <a:p>
            <a:r>
              <a:rPr lang="en-US" b="1" dirty="0"/>
              <a:t>Dangers – </a:t>
            </a:r>
            <a:r>
              <a:rPr lang="en-US" dirty="0"/>
              <a:t>Privacy, data, cyber-bullying, extreme content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6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Effects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Media effects research usually describes the reception/reading of codes/forms/texts</a:t>
            </a:r>
          </a:p>
          <a:p>
            <a:r>
              <a:rPr lang="en-CA" dirty="0"/>
              <a:t>Receivers are also affected by (and have an effect on) </a:t>
            </a:r>
          </a:p>
          <a:p>
            <a:pPr lvl="1"/>
            <a:r>
              <a:rPr lang="en-CA" dirty="0"/>
              <a:t>Media organizations and technology</a:t>
            </a:r>
          </a:p>
          <a:p>
            <a:pPr lvl="1"/>
            <a:r>
              <a:rPr lang="en-CA" dirty="0"/>
              <a:t>Political and socio-economic environment</a:t>
            </a:r>
          </a:p>
          <a:p>
            <a:endParaRPr lang="en-CA" dirty="0"/>
          </a:p>
          <a:p>
            <a:r>
              <a:rPr lang="en-CA" dirty="0"/>
              <a:t>Media Organizations and technologies are affected by (and have an effect on)</a:t>
            </a:r>
          </a:p>
          <a:p>
            <a:pPr lvl="1"/>
            <a:r>
              <a:rPr lang="en-CA" dirty="0"/>
              <a:t>Political and socio-economic environment </a:t>
            </a:r>
          </a:p>
          <a:p>
            <a:pPr lvl="1"/>
            <a:r>
              <a:rPr lang="en-CA" dirty="0"/>
              <a:t>Receivers (audiences) 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r>
              <a:rPr lang="en-CA" dirty="0"/>
              <a:t>McLuhan – The Medium is the message</a:t>
            </a:r>
          </a:p>
          <a:p>
            <a:pPr marL="201168" lvl="1" indent="0">
              <a:buNone/>
            </a:pPr>
            <a:r>
              <a:rPr lang="en-CA" dirty="0"/>
              <a:t>	Machines are an extension of our human 	experience and bodily sensations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359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– Cable Explosion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Narrowcasting and fragmentation </a:t>
            </a:r>
          </a:p>
          <a:p>
            <a:r>
              <a:rPr lang="en-US" dirty="0"/>
              <a:t>Subscriptions (advertising and subscription costs)</a:t>
            </a:r>
          </a:p>
          <a:p>
            <a:r>
              <a:rPr lang="en-US" dirty="0"/>
              <a:t>Audience niche</a:t>
            </a:r>
          </a:p>
          <a:p>
            <a:r>
              <a:rPr lang="en-US" dirty="0"/>
              <a:t>Cable revolution weakened structures of Canadian television:</a:t>
            </a:r>
          </a:p>
          <a:p>
            <a:pPr lvl="1"/>
            <a:r>
              <a:rPr lang="en-US" dirty="0"/>
              <a:t>Syphoning away money from advertisers</a:t>
            </a:r>
          </a:p>
          <a:p>
            <a:pPr lvl="1"/>
            <a:r>
              <a:rPr lang="en-US" dirty="0"/>
              <a:t>Competition, reluctance to invest in high-quality productions</a:t>
            </a:r>
          </a:p>
          <a:p>
            <a:pPr lvl="1"/>
            <a:r>
              <a:rPr lang="en-US" dirty="0"/>
              <a:t>Altered boundaries towards more sensational programming</a:t>
            </a:r>
          </a:p>
          <a:p>
            <a:pPr lvl="1"/>
            <a:r>
              <a:rPr lang="en-US" dirty="0"/>
              <a:t>Offloading of politics to the back alleys of TV</a:t>
            </a:r>
          </a:p>
          <a:p>
            <a:pPr lvl="1"/>
            <a:r>
              <a:rPr lang="en-US" dirty="0"/>
              <a:t>Canadian content cannot compete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5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–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Journalism vs blogging</a:t>
            </a:r>
          </a:p>
          <a:p>
            <a:pPr lvl="1"/>
            <a:r>
              <a:rPr lang="en-US" dirty="0"/>
              <a:t>Blogging not seen as a credible form of journalism</a:t>
            </a:r>
          </a:p>
          <a:p>
            <a:pPr lvl="1"/>
            <a:r>
              <a:rPr lang="en-US" dirty="0"/>
              <a:t>Bloggers may be able to respond to a story more quickly </a:t>
            </a:r>
          </a:p>
          <a:p>
            <a:pPr lvl="1"/>
            <a:r>
              <a:rPr lang="en-US" dirty="0"/>
              <a:t>Some journalists get information from blogs to begin a story</a:t>
            </a:r>
          </a:p>
          <a:p>
            <a:pPr lvl="1"/>
            <a:r>
              <a:rPr lang="en-US" dirty="0"/>
              <a:t>Blogging may provide missing perspectives not covered by mainstream media</a:t>
            </a:r>
          </a:p>
          <a:p>
            <a:pPr lvl="1"/>
            <a:r>
              <a:rPr lang="en-US" dirty="0"/>
              <a:t>Blogging is like journalism without a salary and organization to back you up with legal troubles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dirty="0"/>
              <a:t>Four categories of blogs</a:t>
            </a:r>
          </a:p>
          <a:p>
            <a:pPr lvl="2"/>
            <a:r>
              <a:rPr lang="en-US" dirty="0"/>
              <a:t>Cyber-Celebrities </a:t>
            </a:r>
          </a:p>
          <a:p>
            <a:pPr lvl="2"/>
            <a:r>
              <a:rPr lang="en-US" dirty="0"/>
              <a:t>Aggregator - centralizes a number of news and blog sites</a:t>
            </a:r>
          </a:p>
          <a:p>
            <a:pPr lvl="2"/>
            <a:r>
              <a:rPr lang="en-US" dirty="0"/>
              <a:t>Celebrities themselves</a:t>
            </a:r>
          </a:p>
          <a:p>
            <a:pPr lvl="2"/>
            <a:r>
              <a:rPr lang="en-US" dirty="0"/>
              <a:t>Ordinary people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Effects -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online video archive </a:t>
            </a:r>
          </a:p>
          <a:p>
            <a:r>
              <a:rPr lang="en-US" dirty="0"/>
              <a:t>Greatest teaching tools</a:t>
            </a:r>
          </a:p>
          <a:p>
            <a:r>
              <a:rPr lang="en-US" dirty="0"/>
              <a:t>Attracting more and more advertising</a:t>
            </a:r>
          </a:p>
          <a:p>
            <a:r>
              <a:rPr lang="en-US" dirty="0"/>
              <a:t>National television are a large part of YouTube content</a:t>
            </a:r>
          </a:p>
          <a:p>
            <a:r>
              <a:rPr lang="en-US" dirty="0"/>
              <a:t>News moments</a:t>
            </a:r>
          </a:p>
          <a:p>
            <a:r>
              <a:rPr lang="en-US" dirty="0"/>
              <a:t>Amateur production</a:t>
            </a:r>
          </a:p>
          <a:p>
            <a:r>
              <a:rPr lang="en-US" dirty="0"/>
              <a:t>Mobilizing citizens – contagion effect</a:t>
            </a:r>
          </a:p>
          <a:p>
            <a:pPr lvl="1"/>
            <a:r>
              <a:rPr lang="en-US" dirty="0"/>
              <a:t>Double edge sword – spying on activists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6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read this chapter carefully and understand the divergence of opinions in regards to the ‘effects of the Internet’ </a:t>
            </a:r>
          </a:p>
          <a:p>
            <a:endParaRPr lang="en-US" sz="2400" dirty="0"/>
          </a:p>
          <a:p>
            <a:r>
              <a:rPr lang="en-US" sz="2400" dirty="0"/>
              <a:t>If you have any questions or concerns, please make an appointment with me. </a:t>
            </a:r>
          </a:p>
        </p:txBody>
      </p:sp>
    </p:spTree>
    <p:extLst>
      <p:ext uri="{BB962C8B-B14F-4D97-AF65-F5344CB8AC3E}">
        <p14:creationId xmlns:p14="http://schemas.microsoft.com/office/powerpoint/2010/main" val="311108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you Affected by Media </a:t>
            </a:r>
            <a:br>
              <a:rPr lang="en-CA" dirty="0"/>
            </a:br>
            <a:r>
              <a:rPr lang="en-CA" dirty="0"/>
              <a:t>General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Very basic examples of how I can affect your emotional state via video</a:t>
            </a:r>
          </a:p>
          <a:p>
            <a:pPr lvl="1"/>
            <a:r>
              <a:rPr lang="en-CA" dirty="0">
                <a:hlinkClick r:id="rId2"/>
              </a:rPr>
              <a:t>Example 1 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Example 2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Example 3 </a:t>
            </a:r>
            <a:endParaRPr lang="en-CA" dirty="0"/>
          </a:p>
          <a:p>
            <a:r>
              <a:rPr lang="en-CA" dirty="0"/>
              <a:t>Small variations in media texts produce different interpretations</a:t>
            </a:r>
          </a:p>
          <a:p>
            <a:pPr lvl="1"/>
            <a:r>
              <a:rPr lang="en-CA" dirty="0">
                <a:hlinkClick r:id="rId5"/>
              </a:rPr>
              <a:t>Example</a:t>
            </a:r>
            <a:r>
              <a:rPr lang="en-CA" dirty="0"/>
              <a:t> </a:t>
            </a:r>
          </a:p>
          <a:p>
            <a:r>
              <a:rPr lang="en-CA" dirty="0"/>
              <a:t>People are fallible</a:t>
            </a:r>
          </a:p>
          <a:p>
            <a:pPr lvl="1"/>
            <a:r>
              <a:rPr lang="en-CA" dirty="0">
                <a:hlinkClick r:id="rId6"/>
              </a:rPr>
              <a:t>Example </a:t>
            </a:r>
            <a:endParaRPr lang="en-CA" dirty="0"/>
          </a:p>
          <a:p>
            <a:r>
              <a:rPr lang="en-CA" dirty="0"/>
              <a:t>What do people learn from media?</a:t>
            </a:r>
          </a:p>
          <a:p>
            <a:pPr lvl="1"/>
            <a:r>
              <a:rPr lang="en-CA" dirty="0">
                <a:hlinkClick r:id="rId7"/>
              </a:rPr>
              <a:t>Example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87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13" y="3980879"/>
            <a:ext cx="1895475" cy="225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at Nesbitt-Larking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Moral panic</a:t>
            </a:r>
          </a:p>
          <a:p>
            <a:r>
              <a:rPr lang="en-CA" dirty="0"/>
              <a:t>Magic bullet/hypodermic</a:t>
            </a:r>
          </a:p>
          <a:p>
            <a:pPr lvl="1"/>
            <a:r>
              <a:rPr lang="en-CA" dirty="0">
                <a:hlinkClick r:id="rId3"/>
              </a:rPr>
              <a:t>War of the Worlds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War of Worlds follow up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Manufacturing Consent</a:t>
            </a:r>
            <a:endParaRPr lang="en-CA" dirty="0"/>
          </a:p>
          <a:p>
            <a:pPr lvl="1"/>
            <a:r>
              <a:rPr lang="en-CA" dirty="0">
                <a:hlinkClick r:id="rId6"/>
              </a:rPr>
              <a:t>Colin Powell Speech about Weapons of Mass Destruction</a:t>
            </a:r>
            <a:endParaRPr lang="en-CA" dirty="0"/>
          </a:p>
          <a:p>
            <a:pPr lvl="1"/>
            <a:r>
              <a:rPr lang="en-CA" sz="1800" dirty="0">
                <a:hlinkClick r:id="rId7"/>
              </a:rPr>
              <a:t>Leni Riefenstahl’s Triumph of Will – Nazi Propaganda Video</a:t>
            </a:r>
            <a:endParaRPr lang="en-CA" dirty="0"/>
          </a:p>
          <a:p>
            <a:pPr lvl="1"/>
            <a:r>
              <a:rPr lang="en-CA" sz="1800" dirty="0">
                <a:hlinkClick r:id="rId8"/>
              </a:rPr>
              <a:t>Donald Trump Pledge </a:t>
            </a:r>
            <a:endParaRPr lang="en-CA" sz="1800" dirty="0"/>
          </a:p>
          <a:p>
            <a:pPr lvl="1"/>
            <a:r>
              <a:rPr lang="en-CA" dirty="0">
                <a:hlinkClick r:id="rId9"/>
              </a:rPr>
              <a:t>Richard Spenser – Hail Trump Video</a:t>
            </a:r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Limited effects/uses and gratifications</a:t>
            </a:r>
          </a:p>
          <a:p>
            <a:pPr lvl="1"/>
            <a:r>
              <a:rPr lang="en-CA" dirty="0"/>
              <a:t>Two-step communication flow/discursive elaboration</a:t>
            </a:r>
          </a:p>
          <a:p>
            <a:pPr lvl="1"/>
            <a:r>
              <a:rPr lang="en-CA" dirty="0">
                <a:hlinkClick r:id="rId10"/>
              </a:rPr>
              <a:t>Selective attention/cognitive beliefs/selective recall</a:t>
            </a:r>
            <a:endParaRPr lang="en-CA" dirty="0"/>
          </a:p>
          <a:p>
            <a:r>
              <a:rPr lang="en-CA" dirty="0"/>
              <a:t>Critical perspective</a:t>
            </a:r>
          </a:p>
          <a:p>
            <a:pPr lvl="1"/>
            <a:r>
              <a:rPr lang="en-CA" dirty="0"/>
              <a:t>Freedom within determining conditions</a:t>
            </a:r>
          </a:p>
          <a:p>
            <a:pPr lvl="1"/>
            <a:r>
              <a:rPr lang="en-CA" dirty="0"/>
              <a:t>Personality</a:t>
            </a:r>
          </a:p>
          <a:p>
            <a:pPr lvl="2"/>
            <a:r>
              <a:rPr lang="en-CA" dirty="0"/>
              <a:t>Polysemic</a:t>
            </a:r>
          </a:p>
          <a:p>
            <a:pPr lvl="2"/>
            <a:r>
              <a:rPr lang="en-CA" dirty="0"/>
              <a:t>Gendered reading formations</a:t>
            </a:r>
          </a:p>
          <a:p>
            <a:pPr lvl="2"/>
            <a:r>
              <a:rPr lang="en-CA" dirty="0"/>
              <a:t>Ontological </a:t>
            </a:r>
          </a:p>
          <a:p>
            <a:r>
              <a:rPr lang="en-CA" dirty="0"/>
              <a:t>Engagement with Media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6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Fantasy Becomes Reality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Jean </a:t>
            </a:r>
            <a:r>
              <a:rPr lang="en-US" b="1" dirty="0" err="1"/>
              <a:t>Baudrillard</a:t>
            </a:r>
            <a:endParaRPr lang="en-US" dirty="0"/>
          </a:p>
          <a:p>
            <a:pPr lvl="1"/>
            <a:r>
              <a:rPr lang="en-US" dirty="0"/>
              <a:t>The media – especially when the content is fictional and fantastic – are more real than the world they proport to represent. </a:t>
            </a:r>
          </a:p>
          <a:p>
            <a:pPr lvl="1"/>
            <a:r>
              <a:rPr lang="en-US" dirty="0"/>
              <a:t>The symbolic structure of the media is so powerful that the meaning is dissolved as mere content is relegated to the demands of form. </a:t>
            </a:r>
          </a:p>
          <a:p>
            <a:pPr lvl="1"/>
            <a:r>
              <a:rPr lang="en-US" dirty="0"/>
              <a:t>Verisimilitude  - They appear to be real.</a:t>
            </a:r>
          </a:p>
          <a:p>
            <a:r>
              <a:rPr lang="en-US" b="1" dirty="0"/>
              <a:t>Mark Poster </a:t>
            </a:r>
          </a:p>
          <a:p>
            <a:pPr lvl="1"/>
            <a:r>
              <a:rPr lang="en-US" dirty="0"/>
              <a:t>Mediation is becoming so intense and worked over that ‘reality’ is consistently in question</a:t>
            </a:r>
          </a:p>
          <a:p>
            <a:r>
              <a:rPr lang="en-US" b="1" dirty="0"/>
              <a:t>Nesbitt-Larking</a:t>
            </a:r>
          </a:p>
          <a:p>
            <a:pPr lvl="1"/>
            <a:r>
              <a:rPr lang="en-US" dirty="0"/>
              <a:t>Forms that blend reality:</a:t>
            </a:r>
          </a:p>
          <a:p>
            <a:pPr lvl="2"/>
            <a:r>
              <a:rPr lang="en-US" dirty="0"/>
              <a:t>Infotainment</a:t>
            </a:r>
          </a:p>
          <a:p>
            <a:pPr lvl="2"/>
            <a:r>
              <a:rPr lang="en-US" dirty="0"/>
              <a:t>Docudrama</a:t>
            </a:r>
          </a:p>
          <a:p>
            <a:pPr lvl="2"/>
            <a:r>
              <a:rPr lang="en-US" dirty="0"/>
              <a:t>‘Faction’ – blending fact from fiction</a:t>
            </a:r>
          </a:p>
          <a:p>
            <a:pPr lvl="2"/>
            <a:r>
              <a:rPr lang="en-US" dirty="0"/>
              <a:t>Reality television</a:t>
            </a:r>
          </a:p>
          <a:p>
            <a:pPr lvl="2"/>
            <a:r>
              <a:rPr lang="en-US" dirty="0"/>
              <a:t>News/entertainment spoof</a:t>
            </a:r>
          </a:p>
        </p:txBody>
      </p:sp>
    </p:spTree>
    <p:extLst>
      <p:ext uri="{BB962C8B-B14F-4D97-AF65-F5344CB8AC3E}">
        <p14:creationId xmlns:p14="http://schemas.microsoft.com/office/powerpoint/2010/main" val="368472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Propagate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section is an overview of leading theories regarding factors that help influence people.</a:t>
            </a:r>
          </a:p>
          <a:p>
            <a:endParaRPr lang="en-US" dirty="0"/>
          </a:p>
          <a:p>
            <a:r>
              <a:rPr lang="en-US" dirty="0"/>
              <a:t>If you will be involved in political campaigning or devising media strategy, you should utilize some of the following methods.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4551639"/>
            <a:ext cx="5575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The power of words in regards to memory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80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Priming/Framing/Schema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Semantic Processing – Spreading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45803"/>
            <a:ext cx="5854700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Are Affected by Profuse Amounts of Publicity: A Multidisciplinary Approach</a:t>
            </a:r>
            <a:endParaRPr lang="en-CA" sz="1800" dirty="0"/>
          </a:p>
          <a:p>
            <a:r>
              <a:rPr lang="en-CA" sz="1800" dirty="0"/>
              <a:t>Advertising as a suggestion – Page 26</a:t>
            </a:r>
          </a:p>
          <a:p>
            <a:endParaRPr lang="en-CA" sz="1800" dirty="0"/>
          </a:p>
          <a:p>
            <a:endParaRPr lang="en-CA" sz="2400" dirty="0"/>
          </a:p>
          <a:p>
            <a:r>
              <a:rPr lang="en-CA" sz="2400" dirty="0"/>
              <a:t>Suggestions can bypass critical thought because there is no direct request to refuse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1472</TotalTime>
  <Words>1457</Words>
  <Application>Microsoft Office PowerPoint</Application>
  <PresentationFormat>Widescreen</PresentationFormat>
  <Paragraphs>217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Media, Technology and Politics</vt:lpstr>
      <vt:lpstr>Media Effects</vt:lpstr>
      <vt:lpstr>How are you Affected by Media  General Examples</vt:lpstr>
      <vt:lpstr>Looking at Nesbitt-Larking</vt:lpstr>
      <vt:lpstr>Media Fantasy Becomes Reality</vt:lpstr>
      <vt:lpstr>How to Propagate Effectively</vt:lpstr>
      <vt:lpstr>Priming/Framing/Schema</vt:lpstr>
      <vt:lpstr>The Power of Suggestion</vt:lpstr>
      <vt:lpstr>The Psychology of Influence</vt:lpstr>
      <vt:lpstr>Learning Theories</vt:lpstr>
      <vt:lpstr>Changing Values and Attitudes</vt:lpstr>
      <vt:lpstr>Compliance Techniques</vt:lpstr>
      <vt:lpstr>Factors that Help Influence</vt:lpstr>
      <vt:lpstr>Me-Media</vt:lpstr>
      <vt:lpstr>Media Effects – Me-Media</vt:lpstr>
      <vt:lpstr>Media Effects - Me-Media</vt:lpstr>
      <vt:lpstr>Media Effects - Me-Media</vt:lpstr>
      <vt:lpstr>Media Effects - Me-Media</vt:lpstr>
      <vt:lpstr>Media Effects - Me-Media</vt:lpstr>
      <vt:lpstr>Media Effects – Cable Explosion</vt:lpstr>
      <vt:lpstr>Media Effects – Blogs</vt:lpstr>
      <vt:lpstr>Media Effects - YouTube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186</cp:revision>
  <cp:lastPrinted>2017-07-26T18:23:54Z</cp:lastPrinted>
  <dcterms:created xsi:type="dcterms:W3CDTF">2016-01-27T06:10:50Z</dcterms:created>
  <dcterms:modified xsi:type="dcterms:W3CDTF">2017-07-31T19:48:03Z</dcterms:modified>
</cp:coreProperties>
</file>