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77" r:id="rId4"/>
    <p:sldId id="282" r:id="rId5"/>
    <p:sldId id="283" r:id="rId6"/>
    <p:sldId id="284" r:id="rId7"/>
    <p:sldId id="288" r:id="rId8"/>
    <p:sldId id="285" r:id="rId9"/>
    <p:sldId id="286" r:id="rId10"/>
    <p:sldId id="287" r:id="rId11"/>
    <p:sldId id="290" r:id="rId12"/>
    <p:sldId id="289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91" r:id="rId21"/>
    <p:sldId id="292" r:id="rId22"/>
    <p:sldId id="293" r:id="rId23"/>
    <p:sldId id="301" r:id="rId24"/>
    <p:sldId id="304" r:id="rId25"/>
    <p:sldId id="302" r:id="rId26"/>
    <p:sldId id="303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Chevrier" initials="EC" lastIdx="1" clrIdx="0">
    <p:extLst>
      <p:ext uri="{19B8F6BF-5375-455C-9EA6-DF929625EA0E}">
        <p15:presenceInfo xmlns:p15="http://schemas.microsoft.com/office/powerpoint/2012/main" userId="371976d59e4c7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5/11/Growth_of_theNetworkMediaEconomy_in_Canada1984-2014_Final_Report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cmcrp.org/wp-content/uploads/2015/11/Growth_of_theNetworkMediaEconomy_in_Canada1984-2014_Final_Repor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5/11/Growth_of_theNetworkMediaEconomy_in_Canada1984-2014_Final_Report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J7wJxGwzeY" TargetMode="External"/><Relationship Id="rId3" Type="http://schemas.openxmlformats.org/officeDocument/2006/relationships/hyperlink" Target="https://www.youtube.com/watch?v=jtl5XK7QP38" TargetMode="External"/><Relationship Id="rId7" Type="http://schemas.openxmlformats.org/officeDocument/2006/relationships/hyperlink" Target="https://www.youtube.com/watch?v=xtl6gaqX2Mw" TargetMode="External"/><Relationship Id="rId2" Type="http://schemas.openxmlformats.org/officeDocument/2006/relationships/hyperlink" Target="https://twitter.com/realDonaldTrum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5WKjRbKc0" TargetMode="External"/><Relationship Id="rId5" Type="http://schemas.openxmlformats.org/officeDocument/2006/relationships/hyperlink" Target="https://www.youtube.com/watch?v=w1ivWASu5d4" TargetMode="External"/><Relationship Id="rId10" Type="http://schemas.openxmlformats.org/officeDocument/2006/relationships/hyperlink" Target="https://www.youtube.com/watch?v=nERipXozRhY" TargetMode="External"/><Relationship Id="rId4" Type="http://schemas.openxmlformats.org/officeDocument/2006/relationships/hyperlink" Target="https://www.youtube.com/watch?v=mPaA4V-2cVo" TargetMode="External"/><Relationship Id="rId9" Type="http://schemas.openxmlformats.org/officeDocument/2006/relationships/hyperlink" Target="https://www.youtube.com/watch?v=pmKPYG9E0P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crp.org/wp-content/uploads/2016/11/Media_Internet_Concentration_in_Canada_Report_2015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fagstei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rBQEAM3rE" TargetMode="External"/><Relationship Id="rId2" Type="http://schemas.openxmlformats.org/officeDocument/2006/relationships/hyperlink" Target="https://www.youtube.com/watch?v=tTBWfkE7BX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rBQEAM3rE" TargetMode="External"/><Relationship Id="rId2" Type="http://schemas.openxmlformats.org/officeDocument/2006/relationships/hyperlink" Target="https://www.youtube.com/watch?v=tTBWfkE7BX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hyperlink" Target="http://www.cmcrp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tc.gc.ca/eng/archive/2008/pb2008-4.htm" TargetMode="External"/><Relationship Id="rId2" Type="http://schemas.openxmlformats.org/officeDocument/2006/relationships/hyperlink" Target="http://crtc.gc.ca/eng/bl-e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crp.org/wp-content/uploads/2016/11/Media_Internet_Concentration_in_Canada_Report_201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cmcrp.org/wp-content/uploads/2015/11/Growth_of_theNetworkMediaEconomy_in_Canada1984-2014_Final_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Media ownership and concentration in </a:t>
            </a:r>
            <a:r>
              <a:rPr lang="en-CA" dirty="0" err="1"/>
              <a:t>canada</a:t>
            </a:r>
            <a:endParaRPr lang="en-CA" dirty="0"/>
          </a:p>
          <a:p>
            <a:r>
              <a:rPr lang="en-CA" dirty="0"/>
              <a:t>Erik Chevrier</a:t>
            </a:r>
          </a:p>
          <a:p>
            <a:r>
              <a:rPr lang="en-CA" dirty="0"/>
              <a:t>July 5</a:t>
            </a:r>
            <a:r>
              <a:rPr lang="en-CA" baseline="30000" dirty="0"/>
              <a:t>th</a:t>
            </a:r>
            <a:r>
              <a:rPr lang="en-CA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75215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36876" y="274528"/>
            <a:ext cx="6776484" cy="5942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43312" y="5271608"/>
            <a:ext cx="824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9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Ownership in Canada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9060" y="5676494"/>
            <a:ext cx="1683313" cy="46783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10226"/>
            <a:ext cx="8070536" cy="33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5" y="309735"/>
            <a:ext cx="9180839" cy="595924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143460" y="5644710"/>
            <a:ext cx="1683313" cy="46783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0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 of Media Consolidation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7439" y="3178879"/>
            <a:ext cx="4021813" cy="301636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1899684"/>
            <a:ext cx="6263473" cy="41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One – 1994 - 2000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1994</a:t>
            </a:r>
          </a:p>
          <a:p>
            <a:r>
              <a:rPr lang="en-US" dirty="0"/>
              <a:t>Rogers took Maclean-Hunter</a:t>
            </a:r>
            <a:br>
              <a:rPr lang="en-US" dirty="0"/>
            </a:br>
            <a:r>
              <a:rPr lang="en-US" dirty="0"/>
              <a:t>Conrad Black (Hollinger) took Southam</a:t>
            </a:r>
          </a:p>
          <a:p>
            <a:endParaRPr lang="en-US" b="1" dirty="0"/>
          </a:p>
          <a:p>
            <a:r>
              <a:rPr lang="en-US" b="1" dirty="0"/>
              <a:t>1998 - 2001</a:t>
            </a:r>
          </a:p>
          <a:p>
            <a:r>
              <a:rPr lang="en-US" dirty="0"/>
              <a:t>BCE took CTV and the Globe and Mail</a:t>
            </a:r>
            <a:br>
              <a:rPr lang="en-US" dirty="0"/>
            </a:br>
            <a:r>
              <a:rPr lang="en-US" dirty="0"/>
              <a:t>Quebecor took Videotron, TVA and the Sun</a:t>
            </a:r>
            <a:br>
              <a:rPr lang="en-US" dirty="0"/>
            </a:br>
            <a:r>
              <a:rPr lang="en-US" dirty="0"/>
              <a:t>Canwest took Western International Communications (Global Television)</a:t>
            </a:r>
            <a:br>
              <a:rPr lang="en-US" dirty="0"/>
            </a:br>
            <a:r>
              <a:rPr lang="en-US" dirty="0"/>
              <a:t>Canwest took Hollinger, (Southam, National Post)</a:t>
            </a:r>
            <a:br>
              <a:rPr lang="en-US" dirty="0"/>
            </a:br>
            <a:r>
              <a:rPr lang="en-US" dirty="0"/>
              <a:t>TELUS took Clearnet</a:t>
            </a:r>
          </a:p>
          <a:p>
            <a:endParaRPr lang="en-US" dirty="0"/>
          </a:p>
          <a:p>
            <a:r>
              <a:rPr lang="en-US" sz="1700" dirty="0">
                <a:hlinkClick r:id="rId2"/>
              </a:rPr>
              <a:t>A more detailed account of these acquisitions are available here.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9567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Two – 2004 - 2007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Rogers took Microcell (Fido)</a:t>
            </a:r>
            <a:br>
              <a:rPr lang="en-US" dirty="0"/>
            </a:br>
            <a:r>
              <a:rPr lang="en-US" dirty="0"/>
              <a:t>Canwest had financial troubles sold small dailies to Transcontinental and Osprey</a:t>
            </a:r>
            <a:br>
              <a:rPr lang="en-US" dirty="0"/>
            </a:br>
            <a:r>
              <a:rPr lang="en-US" dirty="0"/>
              <a:t>Craig Media created Toronto One channel</a:t>
            </a:r>
            <a:br>
              <a:rPr lang="en-US" dirty="0"/>
            </a:br>
            <a:r>
              <a:rPr lang="en-US" dirty="0"/>
              <a:t>Quebecor took Toronto One after Craig Media went bankrupt</a:t>
            </a:r>
            <a:br>
              <a:rPr lang="en-US" dirty="0"/>
            </a:br>
            <a:r>
              <a:rPr lang="en-US" dirty="0"/>
              <a:t>CHUM sold to Bell Globemedia </a:t>
            </a:r>
            <a:br>
              <a:rPr lang="en-US" dirty="0"/>
            </a:br>
            <a:r>
              <a:rPr lang="en-US" dirty="0"/>
              <a:t>Bell Globemedia scaled back holdings in CTV and Globe and Mail</a:t>
            </a:r>
            <a:br>
              <a:rPr lang="en-US" dirty="0"/>
            </a:br>
            <a:r>
              <a:rPr lang="en-US" dirty="0"/>
              <a:t>Rogers took City TV from CTV Globemedia</a:t>
            </a:r>
            <a:br>
              <a:rPr lang="en-US" dirty="0"/>
            </a:br>
            <a:r>
              <a:rPr lang="en-US" dirty="0"/>
              <a:t>Astral Media took Standard Broadcasting</a:t>
            </a:r>
            <a:br>
              <a:rPr lang="en-US" dirty="0"/>
            </a:br>
            <a:r>
              <a:rPr lang="en-US" dirty="0"/>
              <a:t>Quebecor took Osprey</a:t>
            </a:r>
            <a:br>
              <a:rPr lang="en-US" dirty="0"/>
            </a:br>
            <a:r>
              <a:rPr lang="en-US" dirty="0"/>
              <a:t>Canwest and Goldman Sachs Alliance Atlantis (13 specialty pay channels)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hlinkClick r:id="rId2"/>
              </a:rPr>
              <a:t>A more detailed account of these acquisitions are available here.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3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3 – 2010 - 2015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Postmedia took Canwest newspapers</a:t>
            </a:r>
            <a:br>
              <a:rPr lang="en-US" dirty="0"/>
            </a:br>
            <a:r>
              <a:rPr lang="en-US" dirty="0"/>
              <a:t>Shaw took Canwest TV stations</a:t>
            </a:r>
            <a:br>
              <a:rPr lang="en-US" dirty="0"/>
            </a:br>
            <a:r>
              <a:rPr lang="en-US" dirty="0"/>
              <a:t>Bell Canada took back CTV</a:t>
            </a:r>
            <a:br>
              <a:rPr lang="en-US" dirty="0"/>
            </a:br>
            <a:r>
              <a:rPr lang="en-US" dirty="0"/>
              <a:t>Bell took Astral Media</a:t>
            </a:r>
            <a:br>
              <a:rPr lang="en-US" dirty="0"/>
            </a:br>
            <a:r>
              <a:rPr lang="en-US" dirty="0"/>
              <a:t>TELUS took Public Mobile</a:t>
            </a:r>
            <a:br>
              <a:rPr lang="en-US" dirty="0"/>
            </a:br>
            <a:r>
              <a:rPr lang="en-US" dirty="0"/>
              <a:t>Rogers took </a:t>
            </a:r>
            <a:r>
              <a:rPr lang="en-US" dirty="0" err="1"/>
              <a:t>Mobilicity</a:t>
            </a:r>
            <a:br>
              <a:rPr lang="en-US" dirty="0"/>
            </a:br>
            <a:r>
              <a:rPr lang="en-US" dirty="0"/>
              <a:t>Postmedia took Quebecor’s English papers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1800" dirty="0">
                <a:hlinkClick r:id="rId2"/>
              </a:rPr>
              <a:t>A more detailed account of these acquisitions are available here.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6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from Wave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Acquisitions and mergers happen periodically rather than being a constant process towards greater consolidation or competition</a:t>
            </a:r>
          </a:p>
          <a:p>
            <a:endParaRPr lang="en-US" dirty="0"/>
          </a:p>
          <a:p>
            <a:r>
              <a:rPr lang="en-US" dirty="0"/>
              <a:t>No media company is immune to consolidation</a:t>
            </a:r>
          </a:p>
          <a:p>
            <a:endParaRPr lang="en-US" dirty="0"/>
          </a:p>
          <a:p>
            <a:r>
              <a:rPr lang="en-US" dirty="0"/>
              <a:t>Consolidation gives rise to the media conglomerate </a:t>
            </a:r>
          </a:p>
          <a:p>
            <a:endParaRPr lang="en-US" dirty="0"/>
          </a:p>
          <a:p>
            <a:r>
              <a:rPr lang="en-US" dirty="0"/>
              <a:t>Internet ownership is not ‘solving’ the media concentration problem; mobile wireless is the most concentrated media sector</a:t>
            </a:r>
          </a:p>
        </p:txBody>
      </p:sp>
    </p:spTree>
    <p:extLst>
      <p:ext uri="{BB962C8B-B14F-4D97-AF65-F5344CB8AC3E}">
        <p14:creationId xmlns:p14="http://schemas.microsoft.com/office/powerpoint/2010/main" val="123204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Report on Media Concentration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Highlights:</a:t>
            </a:r>
          </a:p>
          <a:p>
            <a:endParaRPr lang="en-US" dirty="0"/>
          </a:p>
          <a:p>
            <a:pPr lvl="1"/>
            <a:r>
              <a:rPr lang="en-US" dirty="0"/>
              <a:t>Google and Facebook account for more than 2/3 internet advertising revenue</a:t>
            </a:r>
          </a:p>
          <a:p>
            <a:pPr lvl="1"/>
            <a:r>
              <a:rPr lang="en-US" dirty="0"/>
              <a:t>Mobile wireless is the most concentrated sector Rogers, Bell, TELUS account for over 90% revenue</a:t>
            </a:r>
          </a:p>
          <a:p>
            <a:pPr lvl="1"/>
            <a:r>
              <a:rPr lang="en-US" dirty="0"/>
              <a:t>Bell, Shaw, Quebecor, CBC, Rogers own 217 TV channels and 86% of the market</a:t>
            </a:r>
          </a:p>
          <a:p>
            <a:pPr lvl="1"/>
            <a:r>
              <a:rPr lang="en-US" dirty="0"/>
              <a:t>Bell and Shaw account for more than 50% of the TV market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A more detailed account of these acquisitions are available here.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6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From the Assigned Readings – Up to 2011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7165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Media!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100" b="1" dirty="0"/>
              <a:t>Donald Trump</a:t>
            </a:r>
            <a:endParaRPr lang="en-US" sz="2100" b="1" dirty="0">
              <a:hlinkClick r:id="rId2"/>
            </a:endParaRPr>
          </a:p>
          <a:p>
            <a:r>
              <a:rPr lang="en-US" dirty="0">
                <a:hlinkClick r:id="rId2"/>
              </a:rPr>
              <a:t>Ongoing Battle Between Trump and CNN</a:t>
            </a:r>
            <a:endParaRPr lang="en-US" dirty="0"/>
          </a:p>
          <a:p>
            <a:r>
              <a:rPr lang="en-US" sz="1800" dirty="0">
                <a:hlinkClick r:id="rId3"/>
              </a:rPr>
              <a:t>How does Trump deal with questions from the press, especially from media sources he doesn’t like? 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How does Trump deal with questions from the press, especially from media sources he doesn’t like? </a:t>
            </a:r>
            <a:r>
              <a:rPr lang="en-US" sz="1800" dirty="0"/>
              <a:t># 2</a:t>
            </a:r>
          </a:p>
          <a:p>
            <a:endParaRPr lang="en-US" sz="1800" dirty="0"/>
          </a:p>
          <a:p>
            <a:r>
              <a:rPr lang="en-US" sz="2100" b="1" dirty="0"/>
              <a:t>Justin Trudeau</a:t>
            </a:r>
          </a:p>
          <a:p>
            <a:r>
              <a:rPr lang="en-US" sz="2400" dirty="0">
                <a:hlinkClick r:id="rId5"/>
              </a:rPr>
              <a:t>Unsettling 150 Video</a:t>
            </a:r>
            <a:endParaRPr lang="en-US" sz="2100" b="1" dirty="0"/>
          </a:p>
          <a:p>
            <a:r>
              <a:rPr lang="en-US" dirty="0">
                <a:hlinkClick r:id="rId6"/>
              </a:rPr>
              <a:t>Anti-Colonial Demonstrations</a:t>
            </a:r>
            <a:endParaRPr lang="en-US" dirty="0"/>
          </a:p>
          <a:p>
            <a:r>
              <a:rPr lang="en-US" dirty="0">
                <a:hlinkClick r:id="rId7"/>
              </a:rPr>
              <a:t>Anti-Colonial Demonstrations</a:t>
            </a:r>
            <a:r>
              <a:rPr lang="en-US" dirty="0"/>
              <a:t> #2</a:t>
            </a:r>
          </a:p>
          <a:p>
            <a:r>
              <a:rPr lang="en-US" dirty="0">
                <a:hlinkClick r:id="rId8"/>
              </a:rPr>
              <a:t>How did Justin Trudeau address protestors</a:t>
            </a:r>
            <a:endParaRPr lang="en-US" dirty="0"/>
          </a:p>
          <a:p>
            <a:r>
              <a:rPr lang="en-US" dirty="0">
                <a:hlinkClick r:id="rId9"/>
              </a:rPr>
              <a:t>How did Justin Trudeau address protestors</a:t>
            </a:r>
            <a:r>
              <a:rPr lang="en-US" dirty="0"/>
              <a:t> #2</a:t>
            </a:r>
          </a:p>
          <a:p>
            <a:r>
              <a:rPr lang="en-US">
                <a:hlinkClick r:id="rId10"/>
              </a:rPr>
              <a:t>Arrests were </a:t>
            </a:r>
            <a:r>
              <a:rPr lang="en-US" dirty="0">
                <a:hlinkClick r:id="rId10"/>
              </a:rPr>
              <a:t>made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7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060" y="69259"/>
            <a:ext cx="8874642" cy="619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586667" y="4543646"/>
            <a:ext cx="206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17451" y="263378"/>
            <a:ext cx="9434623" cy="5997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3964" y="3244334"/>
            <a:ext cx="8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56874" y="3905693"/>
            <a:ext cx="82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8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17651"/>
            <a:ext cx="6206966" cy="18713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Canada vs USA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369272"/>
            <a:ext cx="7602644" cy="119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63053" y="3804315"/>
            <a:ext cx="8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7" y="1854249"/>
            <a:ext cx="10222645" cy="44430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Report on Media Concentration in Canada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48260" y="3244333"/>
            <a:ext cx="129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99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Vertical Integration: Content vs Connectivity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94600"/>
            <a:ext cx="6752568" cy="4251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07032" y="3542044"/>
            <a:ext cx="129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73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World Media </a:t>
            </a:r>
            <a:br>
              <a:rPr lang="en-US" dirty="0"/>
            </a:br>
            <a:r>
              <a:rPr lang="en-US" sz="1400" dirty="0"/>
              <a:t>(Noam, E. M. (2016) Who Owns the World’s Media? Media Concentration and Ownership around the World, Oxford Press, p. 1172)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570056"/>
              </p:ext>
            </p:extLst>
          </p:nvPr>
        </p:nvGraphicFramePr>
        <p:xfrm>
          <a:off x="1096963" y="1846263"/>
          <a:ext cx="10058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429461891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889941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Top 10 Media Companies by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  <a:r>
                        <a:rPr lang="en-US" baseline="0" dirty="0"/>
                        <a:t> 2011 in Millions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6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Government of China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$201 366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7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AT&amp;T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$124 611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Verizon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$104 767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NTT (Japan</a:t>
                      </a:r>
                      <a:r>
                        <a:rPr lang="en-US" baseline="0" dirty="0"/>
                        <a:t> – 33% public)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$89 716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5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Telefonica (Spain)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$85 895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3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Comcast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</a:t>
                      </a:r>
                      <a:r>
                        <a:rPr lang="en-US" baseline="0" dirty="0"/>
                        <a:t> 954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6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Deutsche</a:t>
                      </a:r>
                      <a:r>
                        <a:rPr lang="en-US" baseline="0" dirty="0"/>
                        <a:t> Telekom (Germany – 38% public)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$69 558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6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Vodafone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$62 366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38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Softbank (Japan)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Grupo</a:t>
                      </a:r>
                      <a:r>
                        <a:rPr lang="en-US" baseline="0" dirty="0"/>
                        <a:t> Carso (Mexico)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8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World Media </a:t>
            </a:r>
            <a:br>
              <a:rPr lang="en-US" dirty="0"/>
            </a:br>
            <a:r>
              <a:rPr lang="en-US" sz="1400" dirty="0"/>
              <a:t>(Noam, E. M. (2016) Who Owns the World’s Media? Media Concentration and Ownership around the World, Oxford Press, p.  1177)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46573"/>
              </p:ext>
            </p:extLst>
          </p:nvPr>
        </p:nvGraphicFramePr>
        <p:xfrm>
          <a:off x="1096963" y="1846263"/>
          <a:ext cx="10058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08523154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67623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10 Media Content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  <a:r>
                        <a:rPr lang="en-US" baseline="0" dirty="0"/>
                        <a:t> 2013 in Millions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61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Murdoch Group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$32</a:t>
                      </a:r>
                      <a:r>
                        <a:rPr lang="en-US" baseline="0" dirty="0"/>
                        <a:t> 516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28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of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$27 936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01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Google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</a:t>
                      </a:r>
                      <a:r>
                        <a:rPr lang="en-US" baseline="0" dirty="0"/>
                        <a:t> 747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Comcast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$26 307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8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Redstone Group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$18 041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Disney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$16 481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Bertelsmann</a:t>
                      </a:r>
                      <a:r>
                        <a:rPr lang="en-US" baseline="0" dirty="0"/>
                        <a:t> (Germany)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$13 650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1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en-US" baseline="0" dirty="0"/>
                        <a:t> Warner (USA)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</a:t>
                      </a:r>
                      <a:r>
                        <a:rPr lang="en-US" baseline="0" dirty="0"/>
                        <a:t> 554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6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BBC (UK – public)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$12 301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95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DirecTV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  <a:r>
                        <a:rPr lang="en-US" baseline="0" dirty="0"/>
                        <a:t> 571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5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84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Guest Speaker!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Steve </a:t>
            </a:r>
            <a:r>
              <a:rPr lang="en-CA" sz="4000" dirty="0" err="1"/>
              <a:t>Faguy</a:t>
            </a:r>
            <a:r>
              <a:rPr lang="en-CA" sz="4000" dirty="0"/>
              <a:t>, a freelance journalist and founder of </a:t>
            </a:r>
            <a:r>
              <a:rPr lang="en-CA" sz="4000" dirty="0">
                <a:hlinkClick r:id="rId2"/>
              </a:rPr>
              <a:t>Fagstein Blog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6741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RECAP – History of the Mass Media in Canada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5326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Aboriginal communication until colonization</a:t>
            </a:r>
          </a:p>
          <a:p>
            <a:r>
              <a:rPr lang="en-CA" dirty="0"/>
              <a:t>Colonizers replace traditional aboriginal communication</a:t>
            </a:r>
          </a:p>
          <a:p>
            <a:r>
              <a:rPr lang="en-CA" dirty="0"/>
              <a:t>Feudalism is changing to capitalism</a:t>
            </a:r>
          </a:p>
          <a:p>
            <a:r>
              <a:rPr lang="en-CA" dirty="0"/>
              <a:t>Media technology is developing rapidly (industrialization of the means of production &amp; supporting infrastructure)</a:t>
            </a:r>
          </a:p>
          <a:p>
            <a:r>
              <a:rPr lang="en-CA" dirty="0"/>
              <a:t>United States colonies declare independence from Brittan (1776)</a:t>
            </a:r>
          </a:p>
          <a:p>
            <a:r>
              <a:rPr lang="en-CA" dirty="0"/>
              <a:t>Loyalists clash with reformers in Canada</a:t>
            </a:r>
          </a:p>
          <a:p>
            <a:r>
              <a:rPr lang="en-CA" dirty="0"/>
              <a:t>Canada is concerned about American media intrusion &amp; formation of national identity</a:t>
            </a:r>
          </a:p>
          <a:p>
            <a:r>
              <a:rPr lang="en-CA" dirty="0"/>
              <a:t>English and French clash over status of Quebec and language</a:t>
            </a:r>
          </a:p>
          <a:p>
            <a:r>
              <a:rPr lang="en-CA" dirty="0"/>
              <a:t>Development of public broadcasting corporations and regulators</a:t>
            </a:r>
          </a:p>
          <a:p>
            <a:r>
              <a:rPr lang="en-CA" dirty="0"/>
              <a:t>Neo-liberalism: shifting away from publicly funded broadcasting</a:t>
            </a:r>
          </a:p>
          <a:p>
            <a:r>
              <a:rPr lang="en-CA" dirty="0"/>
              <a:t>Private media concentration</a:t>
            </a:r>
          </a:p>
          <a:p>
            <a:r>
              <a:rPr lang="en-CA" dirty="0"/>
              <a:t>Rapidly developing communication technology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4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does it matter who owns the media?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/>
              <a:t>The media industry plays a central role in shaping social, cultural and political life (Noam, 2016, p. 1180)</a:t>
            </a:r>
          </a:p>
          <a:p>
            <a:pPr marL="201168" lvl="1" indent="0">
              <a:buNone/>
            </a:pPr>
            <a:r>
              <a:rPr lang="en-US" i="1" dirty="0">
                <a:hlinkClick r:id="rId2"/>
              </a:rPr>
              <a:t>Noam Chomsky – Manufacturing Consent</a:t>
            </a:r>
            <a:r>
              <a:rPr lang="en-US" i="1" dirty="0"/>
              <a:t> – (Short)</a:t>
            </a:r>
          </a:p>
          <a:p>
            <a:pPr marL="201168" lvl="1" indent="0">
              <a:buNone/>
            </a:pPr>
            <a:r>
              <a:rPr lang="en-US" i="1" dirty="0">
                <a:hlinkClick r:id="rId3"/>
              </a:rPr>
              <a:t>Noam Chomsky – Manufacturing Consent</a:t>
            </a:r>
            <a:r>
              <a:rPr lang="en-US" i="1" dirty="0"/>
              <a:t> – (Long)</a:t>
            </a:r>
          </a:p>
          <a:p>
            <a:pPr marL="201168" lvl="1" indent="0">
              <a:buNone/>
            </a:pPr>
            <a:endParaRPr lang="en-US" i="1" dirty="0"/>
          </a:p>
          <a:p>
            <a:pPr marL="201168" lvl="1" indent="0">
              <a:buNone/>
            </a:pPr>
            <a:r>
              <a:rPr lang="en-US" dirty="0"/>
              <a:t>	</a:t>
            </a:r>
            <a:br>
              <a:rPr lang="en-US" dirty="0"/>
            </a:b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4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does it matter who owns the media?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/>
              <a:t>The media industry plays a central role in shaping social, cultural and political life (Noam, 2016, p. 1180)</a:t>
            </a:r>
          </a:p>
          <a:p>
            <a:pPr marL="201168" lvl="1" indent="0">
              <a:buNone/>
            </a:pPr>
            <a:r>
              <a:rPr lang="en-US" i="1" dirty="0">
                <a:hlinkClick r:id="rId2"/>
              </a:rPr>
              <a:t>Noam Chomsky – Manufacturing Consent</a:t>
            </a:r>
            <a:r>
              <a:rPr lang="en-US" i="1" dirty="0"/>
              <a:t> – (Short)</a:t>
            </a:r>
          </a:p>
          <a:p>
            <a:pPr marL="201168" lvl="1" indent="0">
              <a:buNone/>
            </a:pPr>
            <a:r>
              <a:rPr lang="en-US" i="1" dirty="0">
                <a:hlinkClick r:id="rId3"/>
              </a:rPr>
              <a:t>Noam Chomsky – Manufacturing Consent</a:t>
            </a:r>
            <a:r>
              <a:rPr lang="en-US" i="1" dirty="0"/>
              <a:t> – (Long)</a:t>
            </a:r>
          </a:p>
          <a:p>
            <a:pPr marL="201168" lvl="1" indent="0">
              <a:buNone/>
            </a:pPr>
            <a:endParaRPr lang="en-US" i="1" dirty="0"/>
          </a:p>
          <a:p>
            <a:pPr marL="201168" lvl="1" indent="0">
              <a:buNone/>
            </a:pPr>
            <a:r>
              <a:rPr lang="en-US" b="1" dirty="0"/>
              <a:t>Propaganda Model</a:t>
            </a:r>
          </a:p>
          <a:p>
            <a:pPr marL="201168" lvl="1" indent="0">
              <a:buNone/>
            </a:pPr>
            <a:r>
              <a:rPr lang="en-US" i="1" dirty="0"/>
              <a:t>- Selection of topics			- Determine</a:t>
            </a:r>
            <a:br>
              <a:rPr lang="en-US" i="1" dirty="0"/>
            </a:br>
            <a:r>
              <a:rPr lang="en-US" i="1" dirty="0"/>
              <a:t>- Distribution of concerns			- Select</a:t>
            </a:r>
            <a:br>
              <a:rPr lang="en-US" i="1" dirty="0"/>
            </a:br>
            <a:r>
              <a:rPr lang="en-US" i="1" dirty="0"/>
              <a:t>- Emphasis				- Shape </a:t>
            </a:r>
            <a:br>
              <a:rPr lang="en-US" i="1" dirty="0"/>
            </a:br>
            <a:r>
              <a:rPr lang="en-US" i="1" dirty="0"/>
              <a:t>- Framing of issues			- Control</a:t>
            </a:r>
            <a:br>
              <a:rPr lang="en-US" i="1" dirty="0"/>
            </a:br>
            <a:r>
              <a:rPr lang="en-US" i="1" dirty="0"/>
              <a:t>- Filtering of information 			- Restrict</a:t>
            </a:r>
            <a:br>
              <a:rPr lang="en-US" i="1" dirty="0"/>
            </a:br>
            <a:r>
              <a:rPr lang="en-US" i="1" dirty="0"/>
              <a:t>- Bounding of debate			- Serve the interest of a select elite group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understand…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There are various types of ownership</a:t>
            </a:r>
          </a:p>
          <a:p>
            <a:pPr lvl="2"/>
            <a:r>
              <a:rPr lang="en-US" dirty="0"/>
              <a:t>Non-commercial arrangements (governments, semi-independent public corporations, charities) </a:t>
            </a:r>
          </a:p>
          <a:p>
            <a:pPr lvl="2"/>
            <a:r>
              <a:rPr lang="en-US" dirty="0"/>
              <a:t>Private ownership (individuals, families, partnerships, shareholders, institutional investors, private equity funds, venture capitalists, coops and non-profits) </a:t>
            </a:r>
          </a:p>
          <a:p>
            <a:pPr marL="384048" lvl="2" indent="0">
              <a:buNone/>
            </a:pPr>
            <a:r>
              <a:rPr lang="en-US" i="1" dirty="0"/>
              <a:t>Depending on the type of ownership, the proprietor may not control managerial decisions (owners vs managers)</a:t>
            </a:r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Media owners provide platforms (means of production, methods of distribution)</a:t>
            </a:r>
          </a:p>
          <a:p>
            <a:pPr marL="201168" lvl="1" indent="0">
              <a:buNone/>
            </a:pPr>
            <a:r>
              <a:rPr lang="en-US" dirty="0"/>
              <a:t>Media owners provide messages (content – propaganda model)</a:t>
            </a:r>
          </a:p>
          <a:p>
            <a:pPr marL="201168" lvl="1" indent="0">
              <a:buNone/>
            </a:pPr>
            <a:endParaRPr lang="en-US" dirty="0"/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1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Media Concentration 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Canadian Media Concentration Research Project Website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An updated report on </a:t>
            </a:r>
            <a:r>
              <a:rPr lang="en-US" i="1" dirty="0">
                <a:hlinkClick r:id="rId3"/>
              </a:rPr>
              <a:t>Media Ownership and Concentration in Canada</a:t>
            </a:r>
            <a:r>
              <a:rPr lang="en-US" dirty="0">
                <a:hlinkClick r:id="rId3"/>
              </a:rPr>
              <a:t> by Dwayne </a:t>
            </a:r>
            <a:r>
              <a:rPr lang="en-US" dirty="0" err="1">
                <a:hlinkClick r:id="rId3"/>
              </a:rPr>
              <a:t>Winseck</a:t>
            </a:r>
            <a:r>
              <a:rPr lang="en-US" dirty="0">
                <a:hlinkClick r:id="rId3"/>
              </a:rPr>
              <a:t> is available via this link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1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CRTC Regulations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CRTC Businesses and Licensing</a:t>
            </a:r>
            <a:endParaRPr lang="en-US" dirty="0"/>
          </a:p>
          <a:p>
            <a:r>
              <a:rPr lang="en-US" dirty="0">
                <a:hlinkClick r:id="rId3"/>
              </a:rPr>
              <a:t>Diversity of Voices Polity</a:t>
            </a:r>
            <a:endParaRPr lang="en-US" dirty="0"/>
          </a:p>
          <a:p>
            <a:pPr lvl="1"/>
            <a:r>
              <a:rPr lang="en-US" dirty="0"/>
              <a:t> 2 out of 3 – Newspaper, Television, Radio Station in same market</a:t>
            </a:r>
          </a:p>
          <a:p>
            <a:pPr lvl="1"/>
            <a:r>
              <a:rPr lang="en-US" dirty="0"/>
              <a:t>Ownership caps –  35% - 45% potentially threatening, over 45% rejected</a:t>
            </a:r>
          </a:p>
          <a:p>
            <a:pPr lvl="1"/>
            <a:r>
              <a:rPr lang="en-US" dirty="0"/>
              <a:t>Incumbent telephone and cable companies cannot consolidate to ‘control the internet’</a:t>
            </a:r>
          </a:p>
          <a:p>
            <a:pPr lvl="1"/>
            <a:r>
              <a:rPr lang="en-US" dirty="0"/>
              <a:t>Vertical integration of programming – ¾ have to be produced from outside sources, 25% Canadian programming from independent producers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>
                <a:hlinkClick r:id="rId4"/>
              </a:rPr>
              <a:t>Examples of CRTC rulings regarding these regulations are contained in this report  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0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Ownership in Canada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943" y="5508142"/>
            <a:ext cx="5971364" cy="50988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43" y="1899992"/>
            <a:ext cx="4318000" cy="360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70" y="1899992"/>
            <a:ext cx="4063931" cy="36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270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5720</TotalTime>
  <Words>927</Words>
  <Application>Microsoft Office PowerPoint</Application>
  <PresentationFormat>Widescreen</PresentationFormat>
  <Paragraphs>166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Calibri Light</vt:lpstr>
      <vt:lpstr>Retrospect</vt:lpstr>
      <vt:lpstr>Media, Technology and Politics</vt:lpstr>
      <vt:lpstr>In the Media!</vt:lpstr>
      <vt:lpstr>RECAP – History of the Mass Media in Canada</vt:lpstr>
      <vt:lpstr>Why does it matter who owns the media? </vt:lpstr>
      <vt:lpstr>Why does it matter who owns the media? </vt:lpstr>
      <vt:lpstr>Who owns the media?</vt:lpstr>
      <vt:lpstr>Canadian Media Concentration Research Project</vt:lpstr>
      <vt:lpstr>CRTC Regulations </vt:lpstr>
      <vt:lpstr>Media Ownership in Canada Trends</vt:lpstr>
      <vt:lpstr>PowerPoint Presentation</vt:lpstr>
      <vt:lpstr>Media Ownership in Canada Trends</vt:lpstr>
      <vt:lpstr>PowerPoint Presentation</vt:lpstr>
      <vt:lpstr>Waves of Media Consolidation</vt:lpstr>
      <vt:lpstr>Wave One – 1994 - 2000</vt:lpstr>
      <vt:lpstr>Wave Two – 2004 - 2007</vt:lpstr>
      <vt:lpstr>Wave 3 – 2010 - 2015 </vt:lpstr>
      <vt:lpstr>Trends from Wave Analysis</vt:lpstr>
      <vt:lpstr>2015 Report on Media Concentration in Canada</vt:lpstr>
      <vt:lpstr>From the Assigned Readings – Up to 2011</vt:lpstr>
      <vt:lpstr>PowerPoint Presentation</vt:lpstr>
      <vt:lpstr>PowerPoint Presentation</vt:lpstr>
      <vt:lpstr>Comparison of Canada vs USA</vt:lpstr>
      <vt:lpstr>2015 Report on Media Concentration in Canada</vt:lpstr>
      <vt:lpstr>Vertical Integration: Content vs Connectivity</vt:lpstr>
      <vt:lpstr>Who Owns the World Media  (Noam, E. M. (2016) Who Owns the World’s Media? Media Concentration and Ownership around the World, Oxford Press, p. 1172)</vt:lpstr>
      <vt:lpstr>Who Owns the World Media  (Noam, E. M. (2016) Who Owns the World’s Media? Media Concentration and Ownership around the World, Oxford Press, p.  1177)</vt:lpstr>
      <vt:lpstr>Guest Speaker!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</dc:title>
  <dc:creator>Erik Chevrier</dc:creator>
  <cp:lastModifiedBy>Erik Chevrier</cp:lastModifiedBy>
  <cp:revision>477</cp:revision>
  <dcterms:created xsi:type="dcterms:W3CDTF">2015-09-08T04:44:55Z</dcterms:created>
  <dcterms:modified xsi:type="dcterms:W3CDTF">2017-07-07T05:19:41Z</dcterms:modified>
</cp:coreProperties>
</file>