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8" r:id="rId3"/>
    <p:sldId id="259" r:id="rId4"/>
    <p:sldId id="261"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08"/>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2017-08-06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8/6/2017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8/6/2017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8/6/2017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WB-IrM9GRs" TargetMode="External"/><Relationship Id="rId2" Type="http://schemas.openxmlformats.org/officeDocument/2006/relationships/hyperlink" Target="https://www.youtube.com/watch?v=PWyxy2Kz3T0" TargetMode="External"/><Relationship Id="rId1" Type="http://schemas.openxmlformats.org/officeDocument/2006/relationships/slideLayout" Target="../slideLayouts/slideLayout2.xml"/><Relationship Id="rId5" Type="http://schemas.openxmlformats.org/officeDocument/2006/relationships/hyperlink" Target="https://www.youtube.com/watch?v=eRCKYLjR7yw" TargetMode="External"/><Relationship Id="rId4" Type="http://schemas.openxmlformats.org/officeDocument/2006/relationships/hyperlink" Target="https://www.youtube.com/watch?v=V0s2S0px6q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aws-lois.justice.gc.ca/eng/acts/P-21/" TargetMode="External"/><Relationship Id="rId2" Type="http://schemas.openxmlformats.org/officeDocument/2006/relationships/hyperlink" Target="https://www.priv.gc.ca/en/privacy-topics/privacy-laws-in-canada/02_05_d_15/" TargetMode="External"/><Relationship Id="rId1" Type="http://schemas.openxmlformats.org/officeDocument/2006/relationships/slideLayout" Target="../slideLayouts/slideLayout2.xml"/><Relationship Id="rId4" Type="http://schemas.openxmlformats.org/officeDocument/2006/relationships/hyperlink" Target="http://laws-lois.justice.gc.ca/eng/acts/P-8.6/index.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laws-lois.justice.gc.ca/eng/acts/P-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ustice.gc.ca/eng/cj-jp/ns-sn/act-loi.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aws-lois.justice.gc.ca/eng/acts/P-21" TargetMode="External"/><Relationship Id="rId2" Type="http://schemas.openxmlformats.org/officeDocument/2006/relationships/hyperlink" Target="http://laws-lois.justice.gc.ca/eng/acts/P-8.6/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bc.ca/news/technology/cellphone-surveillance-police-canada-imsi-catcher-privacy-1.4066527" TargetMode="External"/><Relationship Id="rId2" Type="http://schemas.openxmlformats.org/officeDocument/2006/relationships/hyperlink" Target="https://www.youtube.com/watch?v=Y1E3r2USd8I" TargetMode="External"/><Relationship Id="rId1" Type="http://schemas.openxmlformats.org/officeDocument/2006/relationships/slideLayout" Target="../slideLayouts/slideLayout2.xml"/><Relationship Id="rId4" Type="http://schemas.openxmlformats.org/officeDocument/2006/relationships/hyperlink" Target="https://wikileaks.org/ciav7p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U3s349VeWk" TargetMode="External"/><Relationship Id="rId2" Type="http://schemas.openxmlformats.org/officeDocument/2006/relationships/hyperlink" Target="https://collateralmurder.wikileaks.org/" TargetMode="External"/><Relationship Id="rId1" Type="http://schemas.openxmlformats.org/officeDocument/2006/relationships/slideLayout" Target="../slideLayouts/slideLayout2.xml"/><Relationship Id="rId5" Type="http://schemas.openxmlformats.org/officeDocument/2006/relationships/hyperlink" Target="https://www.youtube.com/watch?v=ZHl0WI32XkY" TargetMode="External"/><Relationship Id="rId4" Type="http://schemas.openxmlformats.org/officeDocument/2006/relationships/hyperlink" Target="https://www.youtube.com/watch?v=9p231YWX1q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d2JyaW9X34" TargetMode="External"/><Relationship Id="rId2" Type="http://schemas.openxmlformats.org/officeDocument/2006/relationships/hyperlink" Target="https://www.youtube.com/watch?v=XZmGGAbHqa0" TargetMode="External"/><Relationship Id="rId1" Type="http://schemas.openxmlformats.org/officeDocument/2006/relationships/slideLayout" Target="../slideLayouts/slideLayout2.xml"/><Relationship Id="rId4" Type="http://schemas.openxmlformats.org/officeDocument/2006/relationships/hyperlink" Target="https://www.youtube.com/watch?v=L2oJw1a_q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US" dirty="0"/>
              <a:t>Media, Technology and Privacy</a:t>
            </a:r>
          </a:p>
          <a:p>
            <a:r>
              <a:rPr lang="en-CA" dirty="0"/>
              <a:t>Erik Chevrier</a:t>
            </a:r>
          </a:p>
          <a:p>
            <a:r>
              <a:rPr lang="en-CA" dirty="0"/>
              <a:t>August 2nd, 2017</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Cloud Technology</a:t>
            </a:r>
          </a:p>
        </p:txBody>
      </p:sp>
      <p:sp>
        <p:nvSpPr>
          <p:cNvPr id="3" name="Content Placeholder 2"/>
          <p:cNvSpPr>
            <a:spLocks noGrp="1"/>
          </p:cNvSpPr>
          <p:nvPr>
            <p:ph idx="1"/>
          </p:nvPr>
        </p:nvSpPr>
        <p:spPr/>
        <p:txBody>
          <a:bodyPr/>
          <a:lstStyle/>
          <a:p>
            <a:r>
              <a:rPr lang="en-US" dirty="0"/>
              <a:t>Data theft – breach problems</a:t>
            </a:r>
          </a:p>
          <a:p>
            <a:r>
              <a:rPr lang="en-US" dirty="0"/>
              <a:t>Government monitoring</a:t>
            </a:r>
          </a:p>
          <a:p>
            <a:r>
              <a:rPr lang="en-US" dirty="0"/>
              <a:t>Corporate monitoring</a:t>
            </a:r>
          </a:p>
          <a:p>
            <a:r>
              <a:rPr lang="en-US" dirty="0"/>
              <a:t>Protection of youth – time, date location stamps</a:t>
            </a:r>
          </a:p>
          <a:p>
            <a:r>
              <a:rPr lang="en-US" dirty="0"/>
              <a:t>Leaks of personal information – celebrity nude picture leak</a:t>
            </a:r>
          </a:p>
          <a:p>
            <a:r>
              <a:rPr lang="en-US" dirty="0"/>
              <a:t>Monitoring dissent</a:t>
            </a:r>
          </a:p>
          <a:p>
            <a:r>
              <a:rPr lang="en-US" dirty="0"/>
              <a:t>Market research and niche targeting</a:t>
            </a:r>
          </a:p>
          <a:p>
            <a:r>
              <a:rPr lang="en-US" dirty="0"/>
              <a:t>Customized searches – echo chamber</a:t>
            </a:r>
          </a:p>
          <a:p>
            <a:r>
              <a:rPr lang="en-US" dirty="0"/>
              <a:t>Stealing intellectual property</a:t>
            </a:r>
          </a:p>
        </p:txBody>
      </p:sp>
    </p:spTree>
    <p:extLst>
      <p:ext uri="{BB962C8B-B14F-4D97-AF65-F5344CB8AC3E}">
        <p14:creationId xmlns:p14="http://schemas.microsoft.com/office/powerpoint/2010/main" val="206163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Application Information Flows</a:t>
            </a:r>
          </a:p>
        </p:txBody>
      </p:sp>
      <p:sp>
        <p:nvSpPr>
          <p:cNvPr id="3" name="Content Placeholder 2"/>
          <p:cNvSpPr>
            <a:spLocks noGrp="1"/>
          </p:cNvSpPr>
          <p:nvPr>
            <p:ph idx="1"/>
          </p:nvPr>
        </p:nvSpPr>
        <p:spPr/>
        <p:txBody>
          <a:bodyPr>
            <a:normAutofit/>
          </a:bodyPr>
          <a:lstStyle/>
          <a:p>
            <a:endParaRPr lang="en-US" sz="1050" dirty="0"/>
          </a:p>
          <a:p>
            <a:endParaRPr lang="en-US" sz="1050" dirty="0"/>
          </a:p>
          <a:p>
            <a:pPr marL="0" indent="0">
              <a:buNone/>
            </a:pPr>
            <a:r>
              <a:rPr lang="en-US" sz="1050" dirty="0"/>
              <a:t>Source:</a:t>
            </a:r>
          </a:p>
          <a:p>
            <a:pPr marL="0" indent="0">
              <a:buNone/>
            </a:pPr>
            <a:r>
              <a:rPr lang="en-US" sz="1050" dirty="0"/>
              <a:t>Dwyer, T., (2016), </a:t>
            </a:r>
            <a:r>
              <a:rPr lang="en-US" sz="1050" i="1" dirty="0"/>
              <a:t>Convergent Media and Privacy, </a:t>
            </a:r>
            <a:r>
              <a:rPr lang="en-US" sz="1050" dirty="0"/>
              <a:t>Palgrave MacMillan. </a:t>
            </a:r>
          </a:p>
        </p:txBody>
      </p:sp>
      <p:pic>
        <p:nvPicPr>
          <p:cNvPr id="5" name="Picture 4"/>
          <p:cNvPicPr>
            <a:picLocks noChangeAspect="1"/>
          </p:cNvPicPr>
          <p:nvPr/>
        </p:nvPicPr>
        <p:blipFill>
          <a:blip r:embed="rId2"/>
          <a:stretch>
            <a:fillRect/>
          </a:stretch>
        </p:blipFill>
        <p:spPr>
          <a:xfrm>
            <a:off x="6265069" y="1080333"/>
            <a:ext cx="5363430" cy="5063291"/>
          </a:xfrm>
          <a:prstGeom prst="rect">
            <a:avLst/>
          </a:prstGeom>
        </p:spPr>
      </p:pic>
    </p:spTree>
    <p:extLst>
      <p:ext uri="{BB962C8B-B14F-4D97-AF65-F5344CB8AC3E}">
        <p14:creationId xmlns:p14="http://schemas.microsoft.com/office/powerpoint/2010/main" val="295293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and Media</a:t>
            </a:r>
          </a:p>
        </p:txBody>
      </p:sp>
      <p:sp>
        <p:nvSpPr>
          <p:cNvPr id="3" name="Content Placeholder 2"/>
          <p:cNvSpPr>
            <a:spLocks noGrp="1"/>
          </p:cNvSpPr>
          <p:nvPr>
            <p:ph idx="1"/>
          </p:nvPr>
        </p:nvSpPr>
        <p:spPr/>
        <p:txBody>
          <a:bodyPr/>
          <a:lstStyle/>
          <a:p>
            <a:r>
              <a:rPr lang="en-US" dirty="0"/>
              <a:t>Definitions of technology (Goggin)</a:t>
            </a:r>
          </a:p>
          <a:p>
            <a:pPr lvl="1"/>
            <a:r>
              <a:rPr lang="en-US" dirty="0"/>
              <a:t>Greek – Systematic treatment (particularly applied to grammar)</a:t>
            </a:r>
          </a:p>
          <a:p>
            <a:pPr lvl="1"/>
            <a:r>
              <a:rPr lang="en-US" dirty="0"/>
              <a:t>17</a:t>
            </a:r>
            <a:r>
              <a:rPr lang="en-US" baseline="30000" dirty="0"/>
              <a:t>th</a:t>
            </a:r>
            <a:r>
              <a:rPr lang="en-US" dirty="0"/>
              <a:t> century – German &amp; French (</a:t>
            </a:r>
            <a:r>
              <a:rPr lang="en-US" i="1" dirty="0" err="1"/>
              <a:t>technologie</a:t>
            </a:r>
            <a:r>
              <a:rPr lang="en-US" i="1" dirty="0"/>
              <a:t>) – </a:t>
            </a:r>
            <a:r>
              <a:rPr lang="en-US" dirty="0"/>
              <a:t>Branch of knowledge dealing with the mechanical arts and applied science </a:t>
            </a:r>
          </a:p>
          <a:p>
            <a:pPr lvl="1"/>
            <a:r>
              <a:rPr lang="en-US" dirty="0"/>
              <a:t>19</a:t>
            </a:r>
            <a:r>
              <a:rPr lang="en-US" baseline="30000" dirty="0"/>
              <a:t>th</a:t>
            </a:r>
            <a:r>
              <a:rPr lang="en-US" dirty="0"/>
              <a:t> century – Technology – The application of such knowledge for practical purposes</a:t>
            </a:r>
          </a:p>
          <a:p>
            <a:pPr lvl="1"/>
            <a:r>
              <a:rPr lang="en-US" dirty="0"/>
              <a:t>20</a:t>
            </a:r>
            <a:r>
              <a:rPr lang="en-US" baseline="30000" dirty="0"/>
              <a:t>th</a:t>
            </a:r>
            <a:r>
              <a:rPr lang="en-US" dirty="0"/>
              <a:t> century</a:t>
            </a:r>
          </a:p>
          <a:p>
            <a:pPr lvl="2"/>
            <a:r>
              <a:rPr lang="en-US" dirty="0"/>
              <a:t>The product of such application (of knowledge); </a:t>
            </a:r>
          </a:p>
          <a:p>
            <a:pPr lvl="2"/>
            <a:r>
              <a:rPr lang="en-US" dirty="0"/>
              <a:t>technological knowledge or knowhow; </a:t>
            </a:r>
          </a:p>
          <a:p>
            <a:pPr lvl="2"/>
            <a:r>
              <a:rPr lang="en-US" dirty="0"/>
              <a:t>a technological process, method, or technique; </a:t>
            </a:r>
          </a:p>
          <a:p>
            <a:pPr lvl="2"/>
            <a:r>
              <a:rPr lang="en-US" dirty="0"/>
              <a:t>machinery, equipment, etc. developed from the practical application of scientific and technological knowledge</a:t>
            </a:r>
          </a:p>
          <a:p>
            <a:pPr lvl="1"/>
            <a:endParaRPr lang="en-US" i="1" dirty="0"/>
          </a:p>
        </p:txBody>
      </p:sp>
    </p:spTree>
    <p:extLst>
      <p:ext uri="{BB962C8B-B14F-4D97-AF65-F5344CB8AC3E}">
        <p14:creationId xmlns:p14="http://schemas.microsoft.com/office/powerpoint/2010/main" val="2803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p:txBody>
          <a:bodyPr/>
          <a:lstStyle/>
          <a:p>
            <a:r>
              <a:rPr lang="en-US" dirty="0"/>
              <a:t>Is shaped by social, political, cultural and economic circumstances</a:t>
            </a:r>
          </a:p>
          <a:p>
            <a:r>
              <a:rPr lang="en-US" dirty="0"/>
              <a:t>New media technology is mainly shaped by users</a:t>
            </a:r>
          </a:p>
          <a:p>
            <a:r>
              <a:rPr lang="en-US" dirty="0"/>
              <a:t>Digitization vs analogue</a:t>
            </a:r>
          </a:p>
          <a:p>
            <a:r>
              <a:rPr lang="en-US" dirty="0"/>
              <a:t>Internet and networks of data packets </a:t>
            </a:r>
          </a:p>
          <a:p>
            <a:r>
              <a:rPr lang="en-US" dirty="0"/>
              <a:t>Science and technology are not ‘neutral’ processes </a:t>
            </a:r>
            <a:r>
              <a:rPr lang="en-US" sz="1200" dirty="0"/>
              <a:t>(Law. J, (1996) Laboratories and Tests)</a:t>
            </a:r>
            <a:endParaRPr lang="en-US" dirty="0"/>
          </a:p>
          <a:p>
            <a:pPr lvl="1"/>
            <a:r>
              <a:rPr lang="en-US" dirty="0"/>
              <a:t>Actors-networks</a:t>
            </a:r>
          </a:p>
          <a:p>
            <a:pPr lvl="1"/>
            <a:r>
              <a:rPr lang="en-US" dirty="0"/>
              <a:t>Recourses</a:t>
            </a:r>
          </a:p>
          <a:p>
            <a:pPr lvl="1"/>
            <a:r>
              <a:rPr lang="en-US" dirty="0"/>
              <a:t>Journals</a:t>
            </a:r>
          </a:p>
          <a:p>
            <a:pPr lvl="1"/>
            <a:r>
              <a:rPr lang="en-US" dirty="0"/>
              <a:t>Funding</a:t>
            </a:r>
          </a:p>
          <a:p>
            <a:pPr lvl="1"/>
            <a:r>
              <a:rPr lang="en-US" dirty="0"/>
              <a:t>Statistics</a:t>
            </a:r>
          </a:p>
        </p:txBody>
      </p:sp>
    </p:spTree>
    <p:extLst>
      <p:ext uri="{BB962C8B-B14F-4D97-AF65-F5344CB8AC3E}">
        <p14:creationId xmlns:p14="http://schemas.microsoft.com/office/powerpoint/2010/main" val="52445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p:txBody>
          <a:bodyPr>
            <a:normAutofit fontScale="77500" lnSpcReduction="20000"/>
          </a:bodyPr>
          <a:lstStyle/>
          <a:p>
            <a:r>
              <a:rPr lang="en-US" dirty="0"/>
              <a:t>TCP/IP – Transmission control protocol/Internet protocol</a:t>
            </a:r>
          </a:p>
          <a:p>
            <a:r>
              <a:rPr lang="en-US" dirty="0"/>
              <a:t>P2P – Peer-to-peer</a:t>
            </a:r>
          </a:p>
          <a:p>
            <a:r>
              <a:rPr lang="en-US" dirty="0"/>
              <a:t>HTTP – Hypertext Transfer Protocol </a:t>
            </a:r>
          </a:p>
          <a:p>
            <a:r>
              <a:rPr lang="en-US" dirty="0"/>
              <a:t>E-mail – Electronic mail</a:t>
            </a:r>
          </a:p>
          <a:p>
            <a:r>
              <a:rPr lang="en-US" dirty="0"/>
              <a:t>MMS – Multimedia messaging</a:t>
            </a:r>
          </a:p>
          <a:p>
            <a:r>
              <a:rPr lang="en-US" dirty="0"/>
              <a:t>SMS – Short message service</a:t>
            </a:r>
          </a:p>
          <a:p>
            <a:r>
              <a:rPr lang="en-US" dirty="0"/>
              <a:t>Social Media – A new group of technologies, which rely upon – indeed are constituted by – the productive interactions of media consumers and users. </a:t>
            </a:r>
          </a:p>
          <a:p>
            <a:r>
              <a:rPr lang="en-US" dirty="0"/>
              <a:t>Pro-am – Distinctive new ways professionals and workers and armature media consumer-cum-producers produce media. </a:t>
            </a:r>
          </a:p>
          <a:p>
            <a:r>
              <a:rPr lang="en-US" dirty="0"/>
              <a:t>Three forms of broadcasting: </a:t>
            </a:r>
          </a:p>
          <a:p>
            <a:pPr lvl="1"/>
            <a:r>
              <a:rPr lang="en-US" dirty="0"/>
              <a:t>Terrestrial via transmitter</a:t>
            </a:r>
          </a:p>
          <a:p>
            <a:pPr lvl="1"/>
            <a:r>
              <a:rPr lang="en-US" dirty="0"/>
              <a:t>Satellite</a:t>
            </a:r>
          </a:p>
          <a:p>
            <a:pPr lvl="1"/>
            <a:r>
              <a:rPr lang="en-US" dirty="0"/>
              <a:t>Cable </a:t>
            </a:r>
          </a:p>
        </p:txBody>
      </p:sp>
    </p:spTree>
    <p:extLst>
      <p:ext uri="{BB962C8B-B14F-4D97-AF65-F5344CB8AC3E}">
        <p14:creationId xmlns:p14="http://schemas.microsoft.com/office/powerpoint/2010/main" val="38761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Media Technologies, Politics and the Economy</a:t>
            </a:r>
          </a:p>
        </p:txBody>
      </p:sp>
      <p:sp>
        <p:nvSpPr>
          <p:cNvPr id="3" name="Content Placeholder 2"/>
          <p:cNvSpPr>
            <a:spLocks noGrp="1"/>
          </p:cNvSpPr>
          <p:nvPr>
            <p:ph idx="1"/>
          </p:nvPr>
        </p:nvSpPr>
        <p:spPr/>
        <p:txBody>
          <a:bodyPr/>
          <a:lstStyle/>
          <a:p>
            <a:r>
              <a:rPr lang="en-US" dirty="0"/>
              <a:t>Free market proponents were thrilled about the possibilities of the internet in breaking down government regulations. Their celebration was short lived because they asked government to ‘regulate’ their property.</a:t>
            </a:r>
          </a:p>
          <a:p>
            <a:r>
              <a:rPr lang="en-US" dirty="0"/>
              <a:t>Breakdown of leisure and work</a:t>
            </a:r>
          </a:p>
          <a:p>
            <a:r>
              <a:rPr lang="en-US" dirty="0"/>
              <a:t>Sharing economies flourish online – the internet is based on sharing (reciprocity)</a:t>
            </a:r>
          </a:p>
          <a:p>
            <a:pPr lvl="1"/>
            <a:r>
              <a:rPr lang="en-US" dirty="0"/>
              <a:t>Polanyi – Reciprocity, redistribution and markets. </a:t>
            </a:r>
          </a:p>
          <a:p>
            <a:r>
              <a:rPr lang="en-US" dirty="0"/>
              <a:t>Marketing segments – long tail, i.e. niche marketing </a:t>
            </a:r>
          </a:p>
          <a:p>
            <a:r>
              <a:rPr lang="en-US" dirty="0"/>
              <a:t>Gate-keepers are now gate-watchers</a:t>
            </a:r>
          </a:p>
          <a:p>
            <a:r>
              <a:rPr lang="en-US" dirty="0"/>
              <a:t>Commodities are now virtual but still have value – ‘video game commodities’</a:t>
            </a:r>
          </a:p>
        </p:txBody>
      </p:sp>
    </p:spTree>
    <p:extLst>
      <p:ext uri="{BB962C8B-B14F-4D97-AF65-F5344CB8AC3E}">
        <p14:creationId xmlns:p14="http://schemas.microsoft.com/office/powerpoint/2010/main" val="79607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future of technology?</a:t>
            </a:r>
          </a:p>
        </p:txBody>
      </p:sp>
      <p:sp>
        <p:nvSpPr>
          <p:cNvPr id="3" name="Content Placeholder 2"/>
          <p:cNvSpPr>
            <a:spLocks noGrp="1"/>
          </p:cNvSpPr>
          <p:nvPr>
            <p:ph idx="1"/>
          </p:nvPr>
        </p:nvSpPr>
        <p:spPr/>
        <p:txBody>
          <a:bodyPr/>
          <a:lstStyle/>
          <a:p>
            <a:r>
              <a:rPr lang="en-US" dirty="0">
                <a:hlinkClick r:id="rId2"/>
              </a:rPr>
              <a:t>Blow your Mind Technology</a:t>
            </a:r>
            <a:endParaRPr lang="en-US" dirty="0">
              <a:hlinkClick r:id="rId3"/>
            </a:endParaRPr>
          </a:p>
          <a:p>
            <a:r>
              <a:rPr lang="en-US" dirty="0">
                <a:hlinkClick r:id="rId4"/>
              </a:rPr>
              <a:t>Top 9 Future Gadgets</a:t>
            </a:r>
            <a:endParaRPr lang="en-US" dirty="0">
              <a:hlinkClick r:id="rId3"/>
            </a:endParaRPr>
          </a:p>
          <a:p>
            <a:r>
              <a:rPr lang="en-US" dirty="0">
                <a:hlinkClick r:id="rId3"/>
              </a:rPr>
              <a:t>Next Future Technology will Blow Your Mind</a:t>
            </a:r>
            <a:endParaRPr lang="en-US" dirty="0"/>
          </a:p>
          <a:p>
            <a:r>
              <a:rPr lang="en-US" dirty="0">
                <a:hlinkClick r:id="rId5"/>
              </a:rPr>
              <a:t>10 Future Technologies Right Around the Corner</a:t>
            </a:r>
            <a:endParaRPr lang="en-US" dirty="0"/>
          </a:p>
        </p:txBody>
      </p:sp>
    </p:spTree>
    <p:extLst>
      <p:ext uri="{BB962C8B-B14F-4D97-AF65-F5344CB8AC3E}">
        <p14:creationId xmlns:p14="http://schemas.microsoft.com/office/powerpoint/2010/main" val="206820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Concerns? </a:t>
            </a:r>
          </a:p>
        </p:txBody>
      </p:sp>
      <p:sp>
        <p:nvSpPr>
          <p:cNvPr id="3" name="Content Placeholder 2"/>
          <p:cNvSpPr>
            <a:spLocks noGrp="1"/>
          </p:cNvSpPr>
          <p:nvPr>
            <p:ph idx="1"/>
          </p:nvPr>
        </p:nvSpPr>
        <p:spPr/>
        <p:txBody>
          <a:bodyPr/>
          <a:lstStyle/>
          <a:p>
            <a:r>
              <a:rPr lang="en-US" sz="2800" b="1" dirty="0"/>
              <a:t>Remember – Monday is the oral presentations</a:t>
            </a:r>
          </a:p>
          <a:p>
            <a:pPr lvl="1"/>
            <a:r>
              <a:rPr lang="en-US" b="1" dirty="0"/>
              <a:t>You all must show up or you will lose 2 points on your final paper</a:t>
            </a:r>
          </a:p>
          <a:p>
            <a:pPr lvl="1"/>
            <a:r>
              <a:rPr lang="en-US" dirty="0"/>
              <a:t>You must submit your presentation</a:t>
            </a:r>
          </a:p>
          <a:p>
            <a:pPr lvl="1"/>
            <a:r>
              <a:rPr lang="en-US" dirty="0"/>
              <a:t>You must submit a summary of your paper/presentation</a:t>
            </a:r>
          </a:p>
          <a:p>
            <a:pPr lvl="1"/>
            <a:r>
              <a:rPr lang="en-US" dirty="0"/>
              <a:t>You must come up with and define 3 – 5 key terms that pertain to your topic</a:t>
            </a:r>
          </a:p>
          <a:p>
            <a:pPr lvl="1"/>
            <a:r>
              <a:rPr lang="en-US" dirty="0"/>
              <a:t>You must include all the group member’s names on these documents</a:t>
            </a:r>
          </a:p>
          <a:p>
            <a:pPr lvl="1"/>
            <a:endParaRPr lang="en-US" dirty="0"/>
          </a:p>
          <a:p>
            <a:pPr lvl="1"/>
            <a:endParaRPr lang="en-US" dirty="0"/>
          </a:p>
        </p:txBody>
      </p:sp>
    </p:spTree>
    <p:extLst>
      <p:ext uri="{BB962C8B-B14F-4D97-AF65-F5344CB8AC3E}">
        <p14:creationId xmlns:p14="http://schemas.microsoft.com/office/powerpoint/2010/main" val="387996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Legislation in Canada</a:t>
            </a:r>
          </a:p>
        </p:txBody>
      </p:sp>
      <p:sp>
        <p:nvSpPr>
          <p:cNvPr id="3" name="Content Placeholder 2"/>
          <p:cNvSpPr>
            <a:spLocks noGrp="1"/>
          </p:cNvSpPr>
          <p:nvPr>
            <p:ph idx="1"/>
          </p:nvPr>
        </p:nvSpPr>
        <p:spPr/>
        <p:txBody>
          <a:bodyPr/>
          <a:lstStyle/>
          <a:p>
            <a:r>
              <a:rPr lang="en-US" dirty="0">
                <a:hlinkClick r:id="rId2"/>
              </a:rPr>
              <a:t>Office of the Privacy Commissioner of Canada</a:t>
            </a:r>
            <a:endParaRPr lang="en-US" dirty="0"/>
          </a:p>
          <a:p>
            <a:endParaRPr lang="en-US" dirty="0">
              <a:hlinkClick r:id="rId3"/>
            </a:endParaRPr>
          </a:p>
          <a:p>
            <a:r>
              <a:rPr lang="en-US" dirty="0">
                <a:hlinkClick r:id="rId3"/>
              </a:rPr>
              <a:t>Privacy Act </a:t>
            </a:r>
            <a:r>
              <a:rPr lang="en-US" dirty="0"/>
              <a:t>– Government</a:t>
            </a:r>
            <a:endParaRPr lang="en-US" dirty="0">
              <a:hlinkClick r:id="rId2"/>
            </a:endParaRPr>
          </a:p>
          <a:p>
            <a:r>
              <a:rPr lang="en-US" dirty="0">
                <a:hlinkClick r:id="rId4"/>
              </a:rPr>
              <a:t>Personal Information Protection and Electronic Documents Act </a:t>
            </a:r>
            <a:r>
              <a:rPr lang="en-US" dirty="0"/>
              <a:t>- Business</a:t>
            </a:r>
            <a:endParaRPr lang="en-US" dirty="0">
              <a:hlinkClick r:id="rId2"/>
            </a:endParaRPr>
          </a:p>
          <a:p>
            <a:r>
              <a:rPr lang="en-US" dirty="0">
                <a:hlinkClick r:id="rId2"/>
              </a:rPr>
              <a:t>Office of the Privacy Commissioner of Canada</a:t>
            </a:r>
            <a:endParaRPr lang="en-US" dirty="0"/>
          </a:p>
          <a:p>
            <a:endParaRPr lang="en-US" dirty="0"/>
          </a:p>
        </p:txBody>
      </p:sp>
    </p:spTree>
    <p:extLst>
      <p:ext uri="{BB962C8B-B14F-4D97-AF65-F5344CB8AC3E}">
        <p14:creationId xmlns:p14="http://schemas.microsoft.com/office/powerpoint/2010/main" val="120662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Privacy Act</a:t>
            </a:r>
            <a:endParaRPr lang="en-US" dirty="0"/>
          </a:p>
        </p:txBody>
      </p:sp>
      <p:sp>
        <p:nvSpPr>
          <p:cNvPr id="3" name="Content Placeholder 2"/>
          <p:cNvSpPr>
            <a:spLocks noGrp="1"/>
          </p:cNvSpPr>
          <p:nvPr>
            <p:ph idx="1"/>
          </p:nvPr>
        </p:nvSpPr>
        <p:spPr>
          <a:xfrm>
            <a:off x="1097280" y="1845734"/>
            <a:ext cx="10058400" cy="4390760"/>
          </a:xfrm>
        </p:spPr>
        <p:txBody>
          <a:bodyPr>
            <a:normAutofit fontScale="92500" lnSpcReduction="20000"/>
          </a:bodyPr>
          <a:lstStyle/>
          <a:p>
            <a:r>
              <a:rPr lang="en-CA" i="1" dirty="0"/>
              <a:t>The purpose of this Act is to extend the present laws of Canada that protect the privacy of individuals with respect to personal information about themselves held by a government institution and that provide individuals with a right of access to that information.</a:t>
            </a:r>
          </a:p>
          <a:p>
            <a:endParaRPr lang="en-CA" dirty="0"/>
          </a:p>
          <a:p>
            <a:pPr marL="201168" lvl="1" indent="0">
              <a:buNone/>
            </a:pPr>
            <a:r>
              <a:rPr lang="en-US" sz="2400" dirty="0"/>
              <a:t>The Canadian Government shall: </a:t>
            </a:r>
          </a:p>
          <a:p>
            <a:pPr lvl="2"/>
            <a:r>
              <a:rPr lang="en-US" sz="1600" dirty="0"/>
              <a:t>Inform you that they are collecting information about you (exceptions exist 8.2)</a:t>
            </a:r>
          </a:p>
          <a:p>
            <a:pPr lvl="2"/>
            <a:r>
              <a:rPr lang="en-US" sz="1600" dirty="0"/>
              <a:t>Inform you about the reason they are collecting information about you – unless it makes the information inaccurate or will defeat the purpose/provide prejudice to the information being collected</a:t>
            </a:r>
          </a:p>
          <a:p>
            <a:pPr lvl="2"/>
            <a:r>
              <a:rPr lang="en-US" sz="1600" dirty="0"/>
              <a:t>Make sure the information is accurate and up-to-date, and complete</a:t>
            </a:r>
          </a:p>
          <a:p>
            <a:pPr lvl="2"/>
            <a:r>
              <a:rPr lang="en-US" sz="1600" dirty="0"/>
              <a:t>Dispose of information when the procedure is finished</a:t>
            </a:r>
          </a:p>
          <a:p>
            <a:pPr lvl="2"/>
            <a:endParaRPr lang="en-US" dirty="0"/>
          </a:p>
          <a:p>
            <a:pPr marL="384048" lvl="2" indent="0">
              <a:buNone/>
            </a:pPr>
            <a:r>
              <a:rPr lang="en-US" sz="1500" dirty="0"/>
              <a:t>They cannot share the information with other sectors of the government or use it for anything other than the purpose it was collected (exceptions exist 8.2)</a:t>
            </a:r>
          </a:p>
          <a:p>
            <a:pPr marL="384048" lvl="2" indent="0">
              <a:buNone/>
            </a:pPr>
            <a:endParaRPr lang="en-US" dirty="0"/>
          </a:p>
          <a:p>
            <a:pPr marL="384048" lvl="2" indent="0">
              <a:buNone/>
            </a:pPr>
            <a:r>
              <a:rPr lang="en-US" dirty="0"/>
              <a:t>Exception (8.2)</a:t>
            </a:r>
          </a:p>
          <a:p>
            <a:pPr marL="201168" lvl="1" indent="0">
              <a:buNone/>
            </a:pPr>
            <a:r>
              <a:rPr lang="en-CA" sz="1400" dirty="0"/>
              <a:t>	(m) for any purpose where, in the opinion of the head of the institution,</a:t>
            </a:r>
          </a:p>
          <a:p>
            <a:pPr marL="201168" lvl="1" indent="0">
              <a:buNone/>
            </a:pPr>
            <a:r>
              <a:rPr lang="en-CA" sz="1400" dirty="0"/>
              <a:t>		(</a:t>
            </a:r>
            <a:r>
              <a:rPr lang="en-CA" sz="1400" dirty="0" err="1"/>
              <a:t>i</a:t>
            </a:r>
            <a:r>
              <a:rPr lang="en-CA" sz="1400" dirty="0"/>
              <a:t>) the public interest in disclosure clearly outweighs any invasion of privacy that could result from the disclosure, or</a:t>
            </a:r>
          </a:p>
          <a:p>
            <a:pPr marL="201168" lvl="1" indent="0">
              <a:buNone/>
            </a:pPr>
            <a:r>
              <a:rPr lang="en-CA" sz="1400" dirty="0"/>
              <a:t>		(ii) disclosure would clearly benefit the individual to whom the information relates</a:t>
            </a:r>
          </a:p>
          <a:p>
            <a:pPr marL="384048" lvl="2" indent="0">
              <a:buNone/>
            </a:pPr>
            <a:endParaRPr lang="en-US" dirty="0"/>
          </a:p>
        </p:txBody>
      </p:sp>
    </p:spTree>
    <p:extLst>
      <p:ext uri="{BB962C8B-B14F-4D97-AF65-F5344CB8AC3E}">
        <p14:creationId xmlns:p14="http://schemas.microsoft.com/office/powerpoint/2010/main" val="131023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Anti-Terrorism Act</a:t>
            </a:r>
            <a:endParaRPr lang="en-US" dirty="0"/>
          </a:p>
        </p:txBody>
      </p:sp>
      <p:sp>
        <p:nvSpPr>
          <p:cNvPr id="3" name="Content Placeholder 2"/>
          <p:cNvSpPr>
            <a:spLocks noGrp="1"/>
          </p:cNvSpPr>
          <p:nvPr>
            <p:ph idx="1"/>
          </p:nvPr>
        </p:nvSpPr>
        <p:spPr/>
        <p:txBody>
          <a:bodyPr>
            <a:normAutofit fontScale="85000" lnSpcReduction="10000"/>
          </a:bodyPr>
          <a:lstStyle/>
          <a:p>
            <a:r>
              <a:rPr lang="en-CA" b="1" dirty="0"/>
              <a:t>Security of Information</a:t>
            </a:r>
          </a:p>
          <a:p>
            <a:r>
              <a:rPr lang="en-CA" dirty="0"/>
              <a:t>The concept of "harm to Canadian interests" (also known as a purpose "prejudicial to the safety or interests of the State") was defined to address a wide array of potential harms, including terrorist activity, interference with critical infrastructure, and the development of weapons of mass destruction in contravention of international law.</a:t>
            </a:r>
          </a:p>
          <a:p>
            <a:endParaRPr lang="en-CA" dirty="0"/>
          </a:p>
          <a:p>
            <a:r>
              <a:rPr lang="en-CA" b="1" dirty="0"/>
              <a:t>Surveillance and Identification</a:t>
            </a:r>
          </a:p>
          <a:p>
            <a:r>
              <a:rPr lang="en-CA" dirty="0"/>
              <a:t>Terrorism offences are included in the </a:t>
            </a:r>
            <a:r>
              <a:rPr lang="en-CA" i="1" dirty="0"/>
              <a:t>Criminal Code</a:t>
            </a:r>
            <a:r>
              <a:rPr lang="en-CA" dirty="0"/>
              <a:t> electronic surveillance scheme. The changes removed the last-resort requirement for the use of electronic surveillance in the investigation of terrorism offences, and extended the duration of a wiretap authorization (from 60 days to a maximum of one year) and permitted delays of up to three years as a requirement to notify a target after a surveillance has been completed in relation to a terrorism offence. The DNA warrant scheme and Data Bank were extended to include terrorism offences to the list of "primary designated offences", thus permitting the use of forensic DNA technology in the investigation and prosecution of these offences. Also, it is possible for courts to issue DNA warrants and to order the inclusion of DNA profiles of persons convicted of these offences in the National DNA Data Bank.</a:t>
            </a:r>
            <a:endParaRPr lang="en-US" dirty="0"/>
          </a:p>
        </p:txBody>
      </p:sp>
    </p:spTree>
    <p:extLst>
      <p:ext uri="{BB962C8B-B14F-4D97-AF65-F5344CB8AC3E}">
        <p14:creationId xmlns:p14="http://schemas.microsoft.com/office/powerpoint/2010/main" val="173898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Personal Information Protection and Electronic Documents Act (PIPEDA)</a:t>
            </a:r>
            <a:endParaRPr lang="en-US" dirty="0"/>
          </a:p>
        </p:txBody>
      </p:sp>
      <p:sp>
        <p:nvSpPr>
          <p:cNvPr id="3" name="Content Placeholder 2"/>
          <p:cNvSpPr>
            <a:spLocks noGrp="1"/>
          </p:cNvSpPr>
          <p:nvPr>
            <p:ph idx="1"/>
          </p:nvPr>
        </p:nvSpPr>
        <p:spPr/>
        <p:txBody>
          <a:bodyPr>
            <a:normAutofit lnSpcReduction="10000"/>
          </a:bodyPr>
          <a:lstStyle/>
          <a:p>
            <a:r>
              <a:rPr lang="en-CA" sz="1600" dirty="0"/>
              <a:t>The purpose of this Part is to establish, in an era in which technology increasingly facilitates the circulation and exchange of information, rules to govern the collection, use and disclosure of personal information in a manner that recognizes the right of privacy of individuals with respect to their personal information and the need of organizations to collect, use or disclose personal information for purposes that a reasonable person would consider appropriate in the circumstances..</a:t>
            </a:r>
          </a:p>
          <a:p>
            <a:endParaRPr lang="en-CA" sz="1600" b="1" dirty="0"/>
          </a:p>
          <a:p>
            <a:r>
              <a:rPr lang="en-CA" sz="1600" b="1" dirty="0"/>
              <a:t>Limit</a:t>
            </a:r>
          </a:p>
          <a:p>
            <a:r>
              <a:rPr lang="en-CA" sz="1600" dirty="0"/>
              <a:t>This Part does not apply to</a:t>
            </a:r>
          </a:p>
          <a:p>
            <a:r>
              <a:rPr lang="en-CA" sz="1600" dirty="0"/>
              <a:t>(a) any government institution to which the </a:t>
            </a:r>
            <a:r>
              <a:rPr lang="en-CA" sz="1600" i="1" dirty="0">
                <a:hlinkClick r:id="rId3"/>
              </a:rPr>
              <a:t>Privacy Act</a:t>
            </a:r>
            <a:r>
              <a:rPr lang="en-CA" sz="1600" dirty="0"/>
              <a:t> applies;</a:t>
            </a:r>
          </a:p>
          <a:p>
            <a:r>
              <a:rPr lang="en-CA" sz="1600" dirty="0"/>
              <a:t>(b) any individual in respect of personal information that the individual collects, uses or discloses for personal or domestic purposes and does not collect, use or disclose for any other purpose; or</a:t>
            </a:r>
          </a:p>
          <a:p>
            <a:r>
              <a:rPr lang="en-CA" sz="1600" dirty="0"/>
              <a:t>(c) any organization in respect of personal information that the organization collects, uses or discloses for </a:t>
            </a:r>
            <a:r>
              <a:rPr lang="en-CA" sz="1800" b="1" dirty="0"/>
              <a:t>journalistic</a:t>
            </a:r>
            <a:r>
              <a:rPr lang="en-CA" sz="1600" dirty="0"/>
              <a:t>, artistic or literary purposes and does not collect, use or disclose for any other purpose personal information for purposes that a reasonable person would consider appropriate in the circumstances.</a:t>
            </a:r>
            <a:endParaRPr lang="en-US" sz="1600" dirty="0"/>
          </a:p>
        </p:txBody>
      </p:sp>
    </p:spTree>
    <p:extLst>
      <p:ext uri="{BB962C8B-B14F-4D97-AF65-F5344CB8AC3E}">
        <p14:creationId xmlns:p14="http://schemas.microsoft.com/office/powerpoint/2010/main" val="428299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a:t>
            </a:r>
          </a:p>
        </p:txBody>
      </p:sp>
      <p:sp>
        <p:nvSpPr>
          <p:cNvPr id="3" name="Content Placeholder 2"/>
          <p:cNvSpPr>
            <a:spLocks noGrp="1"/>
          </p:cNvSpPr>
          <p:nvPr>
            <p:ph idx="1"/>
          </p:nvPr>
        </p:nvSpPr>
        <p:spPr/>
        <p:txBody>
          <a:bodyPr/>
          <a:lstStyle/>
          <a:p>
            <a:r>
              <a:rPr lang="en-US" dirty="0"/>
              <a:t>Governments and corporations monitor, track, store, and use personal data for various purposes</a:t>
            </a:r>
          </a:p>
          <a:p>
            <a:pPr lvl="1"/>
            <a:r>
              <a:rPr lang="en-US" dirty="0"/>
              <a:t>Governments – Spy on citizens to various degrees depending on the government in question</a:t>
            </a:r>
          </a:p>
          <a:p>
            <a:pPr lvl="2"/>
            <a:r>
              <a:rPr lang="en-US" dirty="0">
                <a:hlinkClick r:id="rId2"/>
              </a:rPr>
              <a:t>Stingray technology IMSI catcher</a:t>
            </a:r>
            <a:endParaRPr lang="en-US" dirty="0"/>
          </a:p>
          <a:p>
            <a:pPr lvl="2"/>
            <a:r>
              <a:rPr lang="en-US" dirty="0">
                <a:hlinkClick r:id="rId3"/>
              </a:rPr>
              <a:t>Canadian police use IMSI catchers</a:t>
            </a:r>
            <a:endParaRPr lang="en-US" dirty="0"/>
          </a:p>
          <a:p>
            <a:pPr lvl="2"/>
            <a:r>
              <a:rPr lang="en-US" dirty="0">
                <a:hlinkClick r:id="rId4"/>
              </a:rPr>
              <a:t>Vault 7 – WikiLeaks</a:t>
            </a:r>
            <a:endParaRPr lang="en-US" dirty="0"/>
          </a:p>
          <a:p>
            <a:pPr lvl="1"/>
            <a:endParaRPr lang="en-US" dirty="0"/>
          </a:p>
          <a:p>
            <a:pPr lvl="1"/>
            <a:r>
              <a:rPr lang="en-US" dirty="0"/>
              <a:t>Companies – Manage, sell, store data</a:t>
            </a:r>
          </a:p>
          <a:p>
            <a:pPr lvl="2"/>
            <a:r>
              <a:rPr lang="en-US" dirty="0"/>
              <a:t>Some apps track and store data – apple watch</a:t>
            </a:r>
          </a:p>
          <a:p>
            <a:pPr lvl="2"/>
            <a:r>
              <a:rPr lang="en-US" dirty="0"/>
              <a:t>Companies sell data to advertisers – especially points cards that track purchases</a:t>
            </a:r>
          </a:p>
          <a:p>
            <a:pPr lvl="2"/>
            <a:r>
              <a:rPr lang="en-US" dirty="0"/>
              <a:t>Companies are contracted to manage and store data – cloud server companies</a:t>
            </a:r>
          </a:p>
          <a:p>
            <a:pPr lvl="2"/>
            <a:r>
              <a:rPr lang="en-US" dirty="0"/>
              <a:t>Social media apps display personal information which could be tracked by third parties with ease</a:t>
            </a:r>
          </a:p>
        </p:txBody>
      </p:sp>
    </p:spTree>
    <p:extLst>
      <p:ext uri="{BB962C8B-B14F-4D97-AF65-F5344CB8AC3E}">
        <p14:creationId xmlns:p14="http://schemas.microsoft.com/office/powerpoint/2010/main" val="294262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Leaks &amp; Hacktivism</a:t>
            </a:r>
          </a:p>
        </p:txBody>
      </p:sp>
      <p:sp>
        <p:nvSpPr>
          <p:cNvPr id="3" name="Content Placeholder 2"/>
          <p:cNvSpPr>
            <a:spLocks noGrp="1"/>
          </p:cNvSpPr>
          <p:nvPr>
            <p:ph idx="1"/>
          </p:nvPr>
        </p:nvSpPr>
        <p:spPr/>
        <p:txBody>
          <a:bodyPr>
            <a:normAutofit fontScale="92500" lnSpcReduction="20000"/>
          </a:bodyPr>
          <a:lstStyle/>
          <a:p>
            <a:r>
              <a:rPr lang="en-US" dirty="0">
                <a:hlinkClick r:id="rId2"/>
              </a:rPr>
              <a:t>WikiLeaks – Collateral Murder</a:t>
            </a:r>
            <a:endParaRPr lang="en-US" dirty="0"/>
          </a:p>
          <a:p>
            <a:r>
              <a:rPr lang="en-US" dirty="0">
                <a:hlinkClick r:id="rId3"/>
              </a:rPr>
              <a:t>Edward Snowden PRISM</a:t>
            </a:r>
            <a:endParaRPr lang="en-US" dirty="0"/>
          </a:p>
          <a:p>
            <a:r>
              <a:rPr lang="en-US" dirty="0">
                <a:hlinkClick r:id="rId4"/>
              </a:rPr>
              <a:t>GCHQ in UK collects metadata</a:t>
            </a:r>
            <a:endParaRPr lang="en-US" dirty="0"/>
          </a:p>
          <a:p>
            <a:endParaRPr lang="en-US" dirty="0"/>
          </a:p>
          <a:p>
            <a:r>
              <a:rPr lang="en-US" dirty="0"/>
              <a:t>Documentaries on Hacktivism and Digital Spying</a:t>
            </a:r>
          </a:p>
          <a:p>
            <a:r>
              <a:rPr lang="en-US" dirty="0">
                <a:hlinkClick r:id="rId5"/>
              </a:rPr>
              <a:t>We are Legion</a:t>
            </a:r>
            <a:endParaRPr lang="en-US" dirty="0"/>
          </a:p>
          <a:p>
            <a:r>
              <a:rPr lang="en-US" dirty="0" err="1"/>
              <a:t>Citizenfour</a:t>
            </a:r>
            <a:r>
              <a:rPr lang="en-US" dirty="0"/>
              <a:t> – Edward Snowden</a:t>
            </a:r>
          </a:p>
          <a:p>
            <a:r>
              <a:rPr lang="en-US" dirty="0"/>
              <a:t>Hacker Wars</a:t>
            </a:r>
          </a:p>
          <a:p>
            <a:r>
              <a:rPr lang="en-CA" dirty="0"/>
              <a:t>The Internet’s Own Boy: The Story of Aaron Swartz</a:t>
            </a:r>
          </a:p>
          <a:p>
            <a:r>
              <a:rPr lang="en-CA" dirty="0"/>
              <a:t>We Steal Secrets</a:t>
            </a:r>
          </a:p>
          <a:p>
            <a:endParaRPr lang="en-US" dirty="0"/>
          </a:p>
        </p:txBody>
      </p:sp>
    </p:spTree>
    <p:extLst>
      <p:ext uri="{BB962C8B-B14F-4D97-AF65-F5344CB8AC3E}">
        <p14:creationId xmlns:p14="http://schemas.microsoft.com/office/powerpoint/2010/main" val="377258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 Collection</a:t>
            </a:r>
          </a:p>
        </p:txBody>
      </p:sp>
      <p:sp>
        <p:nvSpPr>
          <p:cNvPr id="3" name="Content Placeholder 2"/>
          <p:cNvSpPr>
            <a:spLocks noGrp="1"/>
          </p:cNvSpPr>
          <p:nvPr>
            <p:ph idx="1"/>
          </p:nvPr>
        </p:nvSpPr>
        <p:spPr/>
        <p:txBody>
          <a:bodyPr/>
          <a:lstStyle/>
          <a:p>
            <a:r>
              <a:rPr lang="en-US" dirty="0"/>
              <a:t>Metadata refers to data that describes data. </a:t>
            </a:r>
          </a:p>
          <a:p>
            <a:pPr lvl="1"/>
            <a:r>
              <a:rPr lang="en-US" dirty="0"/>
              <a:t>Location</a:t>
            </a:r>
          </a:p>
          <a:p>
            <a:pPr lvl="1"/>
            <a:r>
              <a:rPr lang="en-US" dirty="0"/>
              <a:t>Date</a:t>
            </a:r>
          </a:p>
          <a:p>
            <a:pPr lvl="1"/>
            <a:r>
              <a:rPr lang="en-US" dirty="0"/>
              <a:t>Time stamped information</a:t>
            </a:r>
          </a:p>
          <a:p>
            <a:pPr lvl="1"/>
            <a:r>
              <a:rPr lang="en-US" dirty="0"/>
              <a:t>IP addresses</a:t>
            </a:r>
          </a:p>
          <a:p>
            <a:pPr lvl="1"/>
            <a:endParaRPr lang="en-US" dirty="0"/>
          </a:p>
          <a:p>
            <a:pPr lvl="1"/>
            <a:r>
              <a:rPr lang="en-US" dirty="0"/>
              <a:t>Metadata falls into two categories:</a:t>
            </a:r>
          </a:p>
          <a:p>
            <a:pPr lvl="2"/>
            <a:r>
              <a:rPr lang="en-US" dirty="0"/>
              <a:t>Information that allows communication to occur</a:t>
            </a:r>
          </a:p>
          <a:p>
            <a:pPr lvl="2"/>
            <a:r>
              <a:rPr lang="en-US" dirty="0"/>
              <a:t>Information about the parties to the communication</a:t>
            </a:r>
          </a:p>
          <a:p>
            <a:pPr marL="201168" lvl="1" indent="0">
              <a:buNone/>
            </a:pPr>
            <a:endParaRPr lang="en-US" dirty="0"/>
          </a:p>
        </p:txBody>
      </p:sp>
    </p:spTree>
    <p:extLst>
      <p:ext uri="{BB962C8B-B14F-4D97-AF65-F5344CB8AC3E}">
        <p14:creationId xmlns:p14="http://schemas.microsoft.com/office/powerpoint/2010/main" val="1674349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Farming &amp; Cloud Computing</a:t>
            </a:r>
          </a:p>
        </p:txBody>
      </p:sp>
      <p:sp>
        <p:nvSpPr>
          <p:cNvPr id="3" name="Content Placeholder 2"/>
          <p:cNvSpPr>
            <a:spLocks noGrp="1"/>
          </p:cNvSpPr>
          <p:nvPr>
            <p:ph idx="1"/>
          </p:nvPr>
        </p:nvSpPr>
        <p:spPr/>
        <p:txBody>
          <a:bodyPr/>
          <a:lstStyle/>
          <a:p>
            <a:r>
              <a:rPr lang="en-US" dirty="0"/>
              <a:t>Clouds are becoming more common for data storage</a:t>
            </a:r>
          </a:p>
          <a:p>
            <a:pPr lvl="1"/>
            <a:r>
              <a:rPr lang="en-US" dirty="0">
                <a:hlinkClick r:id="rId2"/>
              </a:rPr>
              <a:t>Google</a:t>
            </a:r>
            <a:endParaRPr lang="en-US" dirty="0"/>
          </a:p>
          <a:p>
            <a:pPr lvl="1"/>
            <a:r>
              <a:rPr lang="en-US" dirty="0">
                <a:hlinkClick r:id="rId3"/>
              </a:rPr>
              <a:t>Facebook</a:t>
            </a:r>
            <a:endParaRPr lang="en-US" dirty="0"/>
          </a:p>
          <a:p>
            <a:pPr lvl="1"/>
            <a:r>
              <a:rPr lang="en-US" dirty="0">
                <a:hlinkClick r:id="rId4"/>
              </a:rPr>
              <a:t>Microsoft (underwater data center) </a:t>
            </a:r>
            <a:endParaRPr lang="en-US" dirty="0"/>
          </a:p>
        </p:txBody>
      </p:sp>
    </p:spTree>
    <p:extLst>
      <p:ext uri="{BB962C8B-B14F-4D97-AF65-F5344CB8AC3E}">
        <p14:creationId xmlns:p14="http://schemas.microsoft.com/office/powerpoint/2010/main" val="36615232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1769</TotalTime>
  <Words>1207</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Media, Technology and Politics</vt:lpstr>
      <vt:lpstr>Privacy Legislation in Canada</vt:lpstr>
      <vt:lpstr>Privacy Act</vt:lpstr>
      <vt:lpstr>Anti-Terrorism Act</vt:lpstr>
      <vt:lpstr>Personal Information Protection and Electronic Documents Act (PIPEDA)</vt:lpstr>
      <vt:lpstr>Data Governance</vt:lpstr>
      <vt:lpstr>Leaks &amp; Hacktivism</vt:lpstr>
      <vt:lpstr>Metadata Collection</vt:lpstr>
      <vt:lpstr>Data Farming &amp; Cloud Computing</vt:lpstr>
      <vt:lpstr>Consequences of Cloud Technology</vt:lpstr>
      <vt:lpstr>Example of Application Information Flows</vt:lpstr>
      <vt:lpstr>Technology and Media</vt:lpstr>
      <vt:lpstr>Technology</vt:lpstr>
      <vt:lpstr>Terms</vt:lpstr>
      <vt:lpstr>Media Technologies, Politics and the Economy</vt:lpstr>
      <vt:lpstr>What is the future of technology?</vt:lpstr>
      <vt:lpstr>Questions?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225</cp:revision>
  <cp:lastPrinted>2017-07-26T18:23:54Z</cp:lastPrinted>
  <dcterms:created xsi:type="dcterms:W3CDTF">2016-01-27T06:10:50Z</dcterms:created>
  <dcterms:modified xsi:type="dcterms:W3CDTF">2017-08-06T22:37:33Z</dcterms:modified>
</cp:coreProperties>
</file>