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3" r:id="rId8"/>
    <p:sldId id="262" r:id="rId9"/>
    <p:sldId id="265" r:id="rId10"/>
    <p:sldId id="272" r:id="rId11"/>
    <p:sldId id="268" r:id="rId12"/>
    <p:sldId id="266" r:id="rId13"/>
    <p:sldId id="263" r:id="rId14"/>
    <p:sldId id="267" r:id="rId15"/>
    <p:sldId id="269" r:id="rId16"/>
    <p:sldId id="270" r:id="rId17"/>
    <p:sldId id="271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2017-09-21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playlist?list=PLxeXiLu4E6R_zHJnnt8-Wlu_TpEUBcKx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vKw6YjqSfM" TargetMode="External"/><Relationship Id="rId2" Type="http://schemas.openxmlformats.org/officeDocument/2006/relationships/hyperlink" Target="http://realfoodfilms.org/video/heros-sanctuar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6cN2aHclw3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Food and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Political Economy of food and culture</a:t>
            </a:r>
          </a:p>
          <a:p>
            <a:r>
              <a:rPr lang="en-CA" dirty="0"/>
              <a:t>Erik Chevrier</a:t>
            </a:r>
          </a:p>
          <a:p>
            <a:r>
              <a:rPr lang="en-CA" dirty="0"/>
              <a:t>September 21</a:t>
            </a:r>
            <a:r>
              <a:rPr lang="en-CA" baseline="30000" dirty="0"/>
              <a:t>th</a:t>
            </a:r>
            <a:r>
              <a:rPr lang="en-CA" dirty="0"/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BB248-0A8A-4DA1-BBE3-6B61EF0B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63DDA-D61B-4DF2-810B-BE599D4C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other types of economies and/or economic practices can you think of?</a:t>
            </a:r>
          </a:p>
        </p:txBody>
      </p:sp>
    </p:spTree>
    <p:extLst>
      <p:ext uri="{BB962C8B-B14F-4D97-AF65-F5344CB8AC3E}">
        <p14:creationId xmlns:p14="http://schemas.microsoft.com/office/powerpoint/2010/main" val="396393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09399-37A4-4DF8-97C6-A7B0EB47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Gibson Graham – Take back the Economy </a:t>
            </a: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889DB-74C6-4394-9984-38EC2EF21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Katherine Gibson Interview Playlist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492EBD-E0A7-4775-9164-21D90EFE0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57" y="1809538"/>
            <a:ext cx="3579223" cy="439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0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DDD9-BF0C-4101-A605-8191950AB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Gibson Graham – Take back the Economy </a:t>
            </a:r>
            <a:r>
              <a:rPr lang="en-US" sz="1200" i="1" dirty="0"/>
              <a:t>Gibson-Graham, J.K., Cameron, J., Healy, S. (2013) Take Back the Economy: An Ethical Guide for Transforming Communities, University of Minnesota Press 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7871B2-43AB-4F5C-B397-B1C43F612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21038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7DA52-B695-4F25-A276-6303DFA9C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Take Back the Economy – Commons Toolkit </a:t>
            </a:r>
            <a:br>
              <a:rPr lang="en-US" dirty="0"/>
            </a:br>
            <a:r>
              <a:rPr lang="en-US" sz="1200" i="1" dirty="0"/>
              <a:t>Gibson-Graham, J.K., Cameron, J., Healy, S. (2013) Take Back the Economy: An Ethical Guide for Transforming Communities, University of Minnesota Press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080E-617E-4A8D-882E-37206660F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commons:</a:t>
            </a:r>
          </a:p>
          <a:p>
            <a:pPr lvl="1"/>
            <a:r>
              <a:rPr lang="en-US" dirty="0"/>
              <a:t>Biophysical</a:t>
            </a:r>
          </a:p>
          <a:p>
            <a:pPr lvl="1"/>
            <a:r>
              <a:rPr lang="en-US" dirty="0"/>
              <a:t>Cultural</a:t>
            </a:r>
          </a:p>
          <a:p>
            <a:pPr lvl="1"/>
            <a:r>
              <a:rPr lang="en-US" dirty="0"/>
              <a:t>Social </a:t>
            </a:r>
          </a:p>
          <a:p>
            <a:pPr lvl="1"/>
            <a:r>
              <a:rPr lang="en-US" dirty="0"/>
              <a:t>Knowledge</a:t>
            </a:r>
          </a:p>
          <a:p>
            <a:r>
              <a:rPr lang="en-US" dirty="0"/>
              <a:t>Ways to assess commons:</a:t>
            </a:r>
          </a:p>
          <a:p>
            <a:pPr lvl="1"/>
            <a:r>
              <a:rPr lang="en-US" dirty="0"/>
              <a:t>Access</a:t>
            </a:r>
          </a:p>
          <a:p>
            <a:pPr lvl="1"/>
            <a:r>
              <a:rPr lang="en-US" dirty="0"/>
              <a:t>Use</a:t>
            </a:r>
          </a:p>
          <a:p>
            <a:pPr lvl="1"/>
            <a:r>
              <a:rPr lang="en-US" dirty="0"/>
              <a:t>Benefit</a:t>
            </a:r>
          </a:p>
          <a:p>
            <a:pPr lvl="1"/>
            <a:r>
              <a:rPr lang="en-US" dirty="0"/>
              <a:t>Care</a:t>
            </a:r>
          </a:p>
          <a:p>
            <a:pPr lvl="1"/>
            <a:r>
              <a:rPr lang="en-US" dirty="0"/>
              <a:t>Responsibility</a:t>
            </a:r>
          </a:p>
          <a:p>
            <a:pPr lvl="1"/>
            <a:r>
              <a:rPr lang="en-US" dirty="0"/>
              <a:t>Property</a:t>
            </a:r>
          </a:p>
        </p:txBody>
      </p:sp>
    </p:spTree>
    <p:extLst>
      <p:ext uri="{BB962C8B-B14F-4D97-AF65-F5344CB8AC3E}">
        <p14:creationId xmlns:p14="http://schemas.microsoft.com/office/powerpoint/2010/main" val="4201313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87160-73FC-48C8-9177-4CB86B9E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/>
              <a:t>Envisioning Real Utopias – Erik Olin Wright</a:t>
            </a:r>
            <a:br>
              <a:rPr lang="en-US" sz="700" dirty="0"/>
            </a:br>
            <a:r>
              <a:rPr lang="en-CA" sz="1200" i="1" dirty="0"/>
              <a:t>Olin Wright, E. (2010) Envisioning Real Utopias, Verso</a:t>
            </a:r>
            <a:endParaRPr lang="en-US" sz="4400" dirty="0"/>
          </a:p>
        </p:txBody>
      </p:sp>
      <p:pic>
        <p:nvPicPr>
          <p:cNvPr id="4" name="Content Placeholder 3" descr="multiple pathways to social empowerment">
            <a:extLst>
              <a:ext uri="{FF2B5EF4-FFF2-40B4-BE49-F238E27FC236}">
                <a16:creationId xmlns:a16="http://schemas.microsoft.com/office/drawing/2014/main" id="{E49BF62C-3D41-4000-8FA1-FA86FC8094A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09" y="1878326"/>
            <a:ext cx="5783942" cy="4406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90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B4E9-487A-4FBC-9A57-758E3F9F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Three Systems of an Economy – John Pierce </a:t>
            </a:r>
            <a:br>
              <a:rPr lang="en-US" sz="1800" dirty="0"/>
            </a:br>
            <a:r>
              <a:rPr lang="en-CA" sz="1300" dirty="0"/>
              <a:t>Pearce, J. (2009) Social Economy: Engaging as a Third System, In Amin, A. The Social Economy; International Perspectives on Economic Solidarity, p. 26.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F0640-1C51-4780-806B-7FB85426B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36474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A09009-3148-4EAB-88D1-04DF063D67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543" y="0"/>
            <a:ext cx="5526631" cy="6578539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87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256F-4087-4CA0-B7C9-504E1233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Karl Polanyi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8CA5E-D9C7-4CC7-812C-C345CC79F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economic practices:</a:t>
            </a:r>
          </a:p>
          <a:p>
            <a:pPr lvl="1"/>
            <a:r>
              <a:rPr lang="en-US" dirty="0"/>
              <a:t>Markets (exchange)</a:t>
            </a:r>
          </a:p>
          <a:p>
            <a:pPr lvl="1"/>
            <a:r>
              <a:rPr lang="en-US" dirty="0"/>
              <a:t>Household economy</a:t>
            </a:r>
          </a:p>
          <a:p>
            <a:pPr lvl="1"/>
            <a:r>
              <a:rPr lang="en-US" dirty="0"/>
              <a:t>Redistribution</a:t>
            </a:r>
          </a:p>
          <a:p>
            <a:pPr lvl="1"/>
            <a:r>
              <a:rPr lang="en-US" dirty="0"/>
              <a:t>Reciprocity</a:t>
            </a:r>
          </a:p>
        </p:txBody>
      </p:sp>
    </p:spTree>
    <p:extLst>
      <p:ext uri="{BB962C8B-B14F-4D97-AF65-F5344CB8AC3E}">
        <p14:creationId xmlns:p14="http://schemas.microsoft.com/office/powerpoint/2010/main" val="2001794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707B-1E00-4771-998C-2A02E792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6C347-E0BC-49A5-91BD-AD56EAA3E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Questions or concerns? </a:t>
            </a:r>
          </a:p>
        </p:txBody>
      </p:sp>
    </p:spTree>
    <p:extLst>
      <p:ext uri="{BB962C8B-B14F-4D97-AF65-F5344CB8AC3E}">
        <p14:creationId xmlns:p14="http://schemas.microsoft.com/office/powerpoint/2010/main" val="62783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E0F3-F1DE-4AEE-9AE2-340F1A896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Vandana Shiva?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7237D-D163-454A-93CF-3B60B0970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Hero’s Sanctuary</a:t>
            </a:r>
            <a:endParaRPr lang="en-CA" dirty="0">
              <a:hlinkClick r:id="rId3"/>
            </a:endParaRPr>
          </a:p>
          <a:p>
            <a:r>
              <a:rPr lang="en-US" dirty="0">
                <a:hlinkClick r:id="rId4"/>
              </a:rPr>
              <a:t>Vandana Shiva on Food Sovereignty at Concordia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9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8D21A-F6DA-4C14-8A01-36C0A2B64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0CD01-4FB5-4F3C-B7A3-92D15DD9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Earth democracy </a:t>
            </a:r>
            <a:r>
              <a:rPr lang="en-US" i="1" dirty="0"/>
              <a:t>refers to every being having equal access to the earth’s resources that make life possible; this access is assured by recognizing the importance of the other two economies: nature’s economy and the sustenance economy</a:t>
            </a:r>
            <a:r>
              <a:rPr lang="en-US" dirty="0"/>
              <a:t>.</a:t>
            </a:r>
          </a:p>
          <a:p>
            <a:r>
              <a:rPr lang="en-US" dirty="0"/>
              <a:t>Economy and ecology derive from oikos – household</a:t>
            </a:r>
            <a:br>
              <a:rPr lang="en-US" dirty="0"/>
            </a:br>
            <a:r>
              <a:rPr lang="en-US" dirty="0"/>
              <a:t>Economy derives from the Latin word </a:t>
            </a:r>
            <a:r>
              <a:rPr lang="en-US" dirty="0" err="1"/>
              <a:t>oeconomia</a:t>
            </a:r>
            <a:r>
              <a:rPr lang="en-US" dirty="0"/>
              <a:t> meaning household management</a:t>
            </a:r>
          </a:p>
          <a:p>
            <a:endParaRPr lang="en-US" sz="2400" b="1" dirty="0"/>
          </a:p>
          <a:p>
            <a:r>
              <a:rPr lang="en-US" sz="2400" b="1" dirty="0"/>
              <a:t>Three types of economies: markets – nature – sustenance</a:t>
            </a:r>
          </a:p>
          <a:p>
            <a:endParaRPr lang="en-US" sz="2400" b="1" dirty="0"/>
          </a:p>
          <a:p>
            <a:r>
              <a:rPr lang="en-US" b="1" dirty="0"/>
              <a:t>What are features of the three types of economies suggested by Vandana Shiva?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7928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2053-3C24-415C-BD7D-403B80D31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B1C78-2A40-4B01-A0C5-6FB76D2EC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Market economy </a:t>
            </a:r>
            <a:r>
              <a:rPr lang="en-US" dirty="0"/>
              <a:t>(globalized free market economy, capitalism, corporate globalization): </a:t>
            </a:r>
          </a:p>
          <a:p>
            <a:pPr lvl="1"/>
            <a:r>
              <a:rPr lang="en-US" dirty="0"/>
              <a:t>Based on scarcity </a:t>
            </a:r>
          </a:p>
          <a:p>
            <a:pPr lvl="1"/>
            <a:r>
              <a:rPr lang="en-US" dirty="0"/>
              <a:t>Private property – closing commons</a:t>
            </a:r>
          </a:p>
          <a:p>
            <a:pPr lvl="1"/>
            <a:r>
              <a:rPr lang="en-US" dirty="0"/>
              <a:t>Capital exchange</a:t>
            </a:r>
          </a:p>
          <a:p>
            <a:pPr lvl="1"/>
            <a:r>
              <a:rPr lang="en-US" dirty="0"/>
              <a:t>Measured by GDP/NDP – total productive output</a:t>
            </a:r>
          </a:p>
          <a:p>
            <a:pPr lvl="1"/>
            <a:r>
              <a:rPr lang="en-US" dirty="0"/>
              <a:t>Externalizes social, economic burden, and destroys natural economy for profits and capital accumulation</a:t>
            </a:r>
          </a:p>
          <a:p>
            <a:pPr lvl="1"/>
            <a:r>
              <a:rPr lang="en-US" dirty="0"/>
              <a:t>Places of exchange</a:t>
            </a:r>
          </a:p>
          <a:p>
            <a:pPr lvl="1"/>
            <a:r>
              <a:rPr lang="en-US" dirty="0"/>
              <a:t>Social relations have become a relationship between things (reification)</a:t>
            </a:r>
          </a:p>
          <a:p>
            <a:pPr lvl="1"/>
            <a:r>
              <a:rPr lang="en-US" dirty="0"/>
              <a:t>Two forms of markets – concrete and ‘the market’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Two main reasons why ecological disasters and the number of displaced, destitute, and disposable people increase in direct proportion to economic growth</a:t>
            </a:r>
          </a:p>
          <a:p>
            <a:pPr marL="201168" lvl="1" indent="0">
              <a:buNone/>
            </a:pPr>
            <a:r>
              <a:rPr lang="en-US" dirty="0"/>
              <a:t>1 – Reduction of visible economy to the market and activities controlled by capital</a:t>
            </a:r>
          </a:p>
          <a:p>
            <a:pPr marL="201168" lvl="1" indent="0">
              <a:buNone/>
            </a:pPr>
            <a:r>
              <a:rPr lang="en-US" dirty="0"/>
              <a:t>2 – The legal rights of corporations have increased at the cost of the rights of real people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8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28862-2D4D-4251-A3B2-FED9370AF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A1D68-3921-47C6-A071-DC991C467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Nature economy</a:t>
            </a:r>
          </a:p>
          <a:p>
            <a:pPr lvl="1"/>
            <a:r>
              <a:rPr lang="en-US" dirty="0"/>
              <a:t>The first and most important economy – without it, no other economies can exist</a:t>
            </a:r>
          </a:p>
          <a:p>
            <a:pPr lvl="1"/>
            <a:r>
              <a:rPr lang="en-US" dirty="0"/>
              <a:t>Not recognized by traditional econometrics</a:t>
            </a:r>
          </a:p>
          <a:p>
            <a:pPr lvl="1"/>
            <a:r>
              <a:rPr lang="en-US" dirty="0"/>
              <a:t>It is being destroyed by practices of market economies</a:t>
            </a:r>
          </a:p>
          <a:p>
            <a:pPr lvl="1"/>
            <a:r>
              <a:rPr lang="en-US" dirty="0"/>
              <a:t>The production and reproduction of nature by nature</a:t>
            </a:r>
          </a:p>
        </p:txBody>
      </p:sp>
    </p:spTree>
    <p:extLst>
      <p:ext uri="{BB962C8B-B14F-4D97-AF65-F5344CB8AC3E}">
        <p14:creationId xmlns:p14="http://schemas.microsoft.com/office/powerpoint/2010/main" val="1542576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D89CE-0632-4C11-947B-30044A150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33D89-ECC3-402F-B408-C8167E78F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Sustenance economy</a:t>
            </a:r>
          </a:p>
          <a:p>
            <a:pPr lvl="1"/>
            <a:r>
              <a:rPr lang="en-US" dirty="0"/>
              <a:t>People work to directly provide the conditions necessary to maintain their lives</a:t>
            </a:r>
          </a:p>
          <a:p>
            <a:pPr lvl="1"/>
            <a:r>
              <a:rPr lang="en-US" dirty="0"/>
              <a:t>Human production and reproduction is possible</a:t>
            </a:r>
          </a:p>
          <a:p>
            <a:pPr lvl="1"/>
            <a:r>
              <a:rPr lang="en-US" dirty="0"/>
              <a:t>Balance with natural economy</a:t>
            </a:r>
          </a:p>
          <a:p>
            <a:pPr lvl="1"/>
            <a:r>
              <a:rPr lang="en-US" dirty="0"/>
              <a:t>Reproduce society through partnerships, mutuality and reciprocity </a:t>
            </a:r>
          </a:p>
          <a:p>
            <a:pPr lvl="1"/>
            <a:r>
              <a:rPr lang="en-US" dirty="0"/>
              <a:t>More important than market economy – market economy cannot exist without the sustenance economy</a:t>
            </a:r>
          </a:p>
        </p:txBody>
      </p:sp>
    </p:spTree>
    <p:extLst>
      <p:ext uri="{BB962C8B-B14F-4D97-AF65-F5344CB8AC3E}">
        <p14:creationId xmlns:p14="http://schemas.microsoft.com/office/powerpoint/2010/main" val="807133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9F82-06AE-4CF5-946A-9F7DE0FB3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AC5E2-5862-41C9-A1E7-D3095FDEC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According to Vandana Shiva…</a:t>
            </a:r>
          </a:p>
          <a:p>
            <a:pPr lvl="1"/>
            <a:r>
              <a:rPr lang="en-US" dirty="0"/>
              <a:t>what are some myths about markets?</a:t>
            </a:r>
          </a:p>
          <a:p>
            <a:pPr lvl="1"/>
            <a:r>
              <a:rPr lang="en-US" dirty="0"/>
              <a:t>what does it mean to enclose the commons?</a:t>
            </a:r>
          </a:p>
          <a:p>
            <a:pPr lvl="1"/>
            <a:r>
              <a:rPr lang="en-US" dirty="0"/>
              <a:t>what is terra matter and terra nullius?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2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B1CF1-C216-4DAE-B451-6E50485A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1CC5F-4988-4FF9-BC2F-899EC3271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0723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/>
              <a:t>Closing of commons:</a:t>
            </a:r>
          </a:p>
          <a:p>
            <a:pPr marL="201168" lvl="1" indent="0">
              <a:buNone/>
            </a:pPr>
            <a:r>
              <a:rPr lang="en-US" dirty="0"/>
              <a:t>1 – The exclusion of people from access to resources that had been their common property of held in common</a:t>
            </a:r>
          </a:p>
          <a:p>
            <a:pPr marL="201168" lvl="1" indent="0">
              <a:buNone/>
            </a:pPr>
            <a:r>
              <a:rPr lang="en-US" dirty="0"/>
              <a:t>2 – The creation of ‘surplus’ or ‘disposable’ people by denying rights of access to the commons that sustained them</a:t>
            </a:r>
          </a:p>
          <a:p>
            <a:pPr marL="201168" lvl="1" indent="0">
              <a:buNone/>
            </a:pPr>
            <a:r>
              <a:rPr lang="en-US" dirty="0"/>
              <a:t>3 – The creation of private property by the enclosure of common property</a:t>
            </a:r>
          </a:p>
          <a:p>
            <a:pPr marL="201168" lvl="1" indent="0">
              <a:buNone/>
            </a:pPr>
            <a:r>
              <a:rPr lang="en-US" dirty="0"/>
              <a:t>4 – The replacement of diversity that provides for multiple needs and performs multiple functions with monocultures that provide raw material</a:t>
            </a:r>
            <a:br>
              <a:rPr lang="en-US" dirty="0"/>
            </a:br>
            <a:r>
              <a:rPr lang="en-US" dirty="0"/>
              <a:t>5 – The enclosure of minds and imagination, with the result that enclosures are defined and perceived as universal human progress, not as growth of privilege and exclusive rights for a few and dispossession and impoverished for the many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/>
              <a:t>Terra matter – Mother earth</a:t>
            </a:r>
          </a:p>
          <a:p>
            <a:pPr marL="201168" lvl="1" indent="0">
              <a:buNone/>
            </a:pPr>
            <a:r>
              <a:rPr lang="en-US" dirty="0"/>
              <a:t>Terra nullius – Empty land</a:t>
            </a:r>
          </a:p>
          <a:p>
            <a:r>
              <a:rPr lang="en-US" dirty="0"/>
              <a:t>Myths about markets:</a:t>
            </a:r>
          </a:p>
          <a:p>
            <a:pPr lvl="1"/>
            <a:r>
              <a:rPr lang="en-US" dirty="0"/>
              <a:t>Market economies are more efficient – industrial agriculture uses more energy than it produces</a:t>
            </a:r>
          </a:p>
          <a:p>
            <a:pPr lvl="1"/>
            <a:r>
              <a:rPr lang="en-US" dirty="0"/>
              <a:t>Free trade allows food to be delivered efficiently </a:t>
            </a:r>
          </a:p>
          <a:p>
            <a:pPr lvl="1"/>
            <a:r>
              <a:rPr lang="en-US" dirty="0"/>
              <a:t>Globalization creates a knowledge society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dirty="0"/>
              <a:t>Important topics to understand about privatization</a:t>
            </a:r>
          </a:p>
          <a:p>
            <a:pPr marL="201168" lvl="1" indent="0">
              <a:buNone/>
            </a:pPr>
            <a:r>
              <a:rPr lang="en-US" sz="1600" dirty="0"/>
              <a:t>In 1995 Trade-Related Intellectual Property Rights (TRIPs): Article 27.3(b) intellectual agreement of the WTO</a:t>
            </a:r>
          </a:p>
          <a:p>
            <a:pPr marL="20116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6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74AA3-9846-459A-8BB2-E99E40F2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Economies – Vandana Shiva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7EDF1D-3422-45F4-91C4-72C8935E0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151" y="1846263"/>
            <a:ext cx="7970023" cy="4022725"/>
          </a:xfrm>
        </p:spPr>
      </p:pic>
    </p:spTree>
    <p:extLst>
      <p:ext uri="{BB962C8B-B14F-4D97-AF65-F5344CB8AC3E}">
        <p14:creationId xmlns:p14="http://schemas.microsoft.com/office/powerpoint/2010/main" val="28301441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2236</TotalTime>
  <Words>596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Calibri Light</vt:lpstr>
      <vt:lpstr>Retrospect</vt:lpstr>
      <vt:lpstr>Food and Culture</vt:lpstr>
      <vt:lpstr>Who is Vandana Shiva?</vt:lpstr>
      <vt:lpstr>Living Economies – Vandana Shiva</vt:lpstr>
      <vt:lpstr>Living Economies – Vandana Shiva</vt:lpstr>
      <vt:lpstr>Living Economies – Vandana Shiva</vt:lpstr>
      <vt:lpstr>Living Economies – Vandana Shiva</vt:lpstr>
      <vt:lpstr>Discussion</vt:lpstr>
      <vt:lpstr>Living Economies – Vandana Shiva</vt:lpstr>
      <vt:lpstr>Living Economies – Vandana Shiva</vt:lpstr>
      <vt:lpstr>Discussion</vt:lpstr>
      <vt:lpstr>Gibson Graham – Take back the Economy Gibson-Graham, J.K., Cameron, J., Healy, S. (2013) Take Back the Economy: An Ethical Guide for Transforming Communities, University of Minnesota Press </vt:lpstr>
      <vt:lpstr>Gibson Graham – Take back the Economy Gibson-Graham, J.K., Cameron, J., Healy, S. (2013) Take Back the Economy: An Ethical Guide for Transforming Communities, University of Minnesota Press </vt:lpstr>
      <vt:lpstr>Take Back the Economy – Commons Toolkit  Gibson-Graham, J.K., Cameron, J., Healy, S. (2013) Take Back the Economy: An Ethical Guide for Transforming Communities, University of Minnesota Press</vt:lpstr>
      <vt:lpstr>Envisioning Real Utopias – Erik Olin Wright Olin Wright, E. (2010) Envisioning Real Utopias, Verso</vt:lpstr>
      <vt:lpstr>Three Systems of an Economy – John Pierce  Pearce, J. (2009) Social Economy: Engaging as a Third System, In Amin, A. The Social Economy; International Perspectives on Economic Solidarity, p. 26. </vt:lpstr>
      <vt:lpstr>PowerPoint Presentation</vt:lpstr>
      <vt:lpstr>Karl Polanyi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202</cp:revision>
  <dcterms:created xsi:type="dcterms:W3CDTF">2016-08-29T02:04:56Z</dcterms:created>
  <dcterms:modified xsi:type="dcterms:W3CDTF">2017-09-21T05:02:09Z</dcterms:modified>
</cp:coreProperties>
</file>