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5" r:id="rId3"/>
    <p:sldId id="275" r:id="rId4"/>
    <p:sldId id="278" r:id="rId5"/>
    <p:sldId id="271" r:id="rId6"/>
    <p:sldId id="268" r:id="rId7"/>
    <p:sldId id="266" r:id="rId8"/>
    <p:sldId id="276" r:id="rId9"/>
    <p:sldId id="263" r:id="rId10"/>
    <p:sldId id="267" r:id="rId11"/>
    <p:sldId id="269" r:id="rId12"/>
    <p:sldId id="270" r:id="rId13"/>
    <p:sldId id="279" r:id="rId14"/>
    <p:sldId id="282" r:id="rId15"/>
    <p:sldId id="281" r:id="rId16"/>
    <p:sldId id="280" r:id="rId17"/>
    <p:sldId id="283" r:id="rId18"/>
    <p:sldId id="277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2017-09-28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playlist?list=PLxeXiLu4E6R_zHJnnt8-Wlu_TpEUBcKx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Food and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Political Economy of food and culture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September 26</a:t>
            </a:r>
            <a:r>
              <a:rPr lang="en-CA" baseline="30000" dirty="0"/>
              <a:t>th</a:t>
            </a:r>
            <a:r>
              <a:rPr lang="en-CA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7160-73FC-48C8-9177-4CB86B9E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Envisioning Real Utopias – Erik Olin Wright</a:t>
            </a:r>
            <a:br>
              <a:rPr lang="en-US" sz="700" dirty="0"/>
            </a:br>
            <a:r>
              <a:rPr lang="en-CA" sz="1200" i="1" dirty="0"/>
              <a:t>Olin Wright, E. (2010) Envisioning Real Utopias, Verso</a:t>
            </a:r>
            <a:endParaRPr lang="en-US" sz="4400" dirty="0"/>
          </a:p>
        </p:txBody>
      </p:sp>
      <p:pic>
        <p:nvPicPr>
          <p:cNvPr id="4" name="Content Placeholder 3" descr="multiple pathways to social empowerment">
            <a:extLst>
              <a:ext uri="{FF2B5EF4-FFF2-40B4-BE49-F238E27FC236}">
                <a16:creationId xmlns:a16="http://schemas.microsoft.com/office/drawing/2014/main" id="{E49BF62C-3D41-4000-8FA1-FA86FC8094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09" y="1878326"/>
            <a:ext cx="5783942" cy="4406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0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B4E9-487A-4FBC-9A57-758E3F9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Systems of an Economy – John Pierce </a:t>
            </a:r>
            <a:br>
              <a:rPr lang="en-US" sz="1800" dirty="0"/>
            </a:br>
            <a:r>
              <a:rPr lang="en-CA" sz="1300" dirty="0"/>
              <a:t>Pearce, J. (2009) Social Economy: Engaging as a Third System, In Amin, A. The Social Economy; International Perspectives on Economic Solidarity, p. 26.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0640-1C51-4780-806B-7FB85426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next slide</a:t>
            </a:r>
          </a:p>
        </p:txBody>
      </p:sp>
    </p:spTree>
    <p:extLst>
      <p:ext uri="{BB962C8B-B14F-4D97-AF65-F5344CB8AC3E}">
        <p14:creationId xmlns:p14="http://schemas.microsoft.com/office/powerpoint/2010/main" val="136474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09009-3148-4EAB-88D1-04DF063D67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0"/>
            <a:ext cx="5526631" cy="6578539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6394-BF07-4FF5-99F3-3107C3A2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Advancing Agriculture by Destroying Farms? The State of Agriculture in Canada </a:t>
            </a:r>
            <a:r>
              <a:rPr lang="en-CA" sz="1000" dirty="0" err="1"/>
              <a:t>Qualman</a:t>
            </a:r>
            <a:r>
              <a:rPr lang="en-CA" sz="10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000" b="1" dirty="0"/>
              <a:t>Food Sovereignty in Canada: Creating Just and Sustainable Food Systems</a:t>
            </a:r>
            <a:r>
              <a:rPr lang="en-CA" sz="1000" dirty="0"/>
              <a:t>, Fernwood Publishing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07E1A-579F-4183-8144-F88EE333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788160"/>
            <a:ext cx="4936309" cy="4387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549831-97E7-45F4-8716-01736981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20" y="1788160"/>
            <a:ext cx="5530786" cy="44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4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5F0A-12B2-4737-9A40-BF9468A8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9E597-76A6-4A15-AE2A-81E7D602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55" y="1807027"/>
            <a:ext cx="6250624" cy="4412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0A150-ED90-4369-ADBF-24D2DB8ED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59" y="1807027"/>
            <a:ext cx="4522796" cy="45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5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4B39E-516B-4D16-8F5F-914D26373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5" y="1875292"/>
            <a:ext cx="5076196" cy="44432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25D1E-EF30-45B2-B9F3-6A593FF4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5292"/>
            <a:ext cx="3785235" cy="4234624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F26A4-48CA-436C-B516-4ED434FC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8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DE02B9-357D-4CE8-A370-0859662A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2" y="1874646"/>
            <a:ext cx="4872572" cy="437309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BBF480-4F96-4723-893E-87A4E5961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54" y="1925446"/>
            <a:ext cx="5551726" cy="35754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95B5A1E-7084-4ECF-A523-51554C7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0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29B67-71A6-4857-8642-12041F2E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Drain on taxpayers:</a:t>
            </a:r>
          </a:p>
          <a:p>
            <a:pPr lvl="1"/>
            <a:r>
              <a:rPr lang="en-US" dirty="0"/>
              <a:t>Canadian taxpayers have provided 3 – 4 billion dollars per year, $67 billion (about 8000$ per household) to agri-business transnationals 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/>
              <a:t>Government programs for agriculture sector: </a:t>
            </a:r>
          </a:p>
          <a:p>
            <a:pPr lvl="2"/>
            <a:r>
              <a:rPr lang="en-US" b="1" dirty="0"/>
              <a:t>Crop insurance </a:t>
            </a:r>
            <a:r>
              <a:rPr lang="en-US" dirty="0"/>
              <a:t>–  Insurance for crops for potential damage i.e. insects, weather, plant disease</a:t>
            </a:r>
          </a:p>
          <a:p>
            <a:pPr lvl="2"/>
            <a:r>
              <a:rPr lang="en-US" b="1" dirty="0"/>
              <a:t>Margin-based support programs </a:t>
            </a:r>
            <a:r>
              <a:rPr lang="en-US" dirty="0"/>
              <a:t>– insurance for crops for potential damage i.e. insects, weather, plant disease</a:t>
            </a:r>
          </a:p>
          <a:p>
            <a:pPr lvl="3"/>
            <a:r>
              <a:rPr lang="en-US" dirty="0"/>
              <a:t>Agriculture Income Disaster Assistance Program</a:t>
            </a:r>
          </a:p>
          <a:p>
            <a:pPr lvl="3"/>
            <a:r>
              <a:rPr lang="en-US" dirty="0"/>
              <a:t>Canadian Farm Income Program</a:t>
            </a:r>
          </a:p>
          <a:p>
            <a:pPr lvl="2"/>
            <a:r>
              <a:rPr lang="en-US" b="1" dirty="0"/>
              <a:t>Savings account programs </a:t>
            </a:r>
            <a:r>
              <a:rPr lang="en-US" dirty="0"/>
              <a:t>– Savings programs that are matched by government to withdraw when net incomes fall </a:t>
            </a:r>
          </a:p>
          <a:p>
            <a:pPr lvl="3"/>
            <a:r>
              <a:rPr lang="en-US" dirty="0"/>
              <a:t>Net income stabilization account</a:t>
            </a:r>
          </a:p>
          <a:p>
            <a:pPr lvl="2"/>
            <a:r>
              <a:rPr lang="en-US" b="1" dirty="0"/>
              <a:t>Ad-hoc payments </a:t>
            </a:r>
            <a:r>
              <a:rPr lang="en-US" dirty="0"/>
              <a:t>– Made to farmers to offset large losses</a:t>
            </a:r>
          </a:p>
          <a:p>
            <a:pPr lvl="2"/>
            <a:r>
              <a:rPr lang="en-US" b="1" dirty="0"/>
              <a:t>Quebec’s ASRA </a:t>
            </a:r>
            <a:r>
              <a:rPr lang="en-US" dirty="0"/>
              <a:t>–</a:t>
            </a:r>
            <a:r>
              <a:rPr lang="en-US" dirty="0" err="1"/>
              <a:t>L’assurance</a:t>
            </a:r>
            <a:r>
              <a:rPr lang="en-US" dirty="0"/>
              <a:t> stabilization des revenues </a:t>
            </a:r>
            <a:r>
              <a:rPr lang="en-US" dirty="0" err="1"/>
              <a:t>agricoles</a:t>
            </a:r>
            <a:r>
              <a:rPr lang="en-US" dirty="0"/>
              <a:t> –To stabilize Quebec farm incomes in relation to production costs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C55172-45E6-4976-98D8-9E92B796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Advancing Agriculture by Destroying Farms? The State of Agriculture in Canada </a:t>
            </a:r>
            <a:r>
              <a:rPr lang="en-CA" sz="1100" dirty="0" err="1"/>
              <a:t>Qualman</a:t>
            </a:r>
            <a:r>
              <a:rPr lang="en-CA" sz="1100" dirty="0"/>
              <a:t>, D. (2011) Advancing Agriculture by Destroying Farms? The State of Agriculture in Canada, pp. 20 – 42. In, Wittman, H., Desmarais, A. A., &amp; Wiebe, N. (2011) </a:t>
            </a:r>
            <a:r>
              <a:rPr lang="en-CA" sz="1100" b="1" dirty="0"/>
              <a:t>Food Sovereignty in Canada: Creating Just and Sustainable Food Systems</a:t>
            </a:r>
            <a:r>
              <a:rPr lang="en-CA" sz="1100" dirty="0"/>
              <a:t>, Fernwood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13446-F74D-42F1-A910-59F34CD3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ACTIVITY: Three Systems of an Economy – John Pierce </a:t>
            </a:r>
            <a:br>
              <a:rPr lang="en-US" sz="6000" dirty="0"/>
            </a:br>
            <a:r>
              <a:rPr lang="en-CA" sz="1300" dirty="0"/>
              <a:t>Pearce, J. (2009) Social Economy: Engaging as a Third System, In Amin, A. The Social Economy; International Perspectives on Economic Solidarity, p. 26.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FD00C-06D3-42A0-A253-5424D3AC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John Pearce’s diagram to identify where the following organizations would be located</a:t>
            </a:r>
          </a:p>
          <a:p>
            <a:pPr lvl="1"/>
            <a:r>
              <a:rPr lang="en-US" dirty="0"/>
              <a:t>Food bank</a:t>
            </a:r>
          </a:p>
          <a:p>
            <a:pPr lvl="1"/>
            <a:r>
              <a:rPr lang="en-US" dirty="0"/>
              <a:t>The Hive Solidarity Cooperative</a:t>
            </a:r>
          </a:p>
          <a:p>
            <a:pPr lvl="1"/>
            <a:r>
              <a:rPr lang="en-US" dirty="0"/>
              <a:t>Monsanto</a:t>
            </a:r>
          </a:p>
          <a:p>
            <a:pPr lvl="1"/>
            <a:r>
              <a:rPr lang="en-US" dirty="0"/>
              <a:t>A local farm</a:t>
            </a:r>
          </a:p>
          <a:p>
            <a:pPr lvl="1"/>
            <a:r>
              <a:rPr lang="en-US" dirty="0"/>
              <a:t>A local for profit café</a:t>
            </a:r>
          </a:p>
          <a:p>
            <a:pPr lvl="1"/>
            <a:r>
              <a:rPr lang="en-US" dirty="0"/>
              <a:t>A government owned regional food delivery program</a:t>
            </a:r>
          </a:p>
          <a:p>
            <a:pPr lvl="1"/>
            <a:r>
              <a:rPr lang="en-US" dirty="0"/>
              <a:t>A family producing their own food</a:t>
            </a:r>
          </a:p>
          <a:p>
            <a:pPr marL="201168" lvl="1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97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E707B-1E00-4771-998C-2A02E792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C347-E0BC-49A5-91BD-AD56EAA3E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Questions or concerns? </a:t>
            </a:r>
          </a:p>
        </p:txBody>
      </p:sp>
    </p:spTree>
    <p:extLst>
      <p:ext uri="{BB962C8B-B14F-4D97-AF65-F5344CB8AC3E}">
        <p14:creationId xmlns:p14="http://schemas.microsoft.com/office/powerpoint/2010/main" val="6278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4AA3-9846-459A-8BB2-E99E40F2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Economies – Recap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7EDF1D-3422-45F4-91C4-72C8935E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51" y="1846263"/>
            <a:ext cx="7970023" cy="4022725"/>
          </a:xfrm>
        </p:spPr>
      </p:pic>
    </p:spTree>
    <p:extLst>
      <p:ext uri="{BB962C8B-B14F-4D97-AF65-F5344CB8AC3E}">
        <p14:creationId xmlns:p14="http://schemas.microsoft.com/office/powerpoint/2010/main" val="283014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D475-9448-473A-A052-0E0B19DD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Aristotle </a:t>
            </a:r>
            <a:r>
              <a:rPr lang="en-CA" sz="1050" dirty="0"/>
              <a:t>Aristotle. Aristotle in 23 Volumes, Vol. 21, translated by H. Rackham. Cambridge, MA, Harvard University Press; London, William Heinemann Ltd. 1944.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09F7-DB9C-493C-8274-1007E88A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dirty="0"/>
              <a:t>Chrematistics </a:t>
            </a:r>
            <a:r>
              <a:rPr lang="en-CA" dirty="0"/>
              <a:t>– art of acquisition – limitless accumulation unnatural and problematic</a:t>
            </a:r>
          </a:p>
          <a:p>
            <a:r>
              <a:rPr lang="en-CA" sz="2400" b="1" dirty="0"/>
              <a:t>Oikonomia </a:t>
            </a:r>
            <a:r>
              <a:rPr lang="en-CA" dirty="0"/>
              <a:t>– management of the household – true form of an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9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73AE6-F8D3-436D-A233-D4177CB5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Karl Marx</a:t>
            </a:r>
            <a:r>
              <a:rPr lang="en-CA" sz="1800" i="1" dirty="0"/>
              <a:t>Marx, K. Capital Volume 1, Penguin Classics.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BB645-B8A7-449F-8236-362FC2A2D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C – C </a:t>
            </a:r>
            <a:r>
              <a:rPr lang="en-US" dirty="0"/>
              <a:t>– </a:t>
            </a:r>
            <a:r>
              <a:rPr lang="en-US" sz="1800" dirty="0"/>
              <a:t>Basic barter </a:t>
            </a:r>
            <a:br>
              <a:rPr lang="en-US" dirty="0"/>
            </a:br>
            <a:r>
              <a:rPr lang="en-US" sz="2400" b="1" dirty="0"/>
              <a:t>C – M – C </a:t>
            </a:r>
            <a:r>
              <a:rPr lang="en-US" dirty="0"/>
              <a:t>– </a:t>
            </a:r>
            <a:r>
              <a:rPr lang="en-US" sz="1800" dirty="0"/>
              <a:t>The way classical economists viewed basic barter with money</a:t>
            </a:r>
            <a:br>
              <a:rPr lang="en-US" sz="1800" dirty="0"/>
            </a:br>
            <a:r>
              <a:rPr lang="en-US" sz="2400" b="1" dirty="0"/>
              <a:t>M – C – M’ </a:t>
            </a:r>
            <a:r>
              <a:rPr lang="en-US" dirty="0"/>
              <a:t>– </a:t>
            </a:r>
            <a:r>
              <a:rPr lang="en-US" sz="1800" dirty="0"/>
              <a:t>What really happens when barter systems incorporate money – Limitless accumulation</a:t>
            </a:r>
            <a:br>
              <a:rPr lang="en-US" dirty="0"/>
            </a:br>
            <a:r>
              <a:rPr lang="en-US" sz="2400" b="1" dirty="0"/>
              <a:t>M – M’ </a:t>
            </a:r>
            <a:r>
              <a:rPr lang="en-US" dirty="0"/>
              <a:t>– Usury capital system – Limitless accumulation</a:t>
            </a:r>
          </a:p>
        </p:txBody>
      </p:sp>
    </p:spTree>
    <p:extLst>
      <p:ext uri="{BB962C8B-B14F-4D97-AF65-F5344CB8AC3E}">
        <p14:creationId xmlns:p14="http://schemas.microsoft.com/office/powerpoint/2010/main" val="371493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256F-4087-4CA0-B7C9-504E1233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Polanyi</a:t>
            </a:r>
            <a:r>
              <a:rPr lang="en-CA" sz="1200" i="1" dirty="0"/>
              <a:t>Polanyi, K. (2001) The Great Transformation; The Political and Economic Origins of Our Time, Beacon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8CA5E-D9C7-4CC7-812C-C345CC79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economic practices:</a:t>
            </a:r>
          </a:p>
          <a:p>
            <a:pPr lvl="1"/>
            <a:r>
              <a:rPr lang="en-US" dirty="0"/>
              <a:t>Markets (exchange)</a:t>
            </a:r>
          </a:p>
          <a:p>
            <a:pPr lvl="1"/>
            <a:r>
              <a:rPr lang="en-US" dirty="0"/>
              <a:t>Household economy</a:t>
            </a:r>
          </a:p>
          <a:p>
            <a:pPr lvl="1"/>
            <a:r>
              <a:rPr lang="en-US" dirty="0"/>
              <a:t>Redistribution</a:t>
            </a:r>
          </a:p>
          <a:p>
            <a:pPr lvl="1"/>
            <a:r>
              <a:rPr lang="en-US" dirty="0"/>
              <a:t>Reciprocity</a:t>
            </a:r>
          </a:p>
        </p:txBody>
      </p:sp>
    </p:spTree>
    <p:extLst>
      <p:ext uri="{BB962C8B-B14F-4D97-AF65-F5344CB8AC3E}">
        <p14:creationId xmlns:p14="http://schemas.microsoft.com/office/powerpoint/2010/main" val="200179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399-37A4-4DF8-97C6-A7B0EB47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Gibson 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89DB-74C6-4394-9984-38EC2EF2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Katherine Gibson Interview Playlist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92EBD-E0A7-4775-9164-21D90EFE0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1809538"/>
            <a:ext cx="3579223" cy="43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DD9-BF0C-4101-A605-8191950A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Gibson 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7871B2-43AB-4F5C-B397-B1C43F61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62" y="1846263"/>
            <a:ext cx="8086001" cy="4022725"/>
          </a:xfrm>
        </p:spPr>
      </p:pic>
    </p:spTree>
    <p:extLst>
      <p:ext uri="{BB962C8B-B14F-4D97-AF65-F5344CB8AC3E}">
        <p14:creationId xmlns:p14="http://schemas.microsoft.com/office/powerpoint/2010/main" val="21038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0452-36C1-44C2-BE76-99DF87C4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Gibson-Graham – Take back the Economy </a:t>
            </a:r>
            <a:r>
              <a:rPr lang="en-US" sz="1200" i="1" dirty="0"/>
              <a:t>Gibson-Graham, J.K., Cameron, J., Healy, S. (2013) Take Back the Economy: An Ethical Guide for Transforming Communities, University of Minnesota Press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1B16-7769-4AE6-AD54-4168BA4FB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use Gibson-Graham’s diagram from Take Back the Economy and identify types of food organizations and practices in regards to the five categories:</a:t>
            </a:r>
          </a:p>
          <a:p>
            <a:pPr lvl="1"/>
            <a:r>
              <a:rPr lang="en-US" dirty="0"/>
              <a:t>Enterprise</a:t>
            </a:r>
          </a:p>
          <a:p>
            <a:pPr lvl="1"/>
            <a:r>
              <a:rPr lang="en-US" dirty="0"/>
              <a:t>Labour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Property</a:t>
            </a:r>
          </a:p>
          <a:p>
            <a:pPr lvl="1"/>
            <a:r>
              <a:rPr lang="en-US" dirty="0"/>
              <a:t>Finance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7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DA52-B695-4F25-A276-6303DFA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Back the Economy – Commons Toolkit </a:t>
            </a:r>
            <a:br>
              <a:rPr lang="en-US" dirty="0"/>
            </a:br>
            <a:r>
              <a:rPr lang="en-US" sz="1200" i="1" dirty="0"/>
              <a:t>Gibson-Graham, J.K., Cameron, J., Healy, S. (2013) Take Back the Economy: An Ethical Guide for Transforming Communities, University of Minnesota Press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080E-617E-4A8D-882E-37206660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commons:</a:t>
            </a:r>
          </a:p>
          <a:p>
            <a:pPr lvl="1"/>
            <a:r>
              <a:rPr lang="en-US" b="1" dirty="0"/>
              <a:t>Biophysical</a:t>
            </a:r>
            <a:r>
              <a:rPr lang="en-US" dirty="0"/>
              <a:t> –Exist naturally – i.e. rocks, soil, air, etc. </a:t>
            </a:r>
          </a:p>
          <a:p>
            <a:pPr lvl="1"/>
            <a:r>
              <a:rPr lang="en-US" b="1" dirty="0"/>
              <a:t>Cultural</a:t>
            </a:r>
            <a:r>
              <a:rPr lang="en-US" dirty="0"/>
              <a:t> – Things shared by members of the same culture – i.e. language, musical heritage, symbols</a:t>
            </a:r>
          </a:p>
          <a:p>
            <a:pPr lvl="1"/>
            <a:r>
              <a:rPr lang="en-US" b="1" dirty="0"/>
              <a:t>Social</a:t>
            </a:r>
            <a:r>
              <a:rPr lang="en-US" dirty="0"/>
              <a:t> – Things shared between members of a social system – i.e. education, health, political systems </a:t>
            </a:r>
          </a:p>
          <a:p>
            <a:pPr lvl="1"/>
            <a:r>
              <a:rPr lang="en-US" b="1" dirty="0"/>
              <a:t>Knowledge</a:t>
            </a:r>
            <a:r>
              <a:rPr lang="en-US" dirty="0"/>
              <a:t> – Things people know – i.e. Indigenous ecological knowledge, scientific achievements</a:t>
            </a:r>
          </a:p>
          <a:p>
            <a:r>
              <a:rPr lang="en-US" dirty="0"/>
              <a:t>Ways to assess commons. To be a commons: </a:t>
            </a:r>
          </a:p>
          <a:p>
            <a:pPr lvl="1"/>
            <a:r>
              <a:rPr lang="en-US" b="1" dirty="0"/>
              <a:t>Access</a:t>
            </a:r>
            <a:r>
              <a:rPr lang="en-US" dirty="0"/>
              <a:t> – Must be shared widely </a:t>
            </a:r>
          </a:p>
          <a:p>
            <a:pPr lvl="1"/>
            <a:r>
              <a:rPr lang="en-US" b="1" dirty="0"/>
              <a:t>Use</a:t>
            </a:r>
            <a:r>
              <a:rPr lang="en-US" dirty="0"/>
              <a:t> – Must be negotiated by a community</a:t>
            </a:r>
          </a:p>
          <a:p>
            <a:pPr lvl="1"/>
            <a:r>
              <a:rPr lang="en-US" b="1" dirty="0"/>
              <a:t>Benefit</a:t>
            </a:r>
            <a:r>
              <a:rPr lang="en-US" dirty="0"/>
              <a:t> – Must be distributed to the community and possibly beyond</a:t>
            </a:r>
          </a:p>
          <a:p>
            <a:pPr lvl="1"/>
            <a:r>
              <a:rPr lang="en-US" b="1" dirty="0"/>
              <a:t>Care</a:t>
            </a:r>
            <a:r>
              <a:rPr lang="en-US" dirty="0"/>
              <a:t> – Must be performed by community members</a:t>
            </a:r>
          </a:p>
          <a:p>
            <a:pPr lvl="1"/>
            <a:r>
              <a:rPr lang="en-US" b="1" dirty="0"/>
              <a:t>Responsibility</a:t>
            </a:r>
            <a:r>
              <a:rPr lang="en-US" dirty="0"/>
              <a:t> - Must be assumed by the community</a:t>
            </a:r>
          </a:p>
          <a:p>
            <a:pPr lvl="1"/>
            <a:r>
              <a:rPr lang="en-US" b="1" dirty="0"/>
              <a:t>Property</a:t>
            </a:r>
            <a:r>
              <a:rPr lang="en-US" dirty="0"/>
              <a:t> – Must be collectively owned private property, state owned property and/or open access property</a:t>
            </a:r>
          </a:p>
        </p:txBody>
      </p:sp>
    </p:spTree>
    <p:extLst>
      <p:ext uri="{BB962C8B-B14F-4D97-AF65-F5344CB8AC3E}">
        <p14:creationId xmlns:p14="http://schemas.microsoft.com/office/powerpoint/2010/main" val="42013139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2370</TotalTime>
  <Words>1008</Words>
  <Application>Microsoft Office PowerPoint</Application>
  <PresentationFormat>Widescreen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Food and Culture</vt:lpstr>
      <vt:lpstr>Living Economies – Recap</vt:lpstr>
      <vt:lpstr>Aristotle Aristotle. Aristotle in 23 Volumes, Vol. 21, translated by H. Rackham. Cambridge, MA, Harvard University Press; London, William Heinemann Ltd. 1944. </vt:lpstr>
      <vt:lpstr>Karl MarxMarx, K. Capital Volume 1, Penguin Classics. </vt:lpstr>
      <vt:lpstr>Karl PolanyiPolanyi, K. (2001) The Great Transformation; The Political and Economic Origins of Our Time, Beacon Press</vt:lpstr>
      <vt:lpstr>Gibson Graham – Take back the Economy Gibson-Graham, J.K., Cameron, J., Healy, S. (2013) Take Back the Economy: An Ethical Guide for Transforming Communities, University of Minnesota Press </vt:lpstr>
      <vt:lpstr>Gibson Graham – Take back the Economy Gibson-Graham, J.K., Cameron, J., Healy, S. (2013) Take Back the Economy: An Ethical Guide for Transforming Communities, University of Minnesota Press </vt:lpstr>
      <vt:lpstr>Gibson-Graham – Take back the Economy Gibson-Graham, J.K., Cameron, J., Healy, S. (2013) Take Back the Economy: An Ethical Guide for Transforming Communities, University of Minnesota Press </vt:lpstr>
      <vt:lpstr>Take Back the Economy – Commons Toolkit  Gibson-Graham, J.K., Cameron, J., Healy, S. (2013) Take Back the Economy: An Ethical Guide for Transforming Communities, University of Minnesota Press</vt:lpstr>
      <vt:lpstr>Envisioning Real Utopias – Erik Olin Wright Olin Wright, E. (2010) Envisioning Real Utopias, Verso</vt:lpstr>
      <vt:lpstr>Three Systems of an Economy – John Pierce  Pearce, J. (2009) Social Economy: Engaging as a Third System, In Amin, A. The Social Economy; International Perspectives on Economic Solidarity, p. 26. </vt:lpstr>
      <vt:lpstr>PowerPoint Presentation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Advancing Agriculture by Destroying Farms? The State of Agriculture in Canada Qualman, D. (2011) Advancing Agriculture by Destroying Farms? The State of Agriculture in Canada, pp. 20 – 42. In, Wittman, H., Desmarais, A. A., &amp; Wiebe, N. (2011) Food Sovereignty in Canada: Creating Just and Sustainable Food Systems, Fernwood Publishing</vt:lpstr>
      <vt:lpstr>ACTIVITY: Three Systems of an Economy – John Pierce  Pearce, J. (2009) Social Economy: Engaging as a Third System, In Amin, A. The Social Economy; International Perspectives on Economic Solidarity, p. 26.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231</cp:revision>
  <dcterms:created xsi:type="dcterms:W3CDTF">2016-08-29T02:04:56Z</dcterms:created>
  <dcterms:modified xsi:type="dcterms:W3CDTF">2017-09-28T05:15:42Z</dcterms:modified>
</cp:coreProperties>
</file>