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7" r:id="rId2"/>
    <p:sldId id="294" r:id="rId3"/>
    <p:sldId id="295" r:id="rId4"/>
    <p:sldId id="288" r:id="rId5"/>
    <p:sldId id="286" r:id="rId6"/>
    <p:sldId id="296" r:id="rId7"/>
    <p:sldId id="271" r:id="rId8"/>
    <p:sldId id="274" r:id="rId9"/>
    <p:sldId id="269" r:id="rId10"/>
    <p:sldId id="277" r:id="rId11"/>
    <p:sldId id="278" r:id="rId12"/>
    <p:sldId id="279" r:id="rId13"/>
    <p:sldId id="280" r:id="rId14"/>
    <p:sldId id="289" r:id="rId15"/>
    <p:sldId id="297" r:id="rId16"/>
    <p:sldId id="290" r:id="rId17"/>
    <p:sldId id="298" r:id="rId18"/>
    <p:sldId id="29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2" autoAdjust="0"/>
    <p:restoredTop sz="94660"/>
  </p:normalViewPr>
  <p:slideViewPr>
    <p:cSldViewPr snapToGrid="0">
      <p:cViewPr varScale="1">
        <p:scale>
          <a:sx n="90" d="100"/>
          <a:sy n="90" d="100"/>
        </p:scale>
        <p:origin x="84" y="2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9395BF-A852-48DF-B5B0-CDF00B6C9969}" type="datetimeFigureOut">
              <a:rPr lang="en-CA" smtClean="0"/>
              <a:t>2017-09-26</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E443DF-6AB8-4D5A-83B3-1D81857E7211}" type="slidenum">
              <a:rPr lang="en-CA" smtClean="0"/>
              <a:t>‹#›</a:t>
            </a:fld>
            <a:endParaRPr lang="en-CA"/>
          </a:p>
        </p:txBody>
      </p:sp>
    </p:spTree>
    <p:extLst>
      <p:ext uri="{BB962C8B-B14F-4D97-AF65-F5344CB8AC3E}">
        <p14:creationId xmlns:p14="http://schemas.microsoft.com/office/powerpoint/2010/main" val="326205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9/26/2017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9/26/2017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9/26/2017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0" y="2157414"/>
            <a:ext cx="11855451" cy="854075"/>
          </a:xfrm>
        </p:spPr>
        <p:txBody>
          <a:bodyPr/>
          <a:lstStyle/>
          <a:p>
            <a:r>
              <a:rPr lang="en-US"/>
              <a:t>Click to edit Master title style</a:t>
            </a:r>
            <a:endParaRPr lang="en-CA"/>
          </a:p>
        </p:txBody>
      </p:sp>
      <p:sp>
        <p:nvSpPr>
          <p:cNvPr id="3" name="Date Placeholder 2"/>
          <p:cNvSpPr>
            <a:spLocks noGrp="1"/>
          </p:cNvSpPr>
          <p:nvPr>
            <p:ph type="dt" idx="10"/>
          </p:nvPr>
        </p:nvSpPr>
        <p:spPr>
          <a:xfrm>
            <a:off x="8773585" y="188913"/>
            <a:ext cx="2813049" cy="342900"/>
          </a:xfrm>
        </p:spPr>
        <p:txBody>
          <a:bodyPr/>
          <a:lstStyle>
            <a:lvl1pPr>
              <a:defRPr/>
            </a:lvl1pPr>
          </a:lstStyle>
          <a:p>
            <a:r>
              <a:rPr lang="en-CA" altLang="en-US"/>
              <a:t>13-1-31</a:t>
            </a:r>
          </a:p>
        </p:txBody>
      </p:sp>
      <p:sp>
        <p:nvSpPr>
          <p:cNvPr id="4" name="Slide Number Placeholder 3"/>
          <p:cNvSpPr>
            <a:spLocks noGrp="1"/>
          </p:cNvSpPr>
          <p:nvPr>
            <p:ph type="sldNum" idx="11"/>
          </p:nvPr>
        </p:nvSpPr>
        <p:spPr>
          <a:xfrm>
            <a:off x="11719985" y="6569075"/>
            <a:ext cx="577849" cy="342900"/>
          </a:xfrm>
        </p:spPr>
        <p:txBody>
          <a:bodyPr/>
          <a:lstStyle>
            <a:lvl1pPr>
              <a:defRPr/>
            </a:lvl1pPr>
          </a:lstStyle>
          <a:p>
            <a:fld id="{B0E33AC2-D8C5-4515-AD00-E08C681A12E2}" type="slidenum">
              <a:rPr lang="en-CA" altLang="en-US"/>
              <a:pPr/>
              <a:t>‹#›</a:t>
            </a:fld>
            <a:endParaRPr lang="en-CA" altLang="en-US"/>
          </a:p>
        </p:txBody>
      </p:sp>
    </p:spTree>
    <p:extLst>
      <p:ext uri="{BB962C8B-B14F-4D97-AF65-F5344CB8AC3E}">
        <p14:creationId xmlns:p14="http://schemas.microsoft.com/office/powerpoint/2010/main" val="49036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9/26/2017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9/26/2017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9/26/2017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9/26/2017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9/26/2017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9/26/2017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9/26/2017</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9/26/2017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9/26/2017</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QIuXv7Y8QA4"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zDAYZU4A3w0" TargetMode="External"/><Relationship Id="rId2" Type="http://schemas.openxmlformats.org/officeDocument/2006/relationships/hyperlink" Target="https://www.youtube.com/watch?v=XZmGGAbHqa0" TargetMode="External"/><Relationship Id="rId1" Type="http://schemas.openxmlformats.org/officeDocument/2006/relationships/slideLayout" Target="../slideLayouts/slideLayout2.xml"/><Relationship Id="rId6" Type="http://schemas.openxmlformats.org/officeDocument/2006/relationships/hyperlink" Target="https://www.youtube.com/watch?v=oxYhGVHihnA" TargetMode="External"/><Relationship Id="rId5" Type="http://schemas.openxmlformats.org/officeDocument/2006/relationships/hyperlink" Target="https://www.theverge.com/2017/5/17/15654220/google-home-updates-new-features-io-2017" TargetMode="External"/><Relationship Id="rId4" Type="http://schemas.openxmlformats.org/officeDocument/2006/relationships/hyperlink" Target="https://www.wired.com/2016/12/google-self-driving-car-waymo/"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NyDDyT1lDh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NJRAHyPVFWU" TargetMode="External"/><Relationship Id="rId2" Type="http://schemas.openxmlformats.org/officeDocument/2006/relationships/hyperlink" Target="https://www.youtube.com/watch?v=nsMUpkckTaE" TargetMode="External"/><Relationship Id="rId1" Type="http://schemas.openxmlformats.org/officeDocument/2006/relationships/slideLayout" Target="../slideLayouts/slideLayout2.xml"/><Relationship Id="rId5" Type="http://schemas.openxmlformats.org/officeDocument/2006/relationships/hyperlink" Target="https://www.youtube.com/watch?v=EUzj_qIts98" TargetMode="External"/><Relationship Id="rId4" Type="http://schemas.openxmlformats.org/officeDocument/2006/relationships/hyperlink" Target="https://www.youtube.com/watch?v=_wruEnynr1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Media, Technology and Politics</a:t>
            </a:r>
          </a:p>
        </p:txBody>
      </p:sp>
      <p:sp>
        <p:nvSpPr>
          <p:cNvPr id="3" name="Subtitle 2"/>
          <p:cNvSpPr>
            <a:spLocks noGrp="1"/>
          </p:cNvSpPr>
          <p:nvPr>
            <p:ph type="subTitle" idx="1"/>
          </p:nvPr>
        </p:nvSpPr>
        <p:spPr/>
        <p:txBody>
          <a:bodyPr>
            <a:normAutofit fontScale="85000" lnSpcReduction="20000"/>
          </a:bodyPr>
          <a:lstStyle/>
          <a:p>
            <a:r>
              <a:rPr lang="en-US" dirty="0"/>
              <a:t>Media in the Political and Socio-Economic Environment </a:t>
            </a:r>
          </a:p>
          <a:p>
            <a:r>
              <a:rPr lang="en-CA" dirty="0"/>
              <a:t>Erik Chevrier</a:t>
            </a:r>
          </a:p>
          <a:p>
            <a:r>
              <a:rPr lang="en-CA" dirty="0"/>
              <a:t>September 27, 2017</a:t>
            </a:r>
          </a:p>
        </p:txBody>
      </p:sp>
    </p:spTree>
    <p:extLst>
      <p:ext uri="{BB962C8B-B14F-4D97-AF65-F5344CB8AC3E}">
        <p14:creationId xmlns:p14="http://schemas.microsoft.com/office/powerpoint/2010/main" val="2581282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Modern Signs and Symbols</a:t>
            </a:r>
          </a:p>
        </p:txBody>
      </p:sp>
      <p:pic>
        <p:nvPicPr>
          <p:cNvPr id="1026" name="Picture 2" descr="https://upload.wikimedia.org/wikipedia/commons/thumb/d/d0/Blank_stop_sign_octagon.svg/1024px-Blank_stop_sign_octagon.svg.pn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4114800" y="1846263"/>
            <a:ext cx="4022725"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2521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Modern Signs and Symbols</a:t>
            </a:r>
          </a:p>
        </p:txBody>
      </p:sp>
      <p:pic>
        <p:nvPicPr>
          <p:cNvPr id="2052" name="Picture 4" descr="http://www3.imperial.ac.uk/pls/portallive/docs/1/5586971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7612" y="3850184"/>
            <a:ext cx="17101" cy="14882"/>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www3.imperial.ac.uk/pls/portallive/docs/1/5586971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30402" y="2005012"/>
            <a:ext cx="4257675" cy="3705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0241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Modern Signs and Symbols</a:t>
            </a:r>
          </a:p>
        </p:txBody>
      </p:sp>
      <p:pic>
        <p:nvPicPr>
          <p:cNvPr id="7" name="Content Placeholder 6"/>
          <p:cNvPicPr>
            <a:picLocks noGrp="1" noChangeAspect="1"/>
          </p:cNvPicPr>
          <p:nvPr>
            <p:ph idx="1"/>
          </p:nvPr>
        </p:nvPicPr>
        <p:blipFill>
          <a:blip r:embed="rId2"/>
          <a:stretch>
            <a:fillRect/>
          </a:stretch>
        </p:blipFill>
        <p:spPr>
          <a:xfrm>
            <a:off x="5159375" y="2671763"/>
            <a:ext cx="1933575" cy="2371725"/>
          </a:xfrm>
          <a:prstGeom prst="rect">
            <a:avLst/>
          </a:prstGeom>
        </p:spPr>
      </p:pic>
    </p:spTree>
    <p:extLst>
      <p:ext uri="{BB962C8B-B14F-4D97-AF65-F5344CB8AC3E}">
        <p14:creationId xmlns:p14="http://schemas.microsoft.com/office/powerpoint/2010/main" val="3554952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Modern Signs and Symbols</a:t>
            </a:r>
          </a:p>
        </p:txBody>
      </p:sp>
      <p:pic>
        <p:nvPicPr>
          <p:cNvPr id="5" name="Content Placeholder 4"/>
          <p:cNvPicPr>
            <a:picLocks noGrp="1" noChangeAspect="1"/>
          </p:cNvPicPr>
          <p:nvPr>
            <p:ph idx="1"/>
          </p:nvPr>
        </p:nvPicPr>
        <p:blipFill>
          <a:blip r:embed="rId2"/>
          <a:stretch>
            <a:fillRect/>
          </a:stretch>
        </p:blipFill>
        <p:spPr>
          <a:xfrm>
            <a:off x="4287047" y="1824049"/>
            <a:ext cx="6868633" cy="4472024"/>
          </a:xfrm>
          <a:prstGeom prst="rect">
            <a:avLst/>
          </a:prstGeom>
        </p:spPr>
      </p:pic>
      <p:sp>
        <p:nvSpPr>
          <p:cNvPr id="3" name="Rectangle 2"/>
          <p:cNvSpPr/>
          <p:nvPr/>
        </p:nvSpPr>
        <p:spPr>
          <a:xfrm>
            <a:off x="1097280" y="2159812"/>
            <a:ext cx="2459199" cy="369332"/>
          </a:xfrm>
          <a:prstGeom prst="rect">
            <a:avLst/>
          </a:prstGeom>
        </p:spPr>
        <p:txBody>
          <a:bodyPr wrap="none">
            <a:spAutoFit/>
          </a:bodyPr>
          <a:lstStyle/>
          <a:p>
            <a:r>
              <a:rPr lang="en-CA" dirty="0">
                <a:hlinkClick r:id="rId3"/>
              </a:rPr>
              <a:t>First MacDonald's TV Ad</a:t>
            </a:r>
            <a:endParaRPr lang="en-CA" dirty="0"/>
          </a:p>
        </p:txBody>
      </p:sp>
    </p:spTree>
    <p:extLst>
      <p:ext uri="{BB962C8B-B14F-4D97-AF65-F5344CB8AC3E}">
        <p14:creationId xmlns:p14="http://schemas.microsoft.com/office/powerpoint/2010/main" val="4070410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‘Media Shock’</a:t>
            </a:r>
            <a:r>
              <a:rPr lang="en-US" sz="2000" dirty="0"/>
              <a:t>(</a:t>
            </a:r>
            <a:r>
              <a:rPr lang="en-US" sz="2000" dirty="0" err="1"/>
              <a:t>Taras</a:t>
            </a:r>
            <a:r>
              <a:rPr lang="en-US" sz="2000" dirty="0"/>
              <a:t>, 2015)</a:t>
            </a:r>
            <a:endParaRPr lang="en-US" dirty="0"/>
          </a:p>
        </p:txBody>
      </p:sp>
      <p:sp>
        <p:nvSpPr>
          <p:cNvPr id="3" name="Content Placeholder 2"/>
          <p:cNvSpPr>
            <a:spLocks noGrp="1"/>
          </p:cNvSpPr>
          <p:nvPr>
            <p:ph idx="1"/>
          </p:nvPr>
        </p:nvSpPr>
        <p:spPr/>
        <p:txBody>
          <a:bodyPr/>
          <a:lstStyle/>
          <a:p>
            <a:r>
              <a:rPr lang="en-US" dirty="0"/>
              <a:t>1 – Media changes rapidly and suddenly</a:t>
            </a:r>
            <a:br>
              <a:rPr lang="en-US" dirty="0"/>
            </a:br>
            <a:r>
              <a:rPr lang="en-US" dirty="0"/>
              <a:t>2 – Web-based media have permeated virtually every aspect of life</a:t>
            </a:r>
            <a:br>
              <a:rPr lang="en-US" dirty="0"/>
            </a:br>
            <a:r>
              <a:rPr lang="en-US" dirty="0"/>
              <a:t>3 – Individuals can alter top down flows of information</a:t>
            </a:r>
            <a:br>
              <a:rPr lang="en-US" dirty="0"/>
            </a:br>
            <a:r>
              <a:rPr lang="en-US" dirty="0"/>
              <a:t>4 – There is a greater concentration of media than ever before</a:t>
            </a:r>
            <a:br>
              <a:rPr lang="en-US" dirty="0"/>
            </a:br>
            <a:r>
              <a:rPr lang="en-US" dirty="0"/>
              <a:t>5 – Media is converging</a:t>
            </a:r>
            <a:br>
              <a:rPr lang="en-US" dirty="0"/>
            </a:br>
            <a:r>
              <a:rPr lang="en-US" dirty="0"/>
              <a:t>6 – Traditional media is loosing audience</a:t>
            </a:r>
            <a:br>
              <a:rPr lang="en-US" dirty="0"/>
            </a:br>
            <a:r>
              <a:rPr lang="en-US" dirty="0"/>
              <a:t>7 – Television continues to dominate public and cultural life but in radically new ways</a:t>
            </a:r>
            <a:br>
              <a:rPr lang="en-US" dirty="0"/>
            </a:br>
            <a:r>
              <a:rPr lang="en-US" dirty="0"/>
              <a:t>8 – Media facilitates global communication</a:t>
            </a:r>
            <a:br>
              <a:rPr lang="en-US" dirty="0"/>
            </a:br>
            <a:r>
              <a:rPr lang="en-US" dirty="0"/>
              <a:t>9 – Social media have created a new cultural, business and political dynamic</a:t>
            </a:r>
            <a:br>
              <a:rPr lang="en-US" dirty="0"/>
            </a:br>
            <a:r>
              <a:rPr lang="en-US" dirty="0"/>
              <a:t>10 – Government, political parties and corporations are gathering vast amounts of personal information</a:t>
            </a:r>
          </a:p>
        </p:txBody>
      </p:sp>
    </p:spTree>
    <p:extLst>
      <p:ext uri="{BB962C8B-B14F-4D97-AF65-F5344CB8AC3E}">
        <p14:creationId xmlns:p14="http://schemas.microsoft.com/office/powerpoint/2010/main" val="2938491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97A09-EC3C-4CB3-9944-F48B972B3FD5}"/>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45220356-841B-4FDD-9766-7A8283033758}"/>
              </a:ext>
            </a:extLst>
          </p:cNvPr>
          <p:cNvSpPr>
            <a:spLocks noGrp="1"/>
          </p:cNvSpPr>
          <p:nvPr>
            <p:ph idx="1"/>
          </p:nvPr>
        </p:nvSpPr>
        <p:spPr/>
        <p:txBody>
          <a:bodyPr/>
          <a:lstStyle/>
          <a:p>
            <a:r>
              <a:rPr lang="en-US" dirty="0"/>
              <a:t>According to </a:t>
            </a:r>
            <a:r>
              <a:rPr lang="en-US" dirty="0" err="1"/>
              <a:t>Taras</a:t>
            </a:r>
            <a:r>
              <a:rPr lang="en-US" dirty="0"/>
              <a:t>:</a:t>
            </a:r>
          </a:p>
          <a:p>
            <a:pPr lvl="1"/>
            <a:r>
              <a:rPr lang="en-US" dirty="0"/>
              <a:t>Media changes rapidly and suddenly. How has media forms changed over the course of your life?</a:t>
            </a:r>
          </a:p>
          <a:p>
            <a:pPr lvl="1"/>
            <a:r>
              <a:rPr lang="en-US" dirty="0"/>
              <a:t>Web-based media have permeated virtually every aspect of life. How has web-based media changed our relationship to work and leisure time?</a:t>
            </a:r>
          </a:p>
          <a:p>
            <a:pPr lvl="1"/>
            <a:r>
              <a:rPr lang="en-US" dirty="0"/>
              <a:t>Individuals can alter top down flows of information. Are you a media producer, blogger, vlogger, or internet troll?</a:t>
            </a:r>
          </a:p>
          <a:p>
            <a:pPr lvl="1"/>
            <a:r>
              <a:rPr lang="en-US" dirty="0"/>
              <a:t>Television continues to dominate public and cultural life but in radically new ways. Please describe your television habits. How much time do you spend watching TV? Do you stream shows or subscribe to cable? </a:t>
            </a:r>
          </a:p>
          <a:p>
            <a:pPr lvl="1"/>
            <a:r>
              <a:rPr lang="en-US" dirty="0"/>
              <a:t>Social media have created a new cultural, business and political dynamic. Does the internet create a desire to become political or cause internet ‘</a:t>
            </a:r>
            <a:r>
              <a:rPr lang="en-US" dirty="0" err="1"/>
              <a:t>slactivism</a:t>
            </a:r>
            <a:r>
              <a:rPr lang="en-US" dirty="0"/>
              <a:t>’ and peek-a-boo citizens? </a:t>
            </a:r>
          </a:p>
          <a:p>
            <a:pPr lvl="1"/>
            <a:r>
              <a:rPr lang="en-US" dirty="0"/>
              <a:t>Government, political parties and corporations are gathering vast amounts of personal information. Do you readily share personal information via the internet? Do you use apps and devices that track information? </a:t>
            </a:r>
          </a:p>
        </p:txBody>
      </p:sp>
    </p:spTree>
    <p:extLst>
      <p:ext uri="{BB962C8B-B14F-4D97-AF65-F5344CB8AC3E}">
        <p14:creationId xmlns:p14="http://schemas.microsoft.com/office/powerpoint/2010/main" val="2663144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Concerns Regarding ‘Media Shock’</a:t>
            </a:r>
            <a:r>
              <a:rPr lang="en-US" sz="2000" dirty="0"/>
              <a:t>(</a:t>
            </a:r>
            <a:r>
              <a:rPr lang="en-US" sz="2000" dirty="0" err="1"/>
              <a:t>Taras</a:t>
            </a:r>
            <a:r>
              <a:rPr lang="en-US" sz="2000" dirty="0"/>
              <a:t>, 2015)</a:t>
            </a:r>
            <a:endParaRPr lang="en-US" dirty="0"/>
          </a:p>
        </p:txBody>
      </p:sp>
      <p:sp>
        <p:nvSpPr>
          <p:cNvPr id="3" name="Content Placeholder 2"/>
          <p:cNvSpPr>
            <a:spLocks noGrp="1"/>
          </p:cNvSpPr>
          <p:nvPr>
            <p:ph idx="1"/>
          </p:nvPr>
        </p:nvSpPr>
        <p:spPr/>
        <p:txBody>
          <a:bodyPr/>
          <a:lstStyle/>
          <a:p>
            <a:r>
              <a:rPr lang="en-US" dirty="0"/>
              <a:t>Negative effects on news industry</a:t>
            </a:r>
          </a:p>
          <a:p>
            <a:r>
              <a:rPr lang="en-US" dirty="0"/>
              <a:t>Mass audiences are becoming a thing of the past</a:t>
            </a:r>
          </a:p>
          <a:p>
            <a:r>
              <a:rPr lang="en-US" dirty="0"/>
              <a:t>Production of a drop-out culture, ‘peek-a-boo’ citizens</a:t>
            </a:r>
          </a:p>
          <a:p>
            <a:endParaRPr lang="en-US" dirty="0"/>
          </a:p>
          <a:p>
            <a:r>
              <a:rPr lang="en-US" dirty="0"/>
              <a:t>- Crisis in traditional media</a:t>
            </a:r>
            <a:br>
              <a:rPr lang="en-US" dirty="0"/>
            </a:br>
            <a:r>
              <a:rPr lang="en-US" dirty="0"/>
              <a:t>- Crisis in public broadcasting</a:t>
            </a:r>
            <a:br>
              <a:rPr lang="en-US" dirty="0"/>
            </a:br>
            <a:r>
              <a:rPr lang="en-US" dirty="0"/>
              <a:t>- Crisis in news and journalism</a:t>
            </a:r>
            <a:br>
              <a:rPr lang="en-US" dirty="0"/>
            </a:br>
            <a:r>
              <a:rPr lang="en-US" dirty="0"/>
              <a:t>- Crisis in citizen engagement</a:t>
            </a:r>
          </a:p>
        </p:txBody>
      </p:sp>
    </p:spTree>
    <p:extLst>
      <p:ext uri="{BB962C8B-B14F-4D97-AF65-F5344CB8AC3E}">
        <p14:creationId xmlns:p14="http://schemas.microsoft.com/office/powerpoint/2010/main" val="4054394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7CC9E-7A88-4513-A00C-394F88CF2D06}"/>
              </a:ext>
            </a:extLst>
          </p:cNvPr>
          <p:cNvSpPr>
            <a:spLocks noGrp="1"/>
          </p:cNvSpPr>
          <p:nvPr>
            <p:ph type="title"/>
          </p:nvPr>
        </p:nvSpPr>
        <p:spPr/>
        <p:txBody>
          <a:bodyPr/>
          <a:lstStyle/>
          <a:p>
            <a:r>
              <a:rPr lang="en-US" dirty="0"/>
              <a:t>Google Technology</a:t>
            </a:r>
          </a:p>
        </p:txBody>
      </p:sp>
      <p:sp>
        <p:nvSpPr>
          <p:cNvPr id="3" name="Content Placeholder 2">
            <a:extLst>
              <a:ext uri="{FF2B5EF4-FFF2-40B4-BE49-F238E27FC236}">
                <a16:creationId xmlns:a16="http://schemas.microsoft.com/office/drawing/2014/main" id="{2A365C04-5960-4F0B-A848-49F789781706}"/>
              </a:ext>
            </a:extLst>
          </p:cNvPr>
          <p:cNvSpPr>
            <a:spLocks noGrp="1"/>
          </p:cNvSpPr>
          <p:nvPr>
            <p:ph idx="1"/>
          </p:nvPr>
        </p:nvSpPr>
        <p:spPr/>
        <p:txBody>
          <a:bodyPr/>
          <a:lstStyle/>
          <a:p>
            <a:r>
              <a:rPr lang="en-US" dirty="0">
                <a:hlinkClick r:id="rId2"/>
              </a:rPr>
              <a:t>Google Data Center</a:t>
            </a:r>
            <a:endParaRPr lang="en-US" dirty="0"/>
          </a:p>
          <a:p>
            <a:r>
              <a:rPr lang="en-US" dirty="0">
                <a:hlinkClick r:id="rId3"/>
              </a:rPr>
              <a:t>Google Data Center 2</a:t>
            </a:r>
            <a:endParaRPr lang="en-US" dirty="0"/>
          </a:p>
          <a:p>
            <a:r>
              <a:rPr lang="en-US" dirty="0">
                <a:hlinkClick r:id="rId4"/>
              </a:rPr>
              <a:t>Google Self-Driving Car</a:t>
            </a:r>
            <a:endParaRPr lang="en-US" dirty="0"/>
          </a:p>
          <a:p>
            <a:r>
              <a:rPr lang="en-US" dirty="0">
                <a:hlinkClick r:id="rId5"/>
              </a:rPr>
              <a:t>Google Home</a:t>
            </a:r>
            <a:endParaRPr lang="en-US" dirty="0"/>
          </a:p>
          <a:p>
            <a:r>
              <a:rPr lang="en-US" dirty="0">
                <a:hlinkClick r:id="rId6"/>
              </a:rPr>
              <a:t>Google Projects</a:t>
            </a:r>
            <a:endParaRPr lang="en-US" dirty="0"/>
          </a:p>
        </p:txBody>
      </p:sp>
    </p:spTree>
    <p:extLst>
      <p:ext uri="{BB962C8B-B14F-4D97-AF65-F5344CB8AC3E}">
        <p14:creationId xmlns:p14="http://schemas.microsoft.com/office/powerpoint/2010/main" val="42799363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t>
            </a:r>
          </a:p>
        </p:txBody>
      </p:sp>
      <p:sp>
        <p:nvSpPr>
          <p:cNvPr id="3" name="Content Placeholder 2"/>
          <p:cNvSpPr>
            <a:spLocks noGrp="1"/>
          </p:cNvSpPr>
          <p:nvPr>
            <p:ph idx="1"/>
          </p:nvPr>
        </p:nvSpPr>
        <p:spPr/>
        <p:txBody>
          <a:bodyPr>
            <a:normAutofit/>
          </a:bodyPr>
          <a:lstStyle/>
          <a:p>
            <a:r>
              <a:rPr lang="en-US" sz="2800" b="1" dirty="0"/>
              <a:t>Questions or concerns? </a:t>
            </a:r>
          </a:p>
        </p:txBody>
      </p:sp>
    </p:spTree>
    <p:extLst>
      <p:ext uri="{BB962C8B-B14F-4D97-AF65-F5344CB8AC3E}">
        <p14:creationId xmlns:p14="http://schemas.microsoft.com/office/powerpoint/2010/main" val="1336893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Culture and Ideology? </a:t>
            </a:r>
          </a:p>
        </p:txBody>
      </p:sp>
      <p:sp>
        <p:nvSpPr>
          <p:cNvPr id="3" name="Content Placeholder 2"/>
          <p:cNvSpPr>
            <a:spLocks noGrp="1"/>
          </p:cNvSpPr>
          <p:nvPr>
            <p:ph idx="1"/>
          </p:nvPr>
        </p:nvSpPr>
        <p:spPr>
          <a:xfrm>
            <a:off x="1097280" y="1845733"/>
            <a:ext cx="10058400" cy="4377857"/>
          </a:xfrm>
        </p:spPr>
        <p:txBody>
          <a:bodyPr>
            <a:normAutofit fontScale="85000" lnSpcReduction="20000"/>
          </a:bodyPr>
          <a:lstStyle/>
          <a:p>
            <a:r>
              <a:rPr lang="en-CA" sz="1800" dirty="0"/>
              <a:t>Raymond Williams</a:t>
            </a:r>
          </a:p>
          <a:p>
            <a:pPr lvl="1"/>
            <a:r>
              <a:rPr lang="en-CA" sz="1600" dirty="0"/>
              <a:t>A general process of intellectual, spiritual and aesthetic development.</a:t>
            </a:r>
          </a:p>
          <a:p>
            <a:pPr lvl="1"/>
            <a:r>
              <a:rPr lang="en-CA" sz="1600" dirty="0"/>
              <a:t>A particular way of life, whether of a people, period or group. </a:t>
            </a:r>
          </a:p>
          <a:p>
            <a:pPr lvl="1"/>
            <a:r>
              <a:rPr lang="en-CA" sz="1600" dirty="0"/>
              <a:t>The works and practices of intellectual and especially artistic activity. </a:t>
            </a:r>
            <a:endParaRPr lang="en-US" sz="1600" dirty="0"/>
          </a:p>
          <a:p>
            <a:r>
              <a:rPr lang="en-US" sz="1800" dirty="0"/>
              <a:t>Nesbitt-Larking</a:t>
            </a:r>
          </a:p>
          <a:p>
            <a:pPr lvl="1"/>
            <a:r>
              <a:rPr lang="en-US" sz="1600" dirty="0"/>
              <a:t>The general process of intellectual, spiritual, and artistic development of a people.</a:t>
            </a:r>
          </a:p>
          <a:p>
            <a:pPr lvl="1"/>
            <a:r>
              <a:rPr lang="en-US" sz="1600" dirty="0"/>
              <a:t>The entire way of life of a people, in terms of those practices and facts through which they express their meaning. </a:t>
            </a:r>
          </a:p>
          <a:p>
            <a:pPr lvl="1"/>
            <a:r>
              <a:rPr lang="en-US" sz="1600" dirty="0"/>
              <a:t>High culture – the works and practices of intellectual artistic activity</a:t>
            </a:r>
          </a:p>
          <a:p>
            <a:pPr lvl="1"/>
            <a:r>
              <a:rPr lang="en-US" sz="1600" dirty="0"/>
              <a:t>Culture is the way of life of a people, in particular their evolving ideas, beliefs, and values as they are understood, communicated and represented. </a:t>
            </a:r>
          </a:p>
          <a:p>
            <a:r>
              <a:rPr lang="en-US" sz="1800" dirty="0"/>
              <a:t>Bennett </a:t>
            </a:r>
          </a:p>
          <a:p>
            <a:pPr lvl="1"/>
            <a:r>
              <a:rPr lang="en-US" sz="1600" dirty="0"/>
              <a:t>Culture consists of all those practices (or activities) that signify; that is, which produce and communicate meaning by the manipulation of signs in socially shared and conventionalized ways.</a:t>
            </a:r>
          </a:p>
          <a:p>
            <a:r>
              <a:rPr lang="en-US" sz="1800" b="1" dirty="0"/>
              <a:t>Ideologies</a:t>
            </a:r>
            <a:r>
              <a:rPr lang="en-US" sz="1800" dirty="0"/>
              <a:t> are deliberate and partial fabrications of beliefs, values and ideals. A system of beliefs/theories, usually political that are held by certain groups. </a:t>
            </a:r>
          </a:p>
          <a:p>
            <a:pPr lvl="1"/>
            <a:r>
              <a:rPr lang="en-US" sz="1600" dirty="0"/>
              <a:t>An ideological gambit mines the deepest seams of common sense and gives a particular and partial reading of the world, while appearing to be universal and uncontroversial. </a:t>
            </a:r>
          </a:p>
          <a:p>
            <a:pPr lvl="1"/>
            <a:r>
              <a:rPr lang="en-US" sz="1600" dirty="0"/>
              <a:t>Practitioners of ideological work have particular social projects – they wish to influence the distribution of power in the world.</a:t>
            </a:r>
          </a:p>
          <a:p>
            <a:pPr lvl="1"/>
            <a:endParaRPr lang="en-US" sz="1600" dirty="0"/>
          </a:p>
          <a:p>
            <a:pPr lvl="1"/>
            <a:endParaRPr lang="en-US" sz="1600" dirty="0"/>
          </a:p>
        </p:txBody>
      </p:sp>
    </p:spTree>
    <p:extLst>
      <p:ext uri="{BB962C8B-B14F-4D97-AF65-F5344CB8AC3E}">
        <p14:creationId xmlns:p14="http://schemas.microsoft.com/office/powerpoint/2010/main" val="2821213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99953-9151-4D89-8627-FD0C60C3E93A}"/>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EA663EF5-ED22-452E-96CF-5053F15A9C7A}"/>
              </a:ext>
            </a:extLst>
          </p:cNvPr>
          <p:cNvSpPr>
            <a:spLocks noGrp="1"/>
          </p:cNvSpPr>
          <p:nvPr>
            <p:ph idx="1"/>
          </p:nvPr>
        </p:nvSpPr>
        <p:spPr/>
        <p:txBody>
          <a:bodyPr>
            <a:normAutofit/>
          </a:bodyPr>
          <a:lstStyle/>
          <a:p>
            <a:r>
              <a:rPr lang="en-US" sz="2400" dirty="0"/>
              <a:t>What are some current, pervasive political ideologies being reported by media sources? </a:t>
            </a:r>
          </a:p>
          <a:p>
            <a:pPr lvl="1"/>
            <a:r>
              <a:rPr lang="en-US" sz="2200" dirty="0"/>
              <a:t>What is being communicated about the possibility of going to war?</a:t>
            </a:r>
          </a:p>
          <a:p>
            <a:pPr lvl="1"/>
            <a:r>
              <a:rPr lang="en-US" sz="2200" dirty="0"/>
              <a:t>What is being communicated about the disastrous weather patterns? </a:t>
            </a:r>
          </a:p>
          <a:p>
            <a:pPr lvl="1"/>
            <a:r>
              <a:rPr lang="en-US" sz="2200" dirty="0"/>
              <a:t>What was communicated about Canada’s 150 celebration?</a:t>
            </a:r>
          </a:p>
          <a:p>
            <a:pPr lvl="1"/>
            <a:endParaRPr lang="en-US" sz="2200" dirty="0"/>
          </a:p>
          <a:p>
            <a:pPr marL="201168" lvl="1" indent="0">
              <a:buNone/>
            </a:pPr>
            <a:r>
              <a:rPr lang="en-US" sz="2200" dirty="0"/>
              <a:t>Are these ideologies being portrayed as common sense?  If so, how?</a:t>
            </a:r>
          </a:p>
          <a:p>
            <a:pPr lvl="1"/>
            <a:endParaRPr lang="en-US" sz="2200" dirty="0"/>
          </a:p>
        </p:txBody>
      </p:sp>
    </p:spTree>
    <p:extLst>
      <p:ext uri="{BB962C8B-B14F-4D97-AF65-F5344CB8AC3E}">
        <p14:creationId xmlns:p14="http://schemas.microsoft.com/office/powerpoint/2010/main" val="2771349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Institutions that Maintain Ideology</a:t>
            </a:r>
          </a:p>
        </p:txBody>
      </p:sp>
      <p:pic>
        <p:nvPicPr>
          <p:cNvPr id="5" name="Content Placeholder 4" descr="http://keats.kcl.ac.uk/pluginfile.php/737715/mod_resource/content/1/images/pic007.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571443" y="1846263"/>
            <a:ext cx="3989751" cy="402272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986483" y="1996780"/>
            <a:ext cx="4277479" cy="646331"/>
          </a:xfrm>
          <a:prstGeom prst="rect">
            <a:avLst/>
          </a:prstGeom>
        </p:spPr>
        <p:txBody>
          <a:bodyPr wrap="square">
            <a:spAutoFit/>
          </a:bodyPr>
          <a:lstStyle/>
          <a:p>
            <a:r>
              <a:rPr lang="en-US" dirty="0" err="1"/>
              <a:t>Urie</a:t>
            </a:r>
            <a:r>
              <a:rPr lang="en-US" dirty="0"/>
              <a:t> Bronfenbrenner – Ecological Systems Theory</a:t>
            </a:r>
          </a:p>
        </p:txBody>
      </p:sp>
    </p:spTree>
    <p:extLst>
      <p:ext uri="{BB962C8B-B14F-4D97-AF65-F5344CB8AC3E}">
        <p14:creationId xmlns:p14="http://schemas.microsoft.com/office/powerpoint/2010/main" val="1482179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Hegemony </a:t>
            </a:r>
            <a:r>
              <a:rPr lang="en-US" sz="1800" dirty="0"/>
              <a:t>(Nesbitt-Larking, 2009)</a:t>
            </a:r>
            <a:endParaRPr lang="en-US" dirty="0"/>
          </a:p>
        </p:txBody>
      </p:sp>
      <p:sp>
        <p:nvSpPr>
          <p:cNvPr id="3" name="Content Placeholder 2"/>
          <p:cNvSpPr>
            <a:spLocks noGrp="1"/>
          </p:cNvSpPr>
          <p:nvPr>
            <p:ph idx="1"/>
          </p:nvPr>
        </p:nvSpPr>
        <p:spPr/>
        <p:txBody>
          <a:bodyPr/>
          <a:lstStyle/>
          <a:p>
            <a:r>
              <a:rPr lang="en-US" dirty="0"/>
              <a:t>Antonio Gramsci </a:t>
            </a:r>
          </a:p>
          <a:p>
            <a:r>
              <a:rPr lang="en-US" dirty="0"/>
              <a:t>Hegemony – People come to accept the legitimacy of the economic and political system when it is carefully articulated in a manner that approximates their already existing common sense. </a:t>
            </a:r>
          </a:p>
          <a:p>
            <a:r>
              <a:rPr lang="en-US" dirty="0"/>
              <a:t>Rule by consent – people produce and re-produce political and economic systems via their participation in the system. Capitalism is produced and re-produced everyday by people who produce, distribute and consume products. </a:t>
            </a:r>
          </a:p>
          <a:p>
            <a:r>
              <a:rPr lang="en-US" sz="1800" dirty="0"/>
              <a:t>1 – Although people can be persuaded, coerced and even seduced, they are never entirely lacking creative capacity to question versions of reality that are suggested to them. </a:t>
            </a:r>
          </a:p>
          <a:p>
            <a:r>
              <a:rPr lang="en-US" sz="1800" dirty="0">
                <a:hlinkClick r:id="rId2"/>
              </a:rPr>
              <a:t>2 – People have the capacity to go along with something even when they only half believe or scarcely believe it. </a:t>
            </a:r>
            <a:endParaRPr lang="en-US" sz="1800" dirty="0"/>
          </a:p>
          <a:p>
            <a:r>
              <a:rPr lang="en-US" sz="1800" dirty="0"/>
              <a:t>3 – The arena of common sense is constantly open for appropriation. </a:t>
            </a:r>
          </a:p>
        </p:txBody>
      </p:sp>
    </p:spTree>
    <p:extLst>
      <p:ext uri="{BB962C8B-B14F-4D97-AF65-F5344CB8AC3E}">
        <p14:creationId xmlns:p14="http://schemas.microsoft.com/office/powerpoint/2010/main" val="1861123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598EB-4CC8-4959-ABCF-9E93C5CF8397}"/>
              </a:ext>
            </a:extLst>
          </p:cNvPr>
          <p:cNvSpPr>
            <a:spLocks noGrp="1"/>
          </p:cNvSpPr>
          <p:nvPr>
            <p:ph type="title"/>
          </p:nvPr>
        </p:nvSpPr>
        <p:spPr/>
        <p:txBody>
          <a:bodyPr>
            <a:normAutofit/>
          </a:bodyPr>
          <a:lstStyle/>
          <a:p>
            <a:r>
              <a:rPr lang="en-US" sz="4000" dirty="0"/>
              <a:t>What Are The Three Main Theoretical Perspectives on Ideology – Nesbitt-Larking</a:t>
            </a:r>
          </a:p>
        </p:txBody>
      </p:sp>
      <p:sp>
        <p:nvSpPr>
          <p:cNvPr id="3" name="Content Placeholder 2">
            <a:extLst>
              <a:ext uri="{FF2B5EF4-FFF2-40B4-BE49-F238E27FC236}">
                <a16:creationId xmlns:a16="http://schemas.microsoft.com/office/drawing/2014/main" id="{4DB921FF-54A6-4DCF-A6BB-0DB61B231AC6}"/>
              </a:ext>
            </a:extLst>
          </p:cNvPr>
          <p:cNvSpPr>
            <a:spLocks noGrp="1"/>
          </p:cNvSpPr>
          <p:nvPr>
            <p:ph idx="1"/>
          </p:nvPr>
        </p:nvSpPr>
        <p:spPr/>
        <p:txBody>
          <a:bodyPr/>
          <a:lstStyle/>
          <a:p>
            <a:r>
              <a:rPr lang="en-US" dirty="0"/>
              <a:t>According to Nesbitt-Larking, what are the three main theoretical perspectives on ideology? </a:t>
            </a:r>
          </a:p>
        </p:txBody>
      </p:sp>
    </p:spTree>
    <p:extLst>
      <p:ext uri="{BB962C8B-B14F-4D97-AF65-F5344CB8AC3E}">
        <p14:creationId xmlns:p14="http://schemas.microsoft.com/office/powerpoint/2010/main" val="545078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Three Main Theories – Nesbitt-Larking</a:t>
            </a:r>
          </a:p>
        </p:txBody>
      </p:sp>
      <p:sp>
        <p:nvSpPr>
          <p:cNvPr id="3" name="Content Placeholder 2"/>
          <p:cNvSpPr>
            <a:spLocks noGrp="1"/>
          </p:cNvSpPr>
          <p:nvPr>
            <p:ph idx="1"/>
          </p:nvPr>
        </p:nvSpPr>
        <p:spPr/>
        <p:txBody>
          <a:bodyPr>
            <a:normAutofit fontScale="92500" lnSpcReduction="20000"/>
          </a:bodyPr>
          <a:lstStyle/>
          <a:p>
            <a:r>
              <a:rPr lang="en-CA" dirty="0"/>
              <a:t>Liberal Pluralism:</a:t>
            </a:r>
          </a:p>
          <a:p>
            <a:pPr lvl="1"/>
            <a:r>
              <a:rPr lang="en-CA" dirty="0"/>
              <a:t>Unified totality, with common values &amp; ideals that have come to sustain society</a:t>
            </a:r>
          </a:p>
          <a:p>
            <a:pPr lvl="1"/>
            <a:r>
              <a:rPr lang="en-CA" dirty="0"/>
              <a:t>Everyone pursues private interest</a:t>
            </a:r>
          </a:p>
          <a:p>
            <a:pPr lvl="1"/>
            <a:r>
              <a:rPr lang="en-CA" dirty="0"/>
              <a:t>A set of responsive institutions that enact demands from the plurality (liberal democracy)</a:t>
            </a:r>
          </a:p>
          <a:p>
            <a:pPr lvl="1"/>
            <a:r>
              <a:rPr lang="en-CA" dirty="0"/>
              <a:t>Media are mirrors reflecting reality (they do not shape reality) </a:t>
            </a:r>
          </a:p>
          <a:p>
            <a:pPr lvl="1"/>
            <a:r>
              <a:rPr lang="en-CA" dirty="0"/>
              <a:t>Competition of ideas (everyone can express their viewpoint)</a:t>
            </a:r>
          </a:p>
          <a:p>
            <a:r>
              <a:rPr lang="en-CA" dirty="0"/>
              <a:t>Elite Theory:</a:t>
            </a:r>
          </a:p>
          <a:p>
            <a:pPr lvl="1"/>
            <a:r>
              <a:rPr lang="en-CA" dirty="0"/>
              <a:t>Small group of men control the means of production of communication</a:t>
            </a:r>
          </a:p>
          <a:p>
            <a:pPr lvl="1"/>
            <a:r>
              <a:rPr lang="en-CA" dirty="0"/>
              <a:t>Culture is determined by the small group of men who control communications</a:t>
            </a:r>
          </a:p>
          <a:p>
            <a:pPr lvl="1"/>
            <a:r>
              <a:rPr lang="en-CA" dirty="0"/>
              <a:t>Masses are passive consumers who are being manipulated </a:t>
            </a:r>
          </a:p>
          <a:p>
            <a:r>
              <a:rPr lang="en-CA" dirty="0"/>
              <a:t>Critical Theory:</a:t>
            </a:r>
          </a:p>
          <a:p>
            <a:pPr lvl="1"/>
            <a:r>
              <a:rPr lang="en-CA" dirty="0"/>
              <a:t>Marx, Gramsci, Raymond Williams</a:t>
            </a:r>
          </a:p>
          <a:p>
            <a:pPr lvl="1"/>
            <a:r>
              <a:rPr lang="en-CA" dirty="0"/>
              <a:t>Media produces and reflects hegemonic ideology</a:t>
            </a:r>
          </a:p>
          <a:p>
            <a:pPr lvl="1"/>
            <a:r>
              <a:rPr lang="en-CA" dirty="0"/>
              <a:t>Media is owned by wealthy elite but each have their own interests (profit)</a:t>
            </a:r>
          </a:p>
          <a:p>
            <a:pPr lvl="1"/>
            <a:endParaRPr lang="en-CA" dirty="0"/>
          </a:p>
          <a:p>
            <a:pPr lvl="1"/>
            <a:endParaRPr lang="en-CA" dirty="0"/>
          </a:p>
          <a:p>
            <a:pPr lvl="1"/>
            <a:endParaRPr lang="en-CA" dirty="0"/>
          </a:p>
          <a:p>
            <a:endParaRPr lang="en-CA" dirty="0"/>
          </a:p>
        </p:txBody>
      </p:sp>
    </p:spTree>
    <p:extLst>
      <p:ext uri="{BB962C8B-B14F-4D97-AF65-F5344CB8AC3E}">
        <p14:creationId xmlns:p14="http://schemas.microsoft.com/office/powerpoint/2010/main" val="1972083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Political Culture, Ideology, and Media</a:t>
            </a:r>
          </a:p>
        </p:txBody>
      </p:sp>
      <p:sp>
        <p:nvSpPr>
          <p:cNvPr id="3" name="Content Placeholder 2"/>
          <p:cNvSpPr>
            <a:spLocks noGrp="1"/>
          </p:cNvSpPr>
          <p:nvPr>
            <p:ph sz="half" idx="1"/>
          </p:nvPr>
        </p:nvSpPr>
        <p:spPr/>
        <p:txBody>
          <a:bodyPr>
            <a:normAutofit fontScale="92500" lnSpcReduction="20000"/>
          </a:bodyPr>
          <a:lstStyle/>
          <a:p>
            <a:r>
              <a:rPr lang="en-CA" dirty="0"/>
              <a:t>Signs – A combination of signifier and signified</a:t>
            </a:r>
          </a:p>
          <a:p>
            <a:r>
              <a:rPr lang="en-CA" dirty="0"/>
              <a:t>Signifier – The physical existence of what carries meaning</a:t>
            </a:r>
          </a:p>
          <a:p>
            <a:r>
              <a:rPr lang="en-CA" dirty="0"/>
              <a:t>Signified – The mental representation that is the meaning</a:t>
            </a:r>
          </a:p>
          <a:p>
            <a:endParaRPr lang="en-CA" dirty="0"/>
          </a:p>
          <a:p>
            <a:r>
              <a:rPr lang="en-CA" dirty="0"/>
              <a:t>Denotative meaning – Common sense, obvious meaning</a:t>
            </a:r>
          </a:p>
          <a:p>
            <a:r>
              <a:rPr lang="en-CA" dirty="0"/>
              <a:t>Connotative  - Interaction of denotative meaning and one’s subjective feelings</a:t>
            </a:r>
          </a:p>
          <a:p>
            <a:endParaRPr lang="en-CA" dirty="0"/>
          </a:p>
          <a:p>
            <a:r>
              <a:rPr lang="en-CA" sz="3000" dirty="0"/>
              <a:t>Sub/counter ideology?</a:t>
            </a:r>
          </a:p>
          <a:p>
            <a:pPr lvl="1"/>
            <a:endParaRPr lang="en-CA" sz="3300" dirty="0"/>
          </a:p>
        </p:txBody>
      </p:sp>
      <p:sp>
        <p:nvSpPr>
          <p:cNvPr id="5" name="Content Placeholder 4"/>
          <p:cNvSpPr>
            <a:spLocks noGrp="1"/>
          </p:cNvSpPr>
          <p:nvPr>
            <p:ph sz="half" idx="2"/>
          </p:nvPr>
        </p:nvSpPr>
        <p:spPr/>
        <p:txBody>
          <a:bodyPr/>
          <a:lstStyle/>
          <a:p>
            <a:r>
              <a:rPr lang="en-CA" dirty="0"/>
              <a:t>Factors that influence the extent to which people are impacted by cultural symbols (</a:t>
            </a:r>
            <a:r>
              <a:rPr lang="en-CA" dirty="0" err="1"/>
              <a:t>Schudson</a:t>
            </a:r>
            <a:r>
              <a:rPr lang="en-CA" dirty="0"/>
              <a:t>) </a:t>
            </a:r>
          </a:p>
          <a:p>
            <a:pPr lvl="1"/>
            <a:r>
              <a:rPr lang="en-CA" dirty="0"/>
              <a:t>Retrievable in memory (priming)</a:t>
            </a:r>
          </a:p>
          <a:p>
            <a:pPr lvl="1"/>
            <a:r>
              <a:rPr lang="en-CA" dirty="0"/>
              <a:t>Rhetorical force (ability to move us)</a:t>
            </a:r>
          </a:p>
          <a:p>
            <a:pPr lvl="1"/>
            <a:r>
              <a:rPr lang="en-CA" dirty="0"/>
              <a:t>Resonance (ability to tie to other cultural symbols)</a:t>
            </a:r>
          </a:p>
          <a:p>
            <a:pPr lvl="1"/>
            <a:r>
              <a:rPr lang="en-CA" dirty="0"/>
              <a:t>Institutional retention (linking to existing structures of power and influence)</a:t>
            </a:r>
          </a:p>
          <a:p>
            <a:pPr lvl="1"/>
            <a:r>
              <a:rPr lang="en-CA" dirty="0"/>
              <a:t>Resolution (ability to motivate, convince, structures understanding, </a:t>
            </a:r>
            <a:r>
              <a:rPr lang="en-CA" dirty="0" err="1"/>
              <a:t>inmstigate</a:t>
            </a:r>
            <a:r>
              <a:rPr lang="en-CA" dirty="0"/>
              <a:t>) </a:t>
            </a:r>
          </a:p>
        </p:txBody>
      </p:sp>
    </p:spTree>
    <p:extLst>
      <p:ext uri="{BB962C8B-B14F-4D97-AF65-F5344CB8AC3E}">
        <p14:creationId xmlns:p14="http://schemas.microsoft.com/office/powerpoint/2010/main" val="968879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Counter Ideology – Culture Jamming</a:t>
            </a:r>
          </a:p>
        </p:txBody>
      </p:sp>
      <p:sp>
        <p:nvSpPr>
          <p:cNvPr id="3" name="Content Placeholder 2"/>
          <p:cNvSpPr>
            <a:spLocks noGrp="1"/>
          </p:cNvSpPr>
          <p:nvPr>
            <p:ph idx="1"/>
          </p:nvPr>
        </p:nvSpPr>
        <p:spPr/>
        <p:txBody>
          <a:bodyPr/>
          <a:lstStyle/>
          <a:p>
            <a:r>
              <a:rPr lang="en-CA" sz="2800" dirty="0">
                <a:hlinkClick r:id="rId2"/>
              </a:rPr>
              <a:t>Reverend Billy</a:t>
            </a:r>
            <a:endParaRPr lang="en-CA" sz="2800" dirty="0">
              <a:hlinkClick r:id="rId3"/>
            </a:endParaRPr>
          </a:p>
          <a:p>
            <a:r>
              <a:rPr lang="en-CA" sz="2800" dirty="0">
                <a:hlinkClick r:id="rId4"/>
              </a:rPr>
              <a:t>Banksy</a:t>
            </a:r>
            <a:endParaRPr lang="en-CA" sz="2800" dirty="0">
              <a:hlinkClick r:id="rId3"/>
            </a:endParaRPr>
          </a:p>
          <a:p>
            <a:r>
              <a:rPr lang="en-CA" sz="2800" dirty="0">
                <a:hlinkClick r:id="rId5"/>
              </a:rPr>
              <a:t>Culture Jam</a:t>
            </a:r>
            <a:endParaRPr lang="en-CA" sz="2800" dirty="0">
              <a:hlinkClick r:id="rId3"/>
            </a:endParaRPr>
          </a:p>
          <a:p>
            <a:r>
              <a:rPr lang="en-CA" sz="2800" dirty="0">
                <a:hlinkClick r:id="rId3"/>
              </a:rPr>
              <a:t>Global Invisible Theater</a:t>
            </a:r>
            <a:endParaRPr lang="en-CA" sz="2800" dirty="0"/>
          </a:p>
        </p:txBody>
      </p:sp>
    </p:spTree>
    <p:extLst>
      <p:ext uri="{BB962C8B-B14F-4D97-AF65-F5344CB8AC3E}">
        <p14:creationId xmlns:p14="http://schemas.microsoft.com/office/powerpoint/2010/main" val="177758047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1157</TotalTime>
  <Words>1020</Words>
  <Application>Microsoft Office PowerPoint</Application>
  <PresentationFormat>Widescreen</PresentationFormat>
  <Paragraphs>103</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Calibri</vt:lpstr>
      <vt:lpstr>Calibri Light</vt:lpstr>
      <vt:lpstr>Retrospect</vt:lpstr>
      <vt:lpstr>Media, Technology and Politics</vt:lpstr>
      <vt:lpstr>What is Culture and Ideology? </vt:lpstr>
      <vt:lpstr>Discussion</vt:lpstr>
      <vt:lpstr>Institutions that Maintain Ideology</vt:lpstr>
      <vt:lpstr>Hegemony (Nesbitt-Larking, 2009)</vt:lpstr>
      <vt:lpstr>What Are The Three Main Theoretical Perspectives on Ideology – Nesbitt-Larking</vt:lpstr>
      <vt:lpstr>Three Main Theories – Nesbitt-Larking</vt:lpstr>
      <vt:lpstr>Political Culture, Ideology, and Media</vt:lpstr>
      <vt:lpstr>Counter Ideology – Culture Jamming</vt:lpstr>
      <vt:lpstr>Modern Signs and Symbols</vt:lpstr>
      <vt:lpstr>Modern Signs and Symbols</vt:lpstr>
      <vt:lpstr>Modern Signs and Symbols</vt:lpstr>
      <vt:lpstr>Modern Signs and Symbols</vt:lpstr>
      <vt:lpstr>Characteristics of ‘Media Shock’(Taras, 2015)</vt:lpstr>
      <vt:lpstr>Discussion</vt:lpstr>
      <vt:lpstr>Concerns Regarding ‘Media Shock’(Taras, 2015)</vt:lpstr>
      <vt:lpstr>Google Technology</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Chevrier</dc:creator>
  <cp:lastModifiedBy>Erik Chevrier</cp:lastModifiedBy>
  <cp:revision>92</cp:revision>
  <dcterms:created xsi:type="dcterms:W3CDTF">2016-01-27T06:10:50Z</dcterms:created>
  <dcterms:modified xsi:type="dcterms:W3CDTF">2017-09-27T04:34:01Z</dcterms:modified>
</cp:coreProperties>
</file>