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269" r:id="rId3"/>
    <p:sldId id="270" r:id="rId4"/>
    <p:sldId id="277" r:id="rId5"/>
    <p:sldId id="278" r:id="rId6"/>
    <p:sldId id="279" r:id="rId7"/>
    <p:sldId id="280" r:id="rId8"/>
    <p:sldId id="281" r:id="rId9"/>
    <p:sldId id="282" r:id="rId10"/>
    <p:sldId id="27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88" autoAdjust="0"/>
    <p:restoredTop sz="94660"/>
  </p:normalViewPr>
  <p:slideViewPr>
    <p:cSldViewPr snapToGrid="0">
      <p:cViewPr varScale="1">
        <p:scale>
          <a:sx n="88" d="100"/>
          <a:sy n="88" d="100"/>
        </p:scale>
        <p:origin x="80" y="3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2017-09-28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9249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2017-09-28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25232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2017-09-28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28998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2017-09-28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053276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1842BA-7EFE-4E94-BF70-CCD5482705EF}" type="datetimeFigureOut">
              <a:rPr lang="en-CA" smtClean="0"/>
              <a:t>2017-09-28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957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1842BA-7EFE-4E94-BF70-CCD5482705EF}" type="datetimeFigureOut">
              <a:rPr lang="en-CA" smtClean="0"/>
              <a:t>2017-09-28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1406445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1842BA-7EFE-4E94-BF70-CCD5482705EF}" type="datetimeFigureOut">
              <a:rPr lang="en-CA" smtClean="0"/>
              <a:t>2017-09-28</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13213657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1842BA-7EFE-4E94-BF70-CCD5482705EF}" type="datetimeFigureOut">
              <a:rPr lang="en-CA" smtClean="0"/>
              <a:t>2017-09-28</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496941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21842BA-7EFE-4E94-BF70-CCD5482705EF}" type="datetimeFigureOut">
              <a:rPr lang="en-CA" smtClean="0"/>
              <a:t>2017-09-28</a:t>
            </a:fld>
            <a:endParaRPr lang="en-C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839371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21842BA-7EFE-4E94-BF70-CCD5482705EF}" type="datetimeFigureOut">
              <a:rPr lang="en-CA" smtClean="0"/>
              <a:t>2017-09-28</a:t>
            </a:fld>
            <a:endParaRPr lang="en-C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C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2E8C5B3-70D6-4FAB-BB21-E17DB9DB3569}" type="slidenum">
              <a:rPr lang="en-CA" smtClean="0"/>
              <a:t>‹#›</a:t>
            </a:fld>
            <a:endParaRPr lang="en-CA"/>
          </a:p>
        </p:txBody>
      </p:sp>
    </p:spTree>
    <p:extLst>
      <p:ext uri="{BB962C8B-B14F-4D97-AF65-F5344CB8AC3E}">
        <p14:creationId xmlns:p14="http://schemas.microsoft.com/office/powerpoint/2010/main" val="299352193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1842BA-7EFE-4E94-BF70-CCD5482705EF}" type="datetimeFigureOut">
              <a:rPr lang="en-CA" smtClean="0"/>
              <a:t>2017-09-28</a:t>
            </a:fld>
            <a:endParaRPr lang="en-CA"/>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242386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21842BA-7EFE-4E94-BF70-CCD5482705EF}" type="datetimeFigureOut">
              <a:rPr lang="en-CA" smtClean="0"/>
              <a:t>2017-09-28</a:t>
            </a:fld>
            <a:endParaRPr lang="en-C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C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2E8C5B3-70D6-4FAB-BB21-E17DB9DB3569}" type="slidenum">
              <a:rPr lang="en-CA" smtClean="0"/>
              <a:t>‹#›</a:t>
            </a:fld>
            <a:endParaRPr lang="en-C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282267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nyeleni.org/" TargetMode="External"/><Relationship Id="rId2" Type="http://schemas.openxmlformats.org/officeDocument/2006/relationships/hyperlink" Target="https://viacampesina.org/en/" TargetMode="External"/><Relationship Id="rId1" Type="http://schemas.openxmlformats.org/officeDocument/2006/relationships/slideLayout" Target="../slideLayouts/slideLayout2.xml"/><Relationship Id="rId5" Type="http://schemas.openxmlformats.org/officeDocument/2006/relationships/hyperlink" Target="http://www.foodsovereignty.org/" TargetMode="External"/><Relationship Id="rId4" Type="http://schemas.openxmlformats.org/officeDocument/2006/relationships/hyperlink" Target="http://foodsov.or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concordiafoodgroups.ca/food-groups-network/"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Food and Culture</a:t>
            </a:r>
          </a:p>
        </p:txBody>
      </p:sp>
      <p:sp>
        <p:nvSpPr>
          <p:cNvPr id="3" name="Subtitle 2"/>
          <p:cNvSpPr>
            <a:spLocks noGrp="1"/>
          </p:cNvSpPr>
          <p:nvPr>
            <p:ph type="subTitle" idx="1"/>
          </p:nvPr>
        </p:nvSpPr>
        <p:spPr/>
        <p:txBody>
          <a:bodyPr>
            <a:normAutofit fontScale="85000" lnSpcReduction="20000"/>
          </a:bodyPr>
          <a:lstStyle/>
          <a:p>
            <a:r>
              <a:rPr lang="en-CA" dirty="0"/>
              <a:t>Food sovereignty and culture</a:t>
            </a:r>
          </a:p>
          <a:p>
            <a:r>
              <a:rPr lang="en-CA" dirty="0"/>
              <a:t>Erik Chevrier</a:t>
            </a:r>
          </a:p>
          <a:p>
            <a:r>
              <a:rPr lang="en-CA" dirty="0"/>
              <a:t>September 28</a:t>
            </a:r>
            <a:r>
              <a:rPr lang="en-CA" baseline="30000" dirty="0"/>
              <a:t>th</a:t>
            </a:r>
            <a:r>
              <a:rPr lang="en-CA" dirty="0"/>
              <a:t>, 2017</a:t>
            </a:r>
          </a:p>
        </p:txBody>
      </p:sp>
    </p:spTree>
    <p:extLst>
      <p:ext uri="{BB962C8B-B14F-4D97-AF65-F5344CB8AC3E}">
        <p14:creationId xmlns:p14="http://schemas.microsoft.com/office/powerpoint/2010/main" val="91860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E707B-1E00-4771-998C-2A02E7928038}"/>
              </a:ext>
            </a:extLst>
          </p:cNvPr>
          <p:cNvSpPr>
            <a:spLocks noGrp="1"/>
          </p:cNvSpPr>
          <p:nvPr>
            <p:ph type="title"/>
          </p:nvPr>
        </p:nvSpPr>
        <p:spPr/>
        <p:txBody>
          <a:bodyPr/>
          <a:lstStyle/>
          <a:p>
            <a:r>
              <a:rPr lang="en-US" dirty="0"/>
              <a:t>Thanks!</a:t>
            </a:r>
          </a:p>
        </p:txBody>
      </p:sp>
      <p:sp>
        <p:nvSpPr>
          <p:cNvPr id="3" name="Content Placeholder 2">
            <a:extLst>
              <a:ext uri="{FF2B5EF4-FFF2-40B4-BE49-F238E27FC236}">
                <a16:creationId xmlns:a16="http://schemas.microsoft.com/office/drawing/2014/main" id="{8766C347-E0BC-49A5-91BD-AD56EAA3E33E}"/>
              </a:ext>
            </a:extLst>
          </p:cNvPr>
          <p:cNvSpPr>
            <a:spLocks noGrp="1"/>
          </p:cNvSpPr>
          <p:nvPr>
            <p:ph idx="1"/>
          </p:nvPr>
        </p:nvSpPr>
        <p:spPr/>
        <p:txBody>
          <a:bodyPr>
            <a:normAutofit/>
          </a:bodyPr>
          <a:lstStyle/>
          <a:p>
            <a:r>
              <a:rPr lang="en-US" sz="3600" dirty="0"/>
              <a:t>Questions or concerns? </a:t>
            </a:r>
          </a:p>
        </p:txBody>
      </p:sp>
    </p:spTree>
    <p:extLst>
      <p:ext uri="{BB962C8B-B14F-4D97-AF65-F5344CB8AC3E}">
        <p14:creationId xmlns:p14="http://schemas.microsoft.com/office/powerpoint/2010/main" val="627833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0B4E9-487A-4FBC-9A57-758E3F9FD1CA}"/>
              </a:ext>
            </a:extLst>
          </p:cNvPr>
          <p:cNvSpPr>
            <a:spLocks noGrp="1"/>
          </p:cNvSpPr>
          <p:nvPr>
            <p:ph type="title"/>
          </p:nvPr>
        </p:nvSpPr>
        <p:spPr/>
        <p:txBody>
          <a:bodyPr>
            <a:normAutofit fontScale="90000"/>
          </a:bodyPr>
          <a:lstStyle/>
          <a:p>
            <a:r>
              <a:rPr lang="en-US" dirty="0"/>
              <a:t>Three Systems of an Economy – John Pierce </a:t>
            </a:r>
            <a:br>
              <a:rPr lang="en-US" sz="1800" dirty="0"/>
            </a:br>
            <a:r>
              <a:rPr lang="en-CA" sz="1300" dirty="0"/>
              <a:t>Pearce, J. (2009) Social Economy: Engaging as a Third System, In Amin, A. The Social Economy; International Perspectives on Economic Solidarity, p. 26. </a:t>
            </a:r>
            <a:endParaRPr lang="en-US" dirty="0"/>
          </a:p>
        </p:txBody>
      </p:sp>
      <p:sp>
        <p:nvSpPr>
          <p:cNvPr id="3" name="Content Placeholder 2">
            <a:extLst>
              <a:ext uri="{FF2B5EF4-FFF2-40B4-BE49-F238E27FC236}">
                <a16:creationId xmlns:a16="http://schemas.microsoft.com/office/drawing/2014/main" id="{2F1F0640-1C51-4780-806B-7FB85426B371}"/>
              </a:ext>
            </a:extLst>
          </p:cNvPr>
          <p:cNvSpPr>
            <a:spLocks noGrp="1"/>
          </p:cNvSpPr>
          <p:nvPr>
            <p:ph idx="1"/>
          </p:nvPr>
        </p:nvSpPr>
        <p:spPr/>
        <p:txBody>
          <a:bodyPr/>
          <a:lstStyle/>
          <a:p>
            <a:r>
              <a:rPr lang="en-US" dirty="0"/>
              <a:t>See next slide</a:t>
            </a:r>
          </a:p>
        </p:txBody>
      </p:sp>
    </p:spTree>
    <p:extLst>
      <p:ext uri="{BB962C8B-B14F-4D97-AF65-F5344CB8AC3E}">
        <p14:creationId xmlns:p14="http://schemas.microsoft.com/office/powerpoint/2010/main" val="1364746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0A09009-3148-4EAB-88D1-04DF063D67E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091543" y="0"/>
            <a:ext cx="5526631" cy="6578539"/>
          </a:xfrm>
          <a:prstGeom prst="rect">
            <a:avLst/>
          </a:prstGeom>
          <a:solidFill>
            <a:srgbClr val="FFFFFF">
              <a:alpha val="0"/>
            </a:srgbClr>
          </a:solidFill>
          <a:ln>
            <a:noFill/>
          </a:ln>
        </p:spPr>
      </p:pic>
    </p:spTree>
    <p:extLst>
      <p:ext uri="{BB962C8B-B14F-4D97-AF65-F5344CB8AC3E}">
        <p14:creationId xmlns:p14="http://schemas.microsoft.com/office/powerpoint/2010/main" val="47876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E13446-F74D-42F1-A910-59F34CD33556}"/>
              </a:ext>
            </a:extLst>
          </p:cNvPr>
          <p:cNvSpPr>
            <a:spLocks noGrp="1"/>
          </p:cNvSpPr>
          <p:nvPr>
            <p:ph type="title"/>
          </p:nvPr>
        </p:nvSpPr>
        <p:spPr/>
        <p:txBody>
          <a:bodyPr>
            <a:normAutofit fontScale="90000"/>
          </a:bodyPr>
          <a:lstStyle/>
          <a:p>
            <a:r>
              <a:rPr lang="en-US" dirty="0"/>
              <a:t>ACTIVITY: Three Systems of an Economy – John Pierce </a:t>
            </a:r>
            <a:br>
              <a:rPr lang="en-US" sz="6000" dirty="0"/>
            </a:br>
            <a:r>
              <a:rPr lang="en-CA" sz="1300" dirty="0"/>
              <a:t>Pearce, J. (2009) Social Economy: Engaging as a Third System, In Amin, A. The Social Economy; International Perspectives on Economic Solidarity, p. 26. </a:t>
            </a:r>
            <a:endParaRPr lang="en-US" dirty="0"/>
          </a:p>
        </p:txBody>
      </p:sp>
      <p:sp>
        <p:nvSpPr>
          <p:cNvPr id="3" name="Content Placeholder 2">
            <a:extLst>
              <a:ext uri="{FF2B5EF4-FFF2-40B4-BE49-F238E27FC236}">
                <a16:creationId xmlns:a16="http://schemas.microsoft.com/office/drawing/2014/main" id="{086FD00C-06D3-42A0-A253-5424D3ACD34C}"/>
              </a:ext>
            </a:extLst>
          </p:cNvPr>
          <p:cNvSpPr>
            <a:spLocks noGrp="1"/>
          </p:cNvSpPr>
          <p:nvPr>
            <p:ph idx="1"/>
          </p:nvPr>
        </p:nvSpPr>
        <p:spPr/>
        <p:txBody>
          <a:bodyPr/>
          <a:lstStyle/>
          <a:p>
            <a:r>
              <a:rPr lang="en-US" dirty="0"/>
              <a:t>Please use John Pearce’s diagram to identify where the following organizations would be located</a:t>
            </a:r>
          </a:p>
          <a:p>
            <a:pPr lvl="1"/>
            <a:r>
              <a:rPr lang="en-US" dirty="0"/>
              <a:t>Food bank</a:t>
            </a:r>
          </a:p>
          <a:p>
            <a:pPr lvl="1"/>
            <a:r>
              <a:rPr lang="en-US" dirty="0"/>
              <a:t>The Hive Solidarity Cooperative</a:t>
            </a:r>
          </a:p>
          <a:p>
            <a:pPr lvl="1"/>
            <a:r>
              <a:rPr lang="en-US" dirty="0"/>
              <a:t>Monsanto</a:t>
            </a:r>
          </a:p>
          <a:p>
            <a:pPr lvl="1"/>
            <a:r>
              <a:rPr lang="en-US" dirty="0"/>
              <a:t>A local farm</a:t>
            </a:r>
          </a:p>
          <a:p>
            <a:pPr lvl="1"/>
            <a:r>
              <a:rPr lang="en-US" dirty="0"/>
              <a:t>A local for profit café</a:t>
            </a:r>
          </a:p>
          <a:p>
            <a:pPr lvl="1"/>
            <a:r>
              <a:rPr lang="en-US" dirty="0"/>
              <a:t>A government owned regional food delivery program</a:t>
            </a:r>
          </a:p>
          <a:p>
            <a:pPr lvl="1"/>
            <a:r>
              <a:rPr lang="en-US" dirty="0"/>
              <a:t>A family producing their own food</a:t>
            </a:r>
          </a:p>
          <a:p>
            <a:pPr lvl="1"/>
            <a:r>
              <a:rPr lang="en-US" dirty="0"/>
              <a:t>Someone who left their country but sends money to their family to buy food</a:t>
            </a:r>
          </a:p>
          <a:p>
            <a:pPr lvl="1"/>
            <a:endParaRPr lang="en-US" dirty="0"/>
          </a:p>
          <a:p>
            <a:pPr marL="201168" lvl="1" indent="0">
              <a:buNone/>
            </a:pPr>
            <a:br>
              <a:rPr lang="en-US" dirty="0"/>
            </a:br>
            <a:endParaRPr lang="en-US" dirty="0"/>
          </a:p>
        </p:txBody>
      </p:sp>
    </p:spTree>
    <p:extLst>
      <p:ext uri="{BB962C8B-B14F-4D97-AF65-F5344CB8AC3E}">
        <p14:creationId xmlns:p14="http://schemas.microsoft.com/office/powerpoint/2010/main" val="1913997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AB0A2-72B6-4A20-B049-CAA14C1F0191}"/>
              </a:ext>
            </a:extLst>
          </p:cNvPr>
          <p:cNvSpPr>
            <a:spLocks noGrp="1"/>
          </p:cNvSpPr>
          <p:nvPr>
            <p:ph type="title"/>
          </p:nvPr>
        </p:nvSpPr>
        <p:spPr/>
        <p:txBody>
          <a:bodyPr/>
          <a:lstStyle/>
          <a:p>
            <a:r>
              <a:rPr lang="en-US" dirty="0"/>
              <a:t>Introduction to Food Sovereignty</a:t>
            </a:r>
          </a:p>
        </p:txBody>
      </p:sp>
      <p:sp>
        <p:nvSpPr>
          <p:cNvPr id="3" name="Content Placeholder 2">
            <a:extLst>
              <a:ext uri="{FF2B5EF4-FFF2-40B4-BE49-F238E27FC236}">
                <a16:creationId xmlns:a16="http://schemas.microsoft.com/office/drawing/2014/main" id="{9FA23EBD-A462-45C0-B100-91251FCD4E7D}"/>
              </a:ext>
            </a:extLst>
          </p:cNvPr>
          <p:cNvSpPr>
            <a:spLocks noGrp="1"/>
          </p:cNvSpPr>
          <p:nvPr>
            <p:ph idx="1"/>
          </p:nvPr>
        </p:nvSpPr>
        <p:spPr/>
        <p:txBody>
          <a:bodyPr/>
          <a:lstStyle/>
          <a:p>
            <a:r>
              <a:rPr lang="en-US" dirty="0">
                <a:hlinkClick r:id="rId2"/>
              </a:rPr>
              <a:t>La Via </a:t>
            </a:r>
            <a:r>
              <a:rPr lang="en-US" dirty="0" err="1">
                <a:hlinkClick r:id="rId2"/>
              </a:rPr>
              <a:t>Campesina</a:t>
            </a:r>
            <a:endParaRPr lang="en-US" dirty="0"/>
          </a:p>
          <a:p>
            <a:r>
              <a:rPr lang="en-US" dirty="0" err="1">
                <a:hlinkClick r:id="rId3"/>
              </a:rPr>
              <a:t>Nyéléni</a:t>
            </a:r>
            <a:r>
              <a:rPr lang="en-US" dirty="0">
                <a:hlinkClick r:id="rId3"/>
              </a:rPr>
              <a:t> Newsletter </a:t>
            </a:r>
            <a:endParaRPr lang="en-US" dirty="0"/>
          </a:p>
          <a:p>
            <a:r>
              <a:rPr lang="en-US" dirty="0">
                <a:hlinkClick r:id="rId4"/>
              </a:rPr>
              <a:t>People’s Coalition for Food Sovereignty</a:t>
            </a:r>
            <a:r>
              <a:rPr lang="en-US" dirty="0"/>
              <a:t> </a:t>
            </a:r>
          </a:p>
          <a:p>
            <a:r>
              <a:rPr lang="en-US" dirty="0">
                <a:hlinkClick r:id="rId5"/>
              </a:rPr>
              <a:t>International Planning Committee for Food Sovereignty</a:t>
            </a:r>
            <a:endParaRPr lang="en-US" dirty="0"/>
          </a:p>
          <a:p>
            <a:pPr marL="0" indent="0">
              <a:buNone/>
            </a:pPr>
            <a:endParaRPr lang="en-US" dirty="0"/>
          </a:p>
        </p:txBody>
      </p:sp>
    </p:spTree>
    <p:extLst>
      <p:ext uri="{BB962C8B-B14F-4D97-AF65-F5344CB8AC3E}">
        <p14:creationId xmlns:p14="http://schemas.microsoft.com/office/powerpoint/2010/main" val="17211051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9C2AF-8D3C-4FB7-A964-46FB5893396B}"/>
              </a:ext>
            </a:extLst>
          </p:cNvPr>
          <p:cNvSpPr>
            <a:spLocks noGrp="1"/>
          </p:cNvSpPr>
          <p:nvPr>
            <p:ph type="title"/>
          </p:nvPr>
        </p:nvSpPr>
        <p:spPr/>
        <p:txBody>
          <a:bodyPr/>
          <a:lstStyle/>
          <a:p>
            <a:r>
              <a:rPr lang="en-US" dirty="0"/>
              <a:t>Introduction to Food Sovereignty</a:t>
            </a:r>
          </a:p>
        </p:txBody>
      </p:sp>
      <p:sp>
        <p:nvSpPr>
          <p:cNvPr id="3" name="Content Placeholder 2">
            <a:extLst>
              <a:ext uri="{FF2B5EF4-FFF2-40B4-BE49-F238E27FC236}">
                <a16:creationId xmlns:a16="http://schemas.microsoft.com/office/drawing/2014/main" id="{F4951F92-971E-4BB9-A596-C01E7BD81B1F}"/>
              </a:ext>
            </a:extLst>
          </p:cNvPr>
          <p:cNvSpPr>
            <a:spLocks noGrp="1"/>
          </p:cNvSpPr>
          <p:nvPr>
            <p:ph idx="1"/>
          </p:nvPr>
        </p:nvSpPr>
        <p:spPr>
          <a:xfrm>
            <a:off x="1097280" y="1845733"/>
            <a:ext cx="10058400" cy="4380895"/>
          </a:xfrm>
        </p:spPr>
        <p:txBody>
          <a:bodyPr>
            <a:normAutofit fontScale="92500"/>
          </a:bodyPr>
          <a:lstStyle/>
          <a:p>
            <a:r>
              <a:rPr lang="en-US" i="1" dirty="0"/>
              <a:t>Darrin </a:t>
            </a:r>
            <a:r>
              <a:rPr lang="en-US" i="1" dirty="0" err="1"/>
              <a:t>Qualman</a:t>
            </a:r>
            <a:r>
              <a:rPr lang="en-US" i="1" dirty="0"/>
              <a:t> Advancing Agriculture by Destroying Farms? The State of Agriculture in Canada</a:t>
            </a:r>
          </a:p>
          <a:p>
            <a:r>
              <a:rPr lang="en-US" b="1" dirty="0"/>
              <a:t>Food Sovereignty is NOT:</a:t>
            </a:r>
          </a:p>
          <a:p>
            <a:pPr lvl="1"/>
            <a:r>
              <a:rPr lang="en-US" dirty="0"/>
              <a:t>A set of policies simplistically aimed at maximizing production and exports </a:t>
            </a:r>
          </a:p>
          <a:p>
            <a:pPr lvl="1"/>
            <a:r>
              <a:rPr lang="en-US" dirty="0"/>
              <a:t>A disregard for the destruction of family farms and rural communities</a:t>
            </a:r>
          </a:p>
          <a:p>
            <a:pPr lvl="1"/>
            <a:r>
              <a:rPr lang="en-US" dirty="0"/>
              <a:t>A push towards high-input, high-cost, high-energy-use model for food production that generates chronic negative returns for the farm families who work the soil </a:t>
            </a:r>
          </a:p>
          <a:p>
            <a:pPr lvl="1"/>
            <a:r>
              <a:rPr lang="en-US" dirty="0"/>
              <a:t>A concentration of land ownership into the hands of fewer and fewer owners, many of them non-farmers</a:t>
            </a:r>
          </a:p>
          <a:p>
            <a:pPr lvl="1"/>
            <a:r>
              <a:rPr lang="en-US" dirty="0"/>
              <a:t>A corporate takeover of a growing number of agricultural sectors (e.g. hog production and cattle finishing) </a:t>
            </a:r>
          </a:p>
          <a:p>
            <a:pPr lvl="1"/>
            <a:r>
              <a:rPr lang="en-US" dirty="0"/>
              <a:t>A push towards massive production units that concentrate potential pollutants </a:t>
            </a:r>
          </a:p>
          <a:p>
            <a:pPr lvl="1"/>
            <a:r>
              <a:rPr lang="en-US" dirty="0"/>
              <a:t>A transfer of key food processing facilities to foreign companies, even to foreign lands</a:t>
            </a:r>
          </a:p>
          <a:p>
            <a:pPr lvl="1"/>
            <a:r>
              <a:rPr lang="en-US" dirty="0"/>
              <a:t>Economic policies that make foreign-based transnationals the primary beneficiaries of the wealth created by farm families working our land</a:t>
            </a:r>
          </a:p>
          <a:p>
            <a:pPr lvl="1"/>
            <a:r>
              <a:rPr lang="en-US" dirty="0"/>
              <a:t>A system that makes citizens ever more dependent on food supplied further and further from their homes</a:t>
            </a:r>
          </a:p>
          <a:p>
            <a:pPr lvl="1"/>
            <a:endParaRPr lang="en-US" dirty="0"/>
          </a:p>
        </p:txBody>
      </p:sp>
    </p:spTree>
    <p:extLst>
      <p:ext uri="{BB962C8B-B14F-4D97-AF65-F5344CB8AC3E}">
        <p14:creationId xmlns:p14="http://schemas.microsoft.com/office/powerpoint/2010/main" val="2382341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744BA-4126-4BCE-9C9A-6A902D4A68A3}"/>
              </a:ext>
            </a:extLst>
          </p:cNvPr>
          <p:cNvSpPr>
            <a:spLocks noGrp="1"/>
          </p:cNvSpPr>
          <p:nvPr>
            <p:ph type="title"/>
          </p:nvPr>
        </p:nvSpPr>
        <p:spPr/>
        <p:txBody>
          <a:bodyPr/>
          <a:lstStyle/>
          <a:p>
            <a:r>
              <a:rPr lang="en-US" dirty="0"/>
              <a:t>Food Sovereignty</a:t>
            </a:r>
          </a:p>
        </p:txBody>
      </p:sp>
      <p:sp>
        <p:nvSpPr>
          <p:cNvPr id="3" name="Content Placeholder 2">
            <a:extLst>
              <a:ext uri="{FF2B5EF4-FFF2-40B4-BE49-F238E27FC236}">
                <a16:creationId xmlns:a16="http://schemas.microsoft.com/office/drawing/2014/main" id="{0150B34B-F618-42E3-9393-939A96F2D768}"/>
              </a:ext>
            </a:extLst>
          </p:cNvPr>
          <p:cNvSpPr>
            <a:spLocks noGrp="1"/>
          </p:cNvSpPr>
          <p:nvPr>
            <p:ph idx="1"/>
          </p:nvPr>
        </p:nvSpPr>
        <p:spPr/>
        <p:txBody>
          <a:bodyPr/>
          <a:lstStyle/>
          <a:p>
            <a:r>
              <a:rPr lang="en-US" dirty="0"/>
              <a:t>Hannah Arendt – First right above all else is the right to have rights</a:t>
            </a:r>
          </a:p>
          <a:p>
            <a:r>
              <a:rPr lang="en-US" dirty="0"/>
              <a:t>Raj Patel – Food sovereignty is the right to have rights over food</a:t>
            </a:r>
          </a:p>
          <a:p>
            <a:endParaRPr lang="en-US" dirty="0"/>
          </a:p>
          <a:p>
            <a:r>
              <a:rPr lang="en-US" b="1" dirty="0"/>
              <a:t>Food Security </a:t>
            </a:r>
            <a:r>
              <a:rPr lang="en-US" dirty="0"/>
              <a:t>– Food and Agriculture Organization of the UN (FAO):</a:t>
            </a:r>
          </a:p>
          <a:p>
            <a:pPr lvl="1"/>
            <a:r>
              <a:rPr lang="en-US" dirty="0"/>
              <a:t>The availability at all times of adequate world food supplies of basic foodstuffs to sustain a steady expansion of food consumption and to offset the fluctuations in production and prices (1975)</a:t>
            </a:r>
          </a:p>
          <a:p>
            <a:pPr lvl="1"/>
            <a:r>
              <a:rPr lang="en-US" dirty="0"/>
              <a:t>Food security, at the individual level, household, national, regional and global level [is achieved] when all people, at all times, have physical and economic access to sufficient, safe and nutritious foods to meet their dietary needs and food preferences for an active and healthy life (1996)</a:t>
            </a:r>
          </a:p>
          <a:p>
            <a:pPr lvl="1"/>
            <a:r>
              <a:rPr lang="en-US" dirty="0"/>
              <a:t>Food security [is] a situation that exists when all people, at all times, have physical, social and economic access to sufficient, safe and nutritious food that meets their dietary needs and food preferences for an active and healthy life (2001) </a:t>
            </a:r>
          </a:p>
          <a:p>
            <a:pPr lvl="1"/>
            <a:endParaRPr lang="en-US" dirty="0"/>
          </a:p>
        </p:txBody>
      </p:sp>
    </p:spTree>
    <p:extLst>
      <p:ext uri="{BB962C8B-B14F-4D97-AF65-F5344CB8AC3E}">
        <p14:creationId xmlns:p14="http://schemas.microsoft.com/office/powerpoint/2010/main" val="36719706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9E284-C0F8-4365-998B-35BA512A84FA}"/>
              </a:ext>
            </a:extLst>
          </p:cNvPr>
          <p:cNvSpPr>
            <a:spLocks noGrp="1"/>
          </p:cNvSpPr>
          <p:nvPr>
            <p:ph type="title"/>
          </p:nvPr>
        </p:nvSpPr>
        <p:spPr/>
        <p:txBody>
          <a:bodyPr/>
          <a:lstStyle/>
          <a:p>
            <a:r>
              <a:rPr lang="en-US" dirty="0"/>
              <a:t>Food Sovereignty</a:t>
            </a:r>
          </a:p>
        </p:txBody>
      </p:sp>
      <p:sp>
        <p:nvSpPr>
          <p:cNvPr id="3" name="Content Placeholder 2">
            <a:extLst>
              <a:ext uri="{FF2B5EF4-FFF2-40B4-BE49-F238E27FC236}">
                <a16:creationId xmlns:a16="http://schemas.microsoft.com/office/drawing/2014/main" id="{E027FE82-0C9C-47B4-865B-992764A4D328}"/>
              </a:ext>
            </a:extLst>
          </p:cNvPr>
          <p:cNvSpPr>
            <a:spLocks noGrp="1"/>
          </p:cNvSpPr>
          <p:nvPr>
            <p:ph idx="1"/>
          </p:nvPr>
        </p:nvSpPr>
        <p:spPr/>
        <p:txBody>
          <a:bodyPr>
            <a:normAutofit lnSpcReduction="10000"/>
          </a:bodyPr>
          <a:lstStyle/>
          <a:p>
            <a:r>
              <a:rPr lang="en-US" b="1" dirty="0"/>
              <a:t>Via </a:t>
            </a:r>
            <a:r>
              <a:rPr lang="en-US" b="1" dirty="0" err="1"/>
              <a:t>Campesina</a:t>
            </a:r>
            <a:r>
              <a:rPr lang="en-US" b="1" dirty="0"/>
              <a:t> (1996)</a:t>
            </a:r>
          </a:p>
          <a:p>
            <a:pPr lvl="1"/>
            <a:r>
              <a:rPr lang="en-US" dirty="0"/>
              <a:t>Long-term food security depends on those who produce food and care for the natural environment. As stewards of food producing resources we hold the following principles as the necessary condition for achieving food security…Food is a basic human right. This can only be realized in a system where food sovereignty is guaranteed. </a:t>
            </a:r>
            <a:r>
              <a:rPr lang="en-US" b="1" i="1" dirty="0"/>
              <a:t>Food sovereignty </a:t>
            </a:r>
            <a:r>
              <a:rPr lang="en-US" dirty="0"/>
              <a:t>is the right of each nation to maintain and develop its own capacity to produce its basic foods respecting cultural and productive diversity. We have the right to produce our own food in our own territory. Food sovereignty is a precondition to genuine food security.</a:t>
            </a:r>
          </a:p>
          <a:p>
            <a:r>
              <a:rPr lang="en-US" b="1" dirty="0"/>
              <a:t>People’s Food Sovereignty Network (2002) </a:t>
            </a:r>
          </a:p>
          <a:p>
            <a:pPr lvl="1"/>
            <a:r>
              <a:rPr lang="en-US" dirty="0"/>
              <a:t>Food sovereignty is the right of peoples to define their own food and agriculture; to protect and regulate domestic agricultural production and trade in order to achieve sustainable development objectives; to determine the extent to which they want to be self reliant; to restrict the dumping of products in their markets; and to provide local fisheries-based communities the priority in managing the use of and the rights to aquatic resources. Food sovereignty does not negate trade, but rather, it promotes the safe formulation of trade policies and practices that serve the rights of peoples to safe, healthy and ecologically sustainable production. </a:t>
            </a:r>
          </a:p>
        </p:txBody>
      </p:sp>
    </p:spTree>
    <p:extLst>
      <p:ext uri="{BB962C8B-B14F-4D97-AF65-F5344CB8AC3E}">
        <p14:creationId xmlns:p14="http://schemas.microsoft.com/office/powerpoint/2010/main" val="35952704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58DFE-B710-4328-B2FC-57C487768EE7}"/>
              </a:ext>
            </a:extLst>
          </p:cNvPr>
          <p:cNvSpPr>
            <a:spLocks noGrp="1"/>
          </p:cNvSpPr>
          <p:nvPr>
            <p:ph type="title"/>
          </p:nvPr>
        </p:nvSpPr>
        <p:spPr/>
        <p:txBody>
          <a:bodyPr/>
          <a:lstStyle/>
          <a:p>
            <a:r>
              <a:rPr lang="en-US" dirty="0"/>
              <a:t>Food Sovereignty </a:t>
            </a:r>
          </a:p>
        </p:txBody>
      </p:sp>
      <p:sp>
        <p:nvSpPr>
          <p:cNvPr id="3" name="Content Placeholder 2">
            <a:extLst>
              <a:ext uri="{FF2B5EF4-FFF2-40B4-BE49-F238E27FC236}">
                <a16:creationId xmlns:a16="http://schemas.microsoft.com/office/drawing/2014/main" id="{72659D34-0E73-4BFF-85AB-1645B97B8612}"/>
              </a:ext>
            </a:extLst>
          </p:cNvPr>
          <p:cNvSpPr>
            <a:spLocks noGrp="1"/>
          </p:cNvSpPr>
          <p:nvPr>
            <p:ph idx="1"/>
          </p:nvPr>
        </p:nvSpPr>
        <p:spPr/>
        <p:txBody>
          <a:bodyPr/>
          <a:lstStyle/>
          <a:p>
            <a:r>
              <a:rPr lang="en-US" sz="2800" b="1" dirty="0"/>
              <a:t>Read the 2007 </a:t>
            </a:r>
            <a:r>
              <a:rPr lang="en-US" sz="2800" b="1" dirty="0" err="1"/>
              <a:t>Nyéléni</a:t>
            </a:r>
            <a:r>
              <a:rPr lang="en-US" sz="2800" b="1" dirty="0"/>
              <a:t> Declaration on Food Sovereignty</a:t>
            </a:r>
          </a:p>
          <a:p>
            <a:pPr lvl="1"/>
            <a:r>
              <a:rPr lang="en-US" dirty="0"/>
              <a:t>What does the declaration state?</a:t>
            </a:r>
          </a:p>
          <a:p>
            <a:pPr lvl="1"/>
            <a:r>
              <a:rPr lang="en-US" dirty="0"/>
              <a:t>Who formulated the declaration?</a:t>
            </a:r>
          </a:p>
          <a:p>
            <a:pPr lvl="1"/>
            <a:r>
              <a:rPr lang="en-US" dirty="0"/>
              <a:t>What are they fighting for?</a:t>
            </a:r>
          </a:p>
          <a:p>
            <a:pPr lvl="1"/>
            <a:r>
              <a:rPr lang="en-US" dirty="0"/>
              <a:t>What are they fighting against?</a:t>
            </a:r>
          </a:p>
          <a:p>
            <a:pPr lvl="1"/>
            <a:r>
              <a:rPr lang="en-US" dirty="0"/>
              <a:t>What can and will they do about it?</a:t>
            </a:r>
          </a:p>
          <a:p>
            <a:pPr lvl="1"/>
            <a:endParaRPr lang="en-US" dirty="0"/>
          </a:p>
          <a:p>
            <a:pPr marL="201168" lvl="1" indent="0">
              <a:buNone/>
            </a:pPr>
            <a:endParaRPr lang="en-US" dirty="0"/>
          </a:p>
          <a:p>
            <a:pPr marL="201168" lvl="1" indent="0">
              <a:buNone/>
            </a:pPr>
            <a:r>
              <a:rPr lang="en-US" dirty="0"/>
              <a:t>Can we apply a food sovereignty approach to university food services? If so, how?</a:t>
            </a:r>
          </a:p>
          <a:p>
            <a:pPr lvl="1"/>
            <a:r>
              <a:rPr lang="en-US" dirty="0">
                <a:hlinkClick r:id="rId2"/>
              </a:rPr>
              <a:t>Concordia Food Groups Discussion About Campus Food Sovereignty</a:t>
            </a:r>
            <a:endParaRPr lang="en-US" dirty="0"/>
          </a:p>
        </p:txBody>
      </p:sp>
    </p:spTree>
    <p:extLst>
      <p:ext uri="{BB962C8B-B14F-4D97-AF65-F5344CB8AC3E}">
        <p14:creationId xmlns:p14="http://schemas.microsoft.com/office/powerpoint/2010/main" val="945243530"/>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2481</TotalTime>
  <Words>764</Words>
  <Application>Microsoft Office PowerPoint</Application>
  <PresentationFormat>Widescreen</PresentationFormat>
  <Paragraphs>61</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Calibri</vt:lpstr>
      <vt:lpstr>Calibri Light</vt:lpstr>
      <vt:lpstr>Retrospect</vt:lpstr>
      <vt:lpstr>Food and Culture</vt:lpstr>
      <vt:lpstr>Three Systems of an Economy – John Pierce  Pearce, J. (2009) Social Economy: Engaging as a Third System, In Amin, A. The Social Economy; International Perspectives on Economic Solidarity, p. 26. </vt:lpstr>
      <vt:lpstr>PowerPoint Presentation</vt:lpstr>
      <vt:lpstr>ACTIVITY: Three Systems of an Economy – John Pierce  Pearce, J. (2009) Social Economy: Engaging as a Third System, In Amin, A. The Social Economy; International Perspectives on Economic Solidarity, p. 26. </vt:lpstr>
      <vt:lpstr>Introduction to Food Sovereignty</vt:lpstr>
      <vt:lpstr>Introduction to Food Sovereignty</vt:lpstr>
      <vt:lpstr>Food Sovereignty</vt:lpstr>
      <vt:lpstr>Food Sovereignty</vt:lpstr>
      <vt:lpstr>Food Sovereignty </vt:lpstr>
      <vt:lpstr>Thanks!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Edible Activism!</dc:title>
  <dc:creator>Erik Chevrier</dc:creator>
  <cp:lastModifiedBy>Erik Chevrier</cp:lastModifiedBy>
  <cp:revision>242</cp:revision>
  <dcterms:created xsi:type="dcterms:W3CDTF">2016-08-29T02:04:56Z</dcterms:created>
  <dcterms:modified xsi:type="dcterms:W3CDTF">2017-09-28T05:25:43Z</dcterms:modified>
</cp:coreProperties>
</file>