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9" r:id="rId3"/>
    <p:sldId id="270" r:id="rId4"/>
    <p:sldId id="271" r:id="rId5"/>
    <p:sldId id="272" r:id="rId6"/>
    <p:sldId id="273" r:id="rId7"/>
    <p:sldId id="276" r:id="rId8"/>
    <p:sldId id="274" r:id="rId9"/>
    <p:sldId id="277" r:id="rId10"/>
    <p:sldId id="275" r:id="rId11"/>
    <p:sldId id="278" r:id="rId12"/>
    <p:sldId id="279" r:id="rId13"/>
    <p:sldId id="280" r:id="rId14"/>
    <p:sldId id="281" r:id="rId15"/>
    <p:sldId id="257" r:id="rId16"/>
    <p:sldId id="267" r:id="rId17"/>
    <p:sldId id="282" r:id="rId18"/>
    <p:sldId id="28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2017-09-04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2017-09-04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2017-09-04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2017-09-04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2017-09-04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2017-09-04</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2017-09-04</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2017-09-04</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ovKw6YjqSfM" TargetMode="External"/><Relationship Id="rId2" Type="http://schemas.openxmlformats.org/officeDocument/2006/relationships/hyperlink" Target="http://realfoodfilms.org/video/heros-sanctuary/" TargetMode="External"/><Relationship Id="rId1" Type="http://schemas.openxmlformats.org/officeDocument/2006/relationships/slideLayout" Target="../slideLayouts/slideLayout2.xml"/><Relationship Id="rId4" Type="http://schemas.openxmlformats.org/officeDocument/2006/relationships/hyperlink" Target="https://www.youtube.com/watch?v=zfOSFaaLx_o"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rikchevrier.ca/" TargetMode="External"/><Relationship Id="rId7" Type="http://schemas.openxmlformats.org/officeDocument/2006/relationships/hyperlink" Target="https://www.facebook.com/groups/foodandculture/" TargetMode="External"/><Relationship Id="rId2" Type="http://schemas.openxmlformats.org/officeDocument/2006/relationships/hyperlink" Target="http://erikchevrier.ca/" TargetMode="External"/><Relationship Id="rId1" Type="http://schemas.openxmlformats.org/officeDocument/2006/relationships/slideLayout" Target="../slideLayouts/slideLayout2.xml"/><Relationship Id="rId6" Type="http://schemas.openxmlformats.org/officeDocument/2006/relationships/hyperlink" Target="https://www.facebook.com/concordiafoodgroups/" TargetMode="External"/><Relationship Id="rId5" Type="http://schemas.openxmlformats.org/officeDocument/2006/relationships/hyperlink" Target="http://concordiafoodgroups.ca/" TargetMode="External"/><Relationship Id="rId4" Type="http://schemas.openxmlformats.org/officeDocument/2006/relationships/hyperlink" Target="mailto:professor@erikchevrier.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Erik Chevrier</a:t>
            </a:r>
          </a:p>
          <a:p>
            <a:r>
              <a:rPr lang="en-CA" dirty="0"/>
              <a:t>September 5</a:t>
            </a:r>
            <a:r>
              <a:rPr lang="en-CA" baseline="30000" dirty="0"/>
              <a:t>th</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endParaRPr lang="en-US" dirty="0"/>
          </a:p>
        </p:txBody>
      </p:sp>
      <p:sp>
        <p:nvSpPr>
          <p:cNvPr id="3" name="Content Placeholder 2"/>
          <p:cNvSpPr>
            <a:spLocks noGrp="1"/>
          </p:cNvSpPr>
          <p:nvPr>
            <p:ph idx="1"/>
          </p:nvPr>
        </p:nvSpPr>
        <p:spPr/>
        <p:txBody>
          <a:bodyPr>
            <a:normAutofit fontScale="85000" lnSpcReduction="20000"/>
          </a:bodyPr>
          <a:lstStyle/>
          <a:p>
            <a:r>
              <a:rPr lang="en-CA" sz="2400" b="1" dirty="0"/>
              <a:t>October 3 – Food Sovereignty, Food Justice, Food Security and Culture</a:t>
            </a:r>
            <a:br>
              <a:rPr lang="en-US" dirty="0"/>
            </a:br>
            <a:r>
              <a:rPr lang="en-US" dirty="0" err="1"/>
              <a:t>Alkon</a:t>
            </a:r>
            <a:r>
              <a:rPr lang="en-US" dirty="0"/>
              <a:t>, A. H., &amp; </a:t>
            </a:r>
            <a:r>
              <a:rPr lang="en-US" dirty="0" err="1"/>
              <a:t>Agyeman</a:t>
            </a:r>
            <a:r>
              <a:rPr lang="en-US" dirty="0"/>
              <a:t>, J. (2011) </a:t>
            </a:r>
            <a:r>
              <a:rPr lang="en-US" b="1" dirty="0"/>
              <a:t>Cultivating Food Justice: Race, Class and Sustainability,</a:t>
            </a:r>
            <a:r>
              <a:rPr lang="en-US" dirty="0"/>
              <a:t> MIT Press. </a:t>
            </a:r>
            <a:br>
              <a:rPr lang="en-US" dirty="0"/>
            </a:br>
            <a:r>
              <a:rPr lang="en-CA" dirty="0"/>
              <a:t>Chapter 14 – Holt-</a:t>
            </a:r>
            <a:r>
              <a:rPr lang="en-CA" dirty="0" err="1"/>
              <a:t>Giminez</a:t>
            </a:r>
            <a:r>
              <a:rPr lang="en-CA" dirty="0"/>
              <a:t>, E. (2011) Food Security, Food Sovereignty or Food Justice: Crises, Food Movements and Regime Change, pp. 309 – 330. </a:t>
            </a:r>
            <a:endParaRPr lang="en-US" dirty="0"/>
          </a:p>
          <a:p>
            <a:r>
              <a:rPr lang="en-CA" i="1" dirty="0"/>
              <a:t>Recommended Reading</a:t>
            </a:r>
            <a:br>
              <a:rPr lang="en-US" dirty="0"/>
            </a:br>
            <a:r>
              <a:rPr lang="en-CA" dirty="0"/>
              <a:t>Wittman, H. (2011) </a:t>
            </a:r>
            <a:r>
              <a:rPr lang="en-CA" b="1" dirty="0"/>
              <a:t>Food Sovereignty: A New Rights Framework for Food and Nature?</a:t>
            </a:r>
            <a:r>
              <a:rPr lang="en-CA" dirty="0"/>
              <a:t> Environment and Society: Advances in Research 2, pp. 87 – 105. </a:t>
            </a:r>
            <a:endParaRPr lang="en-US" dirty="0"/>
          </a:p>
          <a:p>
            <a:r>
              <a:rPr lang="en-CA" sz="2400" b="1" dirty="0"/>
              <a:t> October 5 – Group Project </a:t>
            </a:r>
            <a:br>
              <a:rPr lang="en-CA" b="1" dirty="0"/>
            </a:br>
            <a:r>
              <a:rPr lang="en-CA" b="1" dirty="0"/>
              <a:t>***Cooking Project Paper – Part 1 Due</a:t>
            </a:r>
            <a:endParaRPr lang="en-US" dirty="0"/>
          </a:p>
          <a:p>
            <a:r>
              <a:rPr lang="en-US" dirty="0"/>
              <a:t> </a:t>
            </a:r>
          </a:p>
          <a:p>
            <a:r>
              <a:rPr lang="en-CA" sz="2400" b="1" dirty="0"/>
              <a:t>October 10 – A Global Food Culture: International Trade Regulations </a:t>
            </a:r>
            <a:br>
              <a:rPr lang="en-CA" b="1" dirty="0"/>
            </a:br>
            <a:r>
              <a:rPr lang="en-CA" b="1" i="1" dirty="0"/>
              <a:t>***Group Project Preliminary Assessment Due</a:t>
            </a:r>
            <a:endParaRPr lang="en-US" dirty="0"/>
          </a:p>
          <a:p>
            <a:r>
              <a:rPr lang="en-CA" dirty="0" err="1"/>
              <a:t>Smythe</a:t>
            </a:r>
            <a:r>
              <a:rPr lang="en-CA" dirty="0"/>
              <a:t>, E. (2014) </a:t>
            </a:r>
            <a:r>
              <a:rPr lang="en-CA" b="1" dirty="0"/>
              <a:t>Globalization and Food Sovereignty: Global and Local Change in the New Politics of Food</a:t>
            </a:r>
            <a:r>
              <a:rPr lang="en-CA" dirty="0"/>
              <a:t>, University of Toronto Press.</a:t>
            </a:r>
            <a:br>
              <a:rPr lang="en-CA" dirty="0"/>
            </a:br>
            <a:r>
              <a:rPr lang="en-CA" dirty="0"/>
              <a:t>Chapter 10 – Food Sovereignty, Trade Rules, and the Struggle to Know the Origins of Food, pp. 289 – 318. </a:t>
            </a:r>
            <a:endParaRPr lang="en-US" dirty="0"/>
          </a:p>
          <a:p>
            <a:endParaRPr lang="en-US" dirty="0"/>
          </a:p>
        </p:txBody>
      </p:sp>
    </p:spTree>
    <p:extLst>
      <p:ext uri="{BB962C8B-B14F-4D97-AF65-F5344CB8AC3E}">
        <p14:creationId xmlns:p14="http://schemas.microsoft.com/office/powerpoint/2010/main" val="1004546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endParaRPr lang="en-US" dirty="0"/>
          </a:p>
        </p:txBody>
      </p:sp>
      <p:sp>
        <p:nvSpPr>
          <p:cNvPr id="3" name="Content Placeholder 2"/>
          <p:cNvSpPr>
            <a:spLocks noGrp="1"/>
          </p:cNvSpPr>
          <p:nvPr>
            <p:ph idx="1"/>
          </p:nvPr>
        </p:nvSpPr>
        <p:spPr/>
        <p:txBody>
          <a:bodyPr>
            <a:normAutofit fontScale="77500" lnSpcReduction="20000"/>
          </a:bodyPr>
          <a:lstStyle/>
          <a:p>
            <a:r>
              <a:rPr lang="en-CA" sz="2800" b="1" dirty="0"/>
              <a:t>October 12 – GMOs, Biodiversity, Privatization of Genetics</a:t>
            </a:r>
            <a:br>
              <a:rPr lang="en-CA" b="1" dirty="0"/>
            </a:br>
            <a:r>
              <a:rPr lang="en-CA" dirty="0"/>
              <a:t>Shiva, V. (2016) </a:t>
            </a:r>
            <a:r>
              <a:rPr lang="en-CA" b="1" dirty="0"/>
              <a:t>Seed Sovereignty, Food Security</a:t>
            </a:r>
            <a:r>
              <a:rPr lang="en-CA" dirty="0"/>
              <a:t>, North Atlantic Books.</a:t>
            </a:r>
            <a:br>
              <a:rPr lang="en-CA" dirty="0"/>
            </a:br>
            <a:r>
              <a:rPr lang="en-CA" dirty="0"/>
              <a:t>Introduction – Shiva, V. (2011) Seed Sovereignty, Food Security, pp. vii – xxi</a:t>
            </a:r>
            <a:br>
              <a:rPr lang="en-CA" dirty="0"/>
            </a:br>
            <a:r>
              <a:rPr lang="en-CA" dirty="0"/>
              <a:t>Chapter 5 – Ho., Mae-Wan, The New Genetics and Dangers of GMOs, pp. 105 – 128. </a:t>
            </a:r>
          </a:p>
          <a:p>
            <a:r>
              <a:rPr lang="en-CA" dirty="0"/>
              <a:t>Read the reports from the Canadian Biotechnology Action Network</a:t>
            </a:r>
            <a:br>
              <a:rPr lang="en-CA" dirty="0"/>
            </a:br>
            <a:r>
              <a:rPr lang="en-CA" dirty="0"/>
              <a:t>https://cban.ca/publications/reports/</a:t>
            </a:r>
            <a:endParaRPr lang="en-US" dirty="0"/>
          </a:p>
          <a:p>
            <a:r>
              <a:rPr lang="en-CA" sz="2800" b="1" dirty="0"/>
              <a:t>October 17 – Food, Health and Culture</a:t>
            </a:r>
            <a:endParaRPr lang="en-US" sz="2800" dirty="0"/>
          </a:p>
          <a:p>
            <a:r>
              <a:rPr lang="en-CA" dirty="0"/>
              <a:t>***Watch Cooked, Michael </a:t>
            </a:r>
            <a:r>
              <a:rPr lang="en-CA" dirty="0" err="1"/>
              <a:t>Pollan</a:t>
            </a:r>
            <a:endParaRPr lang="en-US" dirty="0"/>
          </a:p>
          <a:p>
            <a:r>
              <a:rPr lang="en-CA" dirty="0" err="1"/>
              <a:t>Koc</a:t>
            </a:r>
            <a:r>
              <a:rPr lang="en-CA" dirty="0"/>
              <a:t>, M., Sumner, J., </a:t>
            </a:r>
            <a:r>
              <a:rPr lang="en-CA" dirty="0" err="1"/>
              <a:t>Winson</a:t>
            </a:r>
            <a:r>
              <a:rPr lang="en-CA" dirty="0"/>
              <a:t>, A. (2012) </a:t>
            </a:r>
            <a:r>
              <a:rPr lang="en-CA" b="1" dirty="0"/>
              <a:t>Critical Perspectives in Food Studies</a:t>
            </a:r>
            <a:r>
              <a:rPr lang="en-CA" dirty="0"/>
              <a:t>, Oxford. </a:t>
            </a:r>
            <a:br>
              <a:rPr lang="en-US" dirty="0"/>
            </a:br>
            <a:r>
              <a:rPr lang="en-CA" dirty="0"/>
              <a:t>Chapter 9 – Constructing Healthy Eating/Constructing Self, pp. 136 – 151. </a:t>
            </a:r>
            <a:endParaRPr lang="en-US" dirty="0"/>
          </a:p>
          <a:p>
            <a:r>
              <a:rPr lang="en-CA" i="1" dirty="0"/>
              <a:t>Recommended Reading</a:t>
            </a:r>
            <a:endParaRPr lang="en-US" dirty="0"/>
          </a:p>
          <a:p>
            <a:r>
              <a:rPr lang="en-CA" dirty="0"/>
              <a:t>Anderson, C. R., Brady, J., &amp; </a:t>
            </a:r>
            <a:r>
              <a:rPr lang="en-CA" dirty="0" err="1"/>
              <a:t>Levoke</a:t>
            </a:r>
            <a:r>
              <a:rPr lang="en-CA" dirty="0"/>
              <a:t>, C. (2016) </a:t>
            </a:r>
            <a:r>
              <a:rPr lang="en-CA" b="1" dirty="0"/>
              <a:t>Conversations in Food Studies</a:t>
            </a:r>
            <a:r>
              <a:rPr lang="en-CA" dirty="0"/>
              <a:t>, University of Manitoba Press. </a:t>
            </a:r>
            <a:endParaRPr lang="en-US" dirty="0"/>
          </a:p>
          <a:p>
            <a:r>
              <a:rPr lang="en-CA" dirty="0"/>
              <a:t>Chapter 7 – Martin, W., </a:t>
            </a:r>
            <a:r>
              <a:rPr lang="en-CA" dirty="0" err="1"/>
              <a:t>Mundel</a:t>
            </a:r>
            <a:r>
              <a:rPr lang="en-CA" dirty="0"/>
              <a:t>, E., and </a:t>
            </a:r>
            <a:r>
              <a:rPr lang="en-CA" dirty="0" err="1"/>
              <a:t>Rideout</a:t>
            </a:r>
            <a:r>
              <a:rPr lang="en-CA" dirty="0"/>
              <a:t>, K., (2016) Finding Balance: Food Safety, Food Security, and Public Health, pp. 170 – 192. </a:t>
            </a:r>
            <a:endParaRPr lang="en-US" dirty="0"/>
          </a:p>
          <a:p>
            <a:endParaRPr lang="en-US" dirty="0"/>
          </a:p>
        </p:txBody>
      </p:sp>
    </p:spTree>
    <p:extLst>
      <p:ext uri="{BB962C8B-B14F-4D97-AF65-F5344CB8AC3E}">
        <p14:creationId xmlns:p14="http://schemas.microsoft.com/office/powerpoint/2010/main" val="34844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endParaRPr lang="en-US" dirty="0"/>
          </a:p>
        </p:txBody>
      </p:sp>
      <p:sp>
        <p:nvSpPr>
          <p:cNvPr id="3" name="Content Placeholder 2"/>
          <p:cNvSpPr>
            <a:spLocks noGrp="1"/>
          </p:cNvSpPr>
          <p:nvPr>
            <p:ph idx="1"/>
          </p:nvPr>
        </p:nvSpPr>
        <p:spPr/>
        <p:txBody>
          <a:bodyPr>
            <a:normAutofit fontScale="92500" lnSpcReduction="20000"/>
          </a:bodyPr>
          <a:lstStyle/>
          <a:p>
            <a:r>
              <a:rPr lang="en-CA" sz="2400" b="1" dirty="0"/>
              <a:t>October 19 – Food and Indigenous Cultures</a:t>
            </a:r>
            <a:br>
              <a:rPr lang="en-CA" b="1" dirty="0"/>
            </a:br>
            <a:r>
              <a:rPr lang="en-CA" dirty="0"/>
              <a:t>Shiva, V. (2016) </a:t>
            </a:r>
            <a:r>
              <a:rPr lang="en-CA" b="1" dirty="0"/>
              <a:t>Seed Sovereignty, Food Security</a:t>
            </a:r>
            <a:r>
              <a:rPr lang="en-CA" dirty="0"/>
              <a:t>, North Atlantic Books.</a:t>
            </a:r>
            <a:br>
              <a:rPr lang="en-US" dirty="0"/>
            </a:br>
            <a:r>
              <a:rPr lang="en-US" dirty="0"/>
              <a:t>Chapter 13 – Foote, S. (2016) Reviving Native Sioux Agricultural Systems, pp. 209 – 214.</a:t>
            </a:r>
            <a:br>
              <a:rPr lang="en-US" dirty="0"/>
            </a:br>
            <a:r>
              <a:rPr lang="en-US" dirty="0"/>
              <a:t>Chapter 14 – </a:t>
            </a:r>
            <a:r>
              <a:rPr lang="en-US" dirty="0" err="1"/>
              <a:t>LaDuke</a:t>
            </a:r>
            <a:r>
              <a:rPr lang="en-US" dirty="0"/>
              <a:t>, W. (2016) In Praise of the Leadership of Indigenous Women, pp. 215 – 235. </a:t>
            </a:r>
          </a:p>
          <a:p>
            <a:r>
              <a:rPr lang="en-CA" dirty="0"/>
              <a:t>Wittman, H., </a:t>
            </a:r>
            <a:r>
              <a:rPr lang="en-CA" dirty="0" err="1"/>
              <a:t>Desmarais</a:t>
            </a:r>
            <a:r>
              <a:rPr lang="en-CA" dirty="0"/>
              <a:t>, A. A., &amp; Wiebe, N. (2011) </a:t>
            </a:r>
            <a:r>
              <a:rPr lang="en-CA" b="1" dirty="0"/>
              <a:t>Food Sovereignty in Canada: Creating Just and Sustainable Food Systems</a:t>
            </a:r>
            <a:r>
              <a:rPr lang="en-CA" dirty="0"/>
              <a:t>, Fernwood Publishing.</a:t>
            </a:r>
            <a:br>
              <a:rPr lang="en-CA" dirty="0"/>
            </a:br>
            <a:r>
              <a:rPr lang="en-CA" dirty="0"/>
              <a:t>Chapter 6 – Morrison, D. (2011) Indigenous Food Sovereignty: A Model for Social Learning, pp. 97 – 113. </a:t>
            </a:r>
            <a:endParaRPr lang="en-US" dirty="0"/>
          </a:p>
          <a:p>
            <a:r>
              <a:rPr lang="en-CA" sz="2400" b="1" dirty="0"/>
              <a:t>October 24 – Midterm Exam</a:t>
            </a:r>
            <a:endParaRPr lang="en-US" sz="2400" dirty="0"/>
          </a:p>
          <a:p>
            <a:r>
              <a:rPr lang="en-CA" sz="2400" b="1" dirty="0"/>
              <a:t>October 26 – Group Project </a:t>
            </a:r>
            <a:endParaRPr lang="en-US" sz="2400" dirty="0"/>
          </a:p>
          <a:p>
            <a:r>
              <a:rPr lang="en-CA" sz="2400" b="1" dirty="0"/>
              <a:t>October 31 – Sustainable Food and Culture</a:t>
            </a:r>
            <a:br>
              <a:rPr lang="en-CA" b="1" dirty="0"/>
            </a:br>
            <a:r>
              <a:rPr lang="en-CA" dirty="0"/>
              <a:t>Anderson, C. R., Brady, J., &amp; </a:t>
            </a:r>
            <a:r>
              <a:rPr lang="en-CA" dirty="0" err="1"/>
              <a:t>Levoke</a:t>
            </a:r>
            <a:r>
              <a:rPr lang="en-CA" dirty="0"/>
              <a:t>, C. (2016) </a:t>
            </a:r>
            <a:r>
              <a:rPr lang="en-CA" b="1" dirty="0"/>
              <a:t>Conversations in Food Studies</a:t>
            </a:r>
            <a:r>
              <a:rPr lang="en-CA" dirty="0"/>
              <a:t>, University of Manitoba Press. </a:t>
            </a:r>
            <a:br>
              <a:rPr lang="en-US" dirty="0"/>
            </a:br>
            <a:r>
              <a:rPr lang="en-CA" dirty="0"/>
              <a:t>Chapter 12 – Transitioning Towards Sustainable Food and Farming: Interaction Between Learning and Practice in Community Spaces, pp. 301 – 321. </a:t>
            </a:r>
            <a:endParaRPr lang="en-US" dirty="0"/>
          </a:p>
          <a:p>
            <a:endParaRPr lang="en-US" dirty="0"/>
          </a:p>
        </p:txBody>
      </p:sp>
    </p:spTree>
    <p:extLst>
      <p:ext uri="{BB962C8B-B14F-4D97-AF65-F5344CB8AC3E}">
        <p14:creationId xmlns:p14="http://schemas.microsoft.com/office/powerpoint/2010/main" val="17560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endParaRPr lang="en-US" dirty="0"/>
          </a:p>
        </p:txBody>
      </p:sp>
      <p:sp>
        <p:nvSpPr>
          <p:cNvPr id="3" name="Content Placeholder 2"/>
          <p:cNvSpPr>
            <a:spLocks noGrp="1"/>
          </p:cNvSpPr>
          <p:nvPr>
            <p:ph idx="1"/>
          </p:nvPr>
        </p:nvSpPr>
        <p:spPr/>
        <p:txBody>
          <a:bodyPr>
            <a:normAutofit fontScale="77500" lnSpcReduction="20000"/>
          </a:bodyPr>
          <a:lstStyle/>
          <a:p>
            <a:r>
              <a:rPr lang="en-CA" sz="2600" b="1" dirty="0"/>
              <a:t>November 2 – Slow Food and Culture</a:t>
            </a:r>
            <a:br>
              <a:rPr lang="en-CA" sz="2600" b="1" dirty="0"/>
            </a:br>
            <a:r>
              <a:rPr lang="en-CA" dirty="0" err="1"/>
              <a:t>Couninham</a:t>
            </a:r>
            <a:r>
              <a:rPr lang="en-CA" dirty="0"/>
              <a:t>, C., Van </a:t>
            </a:r>
            <a:r>
              <a:rPr lang="en-CA" dirty="0" err="1"/>
              <a:t>Estrik</a:t>
            </a:r>
            <a:r>
              <a:rPr lang="en-CA" dirty="0"/>
              <a:t>, P. (2013) </a:t>
            </a:r>
            <a:r>
              <a:rPr lang="en-CA" b="1" dirty="0"/>
              <a:t>Food and Culture</a:t>
            </a:r>
            <a:r>
              <a:rPr lang="en-CA" dirty="0"/>
              <a:t>; A Reader, Routledge. </a:t>
            </a:r>
            <a:br>
              <a:rPr lang="en-CA" dirty="0"/>
            </a:br>
            <a:r>
              <a:rPr lang="en-CA" dirty="0"/>
              <a:t>Chapter 28 – Leitch, A., (2009) Slow Food and the Politics of “Virtuous” Globalization, pp. 409 – 425. </a:t>
            </a:r>
            <a:br>
              <a:rPr lang="en-CA" dirty="0"/>
            </a:br>
            <a:r>
              <a:rPr lang="en-CA" dirty="0"/>
              <a:t>Chapter 29 – Taco Bell, </a:t>
            </a:r>
            <a:r>
              <a:rPr lang="en-CA" dirty="0" err="1"/>
              <a:t>Maseca</a:t>
            </a:r>
            <a:r>
              <a:rPr lang="en-CA" dirty="0"/>
              <a:t>, and Slow Food: A Postmodern Apocalypse for Mexico’s Peasant Cuisine?, pp. 426 – 436. </a:t>
            </a:r>
            <a:endParaRPr lang="en-US" dirty="0"/>
          </a:p>
          <a:p>
            <a:r>
              <a:rPr lang="en-US" sz="2600" b="1" dirty="0"/>
              <a:t>November 7 – Race, Class, Food and Culture </a:t>
            </a:r>
            <a:br>
              <a:rPr lang="en-US" b="1" dirty="0"/>
            </a:br>
            <a:r>
              <a:rPr lang="en-US" dirty="0"/>
              <a:t>White, M. M., (2011) </a:t>
            </a:r>
            <a:r>
              <a:rPr lang="en-US" b="1" dirty="0"/>
              <a:t>D-Town Farm: An African American Resistance to Food Insecurity and the Transformation of Detroit</a:t>
            </a:r>
            <a:r>
              <a:rPr lang="en-US" dirty="0"/>
              <a:t>, Environmental Practice, 13, 4. </a:t>
            </a:r>
          </a:p>
          <a:p>
            <a:r>
              <a:rPr lang="en-US" sz="2600" b="1" dirty="0"/>
              <a:t>November 9 – Who Really Feeds the World – Agroecology and Soils</a:t>
            </a:r>
            <a:br>
              <a:rPr lang="en-US" dirty="0"/>
            </a:br>
            <a:r>
              <a:rPr lang="en-US" b="1" dirty="0"/>
              <a:t>***Cooking Project Paper – Part 2 Due</a:t>
            </a:r>
            <a:endParaRPr lang="en-US" dirty="0"/>
          </a:p>
          <a:p>
            <a:r>
              <a:rPr lang="en-CA" dirty="0"/>
              <a:t>Shiva, V. (2016) </a:t>
            </a:r>
            <a:r>
              <a:rPr lang="en-CA" b="1" dirty="0"/>
              <a:t>Who Really Feeds the World</a:t>
            </a:r>
            <a:r>
              <a:rPr lang="en-CA" dirty="0"/>
              <a:t>, North Atlantic Books. </a:t>
            </a:r>
            <a:br>
              <a:rPr lang="en-US" dirty="0"/>
            </a:br>
            <a:r>
              <a:rPr lang="en-CA" dirty="0"/>
              <a:t>Introduction</a:t>
            </a:r>
            <a:br>
              <a:rPr lang="en-US" dirty="0"/>
            </a:br>
            <a:r>
              <a:rPr lang="en-CA" dirty="0"/>
              <a:t>Chapter 1 – Agroecology Feeds the World, Not a Violent Knowledge Paradigm, pp. 1 – 14. </a:t>
            </a:r>
            <a:br>
              <a:rPr lang="en-US" dirty="0"/>
            </a:br>
            <a:r>
              <a:rPr lang="en-CA" dirty="0"/>
              <a:t>Chapter 2 – Living Soils Feeds the World, Not Chemical Fertilizers, pp. 15 – 26</a:t>
            </a:r>
            <a:endParaRPr lang="en-US" dirty="0"/>
          </a:p>
          <a:p>
            <a:r>
              <a:rPr lang="en-US" sz="2600" b="1" dirty="0"/>
              <a:t>November 14 - Who Really Feeds the World – Pollinators and Biodiversity</a:t>
            </a:r>
            <a:br>
              <a:rPr lang="en-US" b="1" dirty="0"/>
            </a:br>
            <a:r>
              <a:rPr lang="en-CA" dirty="0"/>
              <a:t>Shiva, V. (2016) </a:t>
            </a:r>
            <a:r>
              <a:rPr lang="en-CA" b="1" dirty="0"/>
              <a:t>Who Really Feeds the World</a:t>
            </a:r>
            <a:r>
              <a:rPr lang="en-CA" dirty="0"/>
              <a:t>, North Atlantic Books. </a:t>
            </a:r>
            <a:br>
              <a:rPr lang="en-US" dirty="0"/>
            </a:br>
            <a:r>
              <a:rPr lang="en-CA" dirty="0"/>
              <a:t>Chapter 3 – Bees and Butterflies Feeds the World, Not Poisons and Pesticides, pp. 27 – 40. </a:t>
            </a:r>
            <a:br>
              <a:rPr lang="en-US" dirty="0"/>
            </a:br>
            <a:r>
              <a:rPr lang="en-CA" dirty="0"/>
              <a:t>Chapter 4 – Biodiversity Feeds the World, Not Toxic Monocultures, pp. 41 – 54.</a:t>
            </a:r>
            <a:r>
              <a:rPr lang="en-US" b="1" dirty="0"/>
              <a:t> </a:t>
            </a:r>
            <a:endParaRPr lang="en-US" dirty="0"/>
          </a:p>
        </p:txBody>
      </p:sp>
    </p:spTree>
    <p:extLst>
      <p:ext uri="{BB962C8B-B14F-4D97-AF65-F5344CB8AC3E}">
        <p14:creationId xmlns:p14="http://schemas.microsoft.com/office/powerpoint/2010/main" val="797202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endParaRPr lang="en-US" dirty="0"/>
          </a:p>
        </p:txBody>
      </p:sp>
      <p:sp>
        <p:nvSpPr>
          <p:cNvPr id="3" name="Content Placeholder 2"/>
          <p:cNvSpPr>
            <a:spLocks noGrp="1"/>
          </p:cNvSpPr>
          <p:nvPr>
            <p:ph idx="1"/>
          </p:nvPr>
        </p:nvSpPr>
        <p:spPr/>
        <p:txBody>
          <a:bodyPr>
            <a:normAutofit fontScale="77500" lnSpcReduction="20000"/>
          </a:bodyPr>
          <a:lstStyle/>
          <a:p>
            <a:r>
              <a:rPr lang="en-US" sz="2600" b="1" dirty="0"/>
              <a:t>November 16 - Who Really Feeds the World – Seed Sovereignty and Small-Scale Farmers</a:t>
            </a:r>
            <a:br>
              <a:rPr lang="en-US" dirty="0"/>
            </a:br>
            <a:r>
              <a:rPr lang="en-CA" dirty="0"/>
              <a:t>Shiva, V. (2016) </a:t>
            </a:r>
            <a:r>
              <a:rPr lang="en-CA" b="1" dirty="0"/>
              <a:t>Who Really Feeds the World</a:t>
            </a:r>
            <a:r>
              <a:rPr lang="en-CA" dirty="0"/>
              <a:t>, North Atlantic Books. </a:t>
            </a:r>
            <a:br>
              <a:rPr lang="en-US" dirty="0"/>
            </a:br>
            <a:r>
              <a:rPr lang="en-CA" dirty="0"/>
              <a:t>Chapter 5 – Small-Scale Farmers Feed the World, Not Large-Scale Industrial Farms, pp. 55 – 65.</a:t>
            </a:r>
            <a:br>
              <a:rPr lang="en-US" dirty="0"/>
            </a:br>
            <a:r>
              <a:rPr lang="en-CA" dirty="0"/>
              <a:t>Chapter 6 – Seed Freedom Feeds the World, Not Seed Dictatorship, pp. 67 – 84. </a:t>
            </a:r>
            <a:endParaRPr lang="en-US" dirty="0"/>
          </a:p>
          <a:p>
            <a:r>
              <a:rPr lang="en-US" sz="2600" b="1" dirty="0"/>
              <a:t>November 21 - Who Really Feeds the World – Localization and Women</a:t>
            </a:r>
            <a:br>
              <a:rPr lang="en-US" b="1" dirty="0"/>
            </a:br>
            <a:r>
              <a:rPr lang="en-CA" dirty="0"/>
              <a:t>Shiva, V. (2016) </a:t>
            </a:r>
            <a:r>
              <a:rPr lang="en-CA" b="1" dirty="0"/>
              <a:t>Who Really Feeds the World</a:t>
            </a:r>
            <a:r>
              <a:rPr lang="en-CA" dirty="0"/>
              <a:t>, North Atlantic Books. </a:t>
            </a:r>
            <a:br>
              <a:rPr lang="en-CA" dirty="0"/>
            </a:br>
            <a:r>
              <a:rPr lang="en-CA" dirty="0"/>
              <a:t>Chapter 7 – Localization Feeds the World, Not Globalization, pp. 85 – 111. </a:t>
            </a:r>
            <a:br>
              <a:rPr lang="en-CA" dirty="0"/>
            </a:br>
            <a:r>
              <a:rPr lang="en-CA" dirty="0"/>
              <a:t>Chapter 8 – Women Feed the World, Not Corporations, pp. 111 – 124. </a:t>
            </a:r>
            <a:br>
              <a:rPr lang="en-CA" dirty="0"/>
            </a:br>
            <a:r>
              <a:rPr lang="en-CA" dirty="0"/>
              <a:t>Chapter 9 – The Way Forward, pp. 125 – 139.</a:t>
            </a:r>
            <a:endParaRPr lang="en-US" dirty="0"/>
          </a:p>
          <a:p>
            <a:r>
              <a:rPr lang="en-CA" sz="2900" b="1" dirty="0"/>
              <a:t>November 23 – Cooking Project Presentations</a:t>
            </a:r>
            <a:br>
              <a:rPr lang="en-CA" sz="2900" b="1" dirty="0"/>
            </a:br>
            <a:r>
              <a:rPr lang="en-US" b="1" dirty="0"/>
              <a:t>***Final Day to Submit Conference Report</a:t>
            </a:r>
            <a:br>
              <a:rPr lang="en-US" b="1" dirty="0"/>
            </a:br>
            <a:r>
              <a:rPr lang="en-US" b="1" dirty="0"/>
              <a:t>***Cooking Project Paper – Part 3 Due</a:t>
            </a:r>
            <a:endParaRPr lang="en-US" dirty="0"/>
          </a:p>
          <a:p>
            <a:r>
              <a:rPr lang="en-CA" sz="2600" b="1" dirty="0"/>
              <a:t>November 28 – Cooking Project Presentations</a:t>
            </a:r>
            <a:endParaRPr lang="en-US" sz="2600" dirty="0"/>
          </a:p>
          <a:p>
            <a:r>
              <a:rPr lang="en-CA" sz="2600" b="1" dirty="0"/>
              <a:t>November 30 – Cooking Project Presentations</a:t>
            </a:r>
            <a:br>
              <a:rPr lang="en-CA" sz="2600" b="1" dirty="0"/>
            </a:br>
            <a:r>
              <a:rPr lang="en-US" b="1" dirty="0"/>
              <a:t>***Research Report Due</a:t>
            </a:r>
            <a:endParaRPr lang="en-US" dirty="0"/>
          </a:p>
          <a:p>
            <a:endParaRPr lang="en-US" dirty="0"/>
          </a:p>
        </p:txBody>
      </p:sp>
    </p:spTree>
    <p:extLst>
      <p:ext uri="{BB962C8B-B14F-4D97-AF65-F5344CB8AC3E}">
        <p14:creationId xmlns:p14="http://schemas.microsoft.com/office/powerpoint/2010/main" val="244508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 Let’s Talk About Food</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What is your name? </a:t>
            </a:r>
          </a:p>
          <a:p>
            <a:pPr marL="0" indent="0">
              <a:buNone/>
            </a:pPr>
            <a:r>
              <a:rPr lang="en-CA" dirty="0"/>
              <a:t>What is your cultural background?</a:t>
            </a:r>
          </a:p>
          <a:p>
            <a:pPr marL="0" indent="0">
              <a:buNone/>
            </a:pPr>
            <a:r>
              <a:rPr lang="en-CA" dirty="0"/>
              <a:t>What’s your favorite food? Why?</a:t>
            </a:r>
          </a:p>
          <a:p>
            <a:pPr marL="0" indent="0">
              <a:buNone/>
            </a:pPr>
            <a:r>
              <a:rPr lang="en-CA" dirty="0"/>
              <a:t>What kind of food do you NOT like? Why not?</a:t>
            </a:r>
          </a:p>
          <a:p>
            <a:pPr marL="0" indent="0">
              <a:buNone/>
            </a:pPr>
            <a:r>
              <a:rPr lang="en-CA" dirty="0"/>
              <a:t>Do you have any food allergies?</a:t>
            </a:r>
          </a:p>
          <a:p>
            <a:pPr marL="0" indent="0">
              <a:buNone/>
            </a:pPr>
            <a:r>
              <a:rPr lang="en-CA" dirty="0"/>
              <a:t>Do you have any dietary conditions (vegan, vegetarian etc.)?</a:t>
            </a:r>
          </a:p>
          <a:p>
            <a:pPr marL="0" indent="0">
              <a:buNone/>
            </a:pPr>
            <a:r>
              <a:rPr lang="en-CA" dirty="0"/>
              <a:t>Do you have experience producing food (gardening, farming, etc.)?</a:t>
            </a:r>
          </a:p>
          <a:p>
            <a:pPr marL="0" indent="0">
              <a:buNone/>
            </a:pPr>
            <a:r>
              <a:rPr lang="en-CA" dirty="0"/>
              <a:t>Do you have experience transforming/processing food (cooking)?</a:t>
            </a:r>
          </a:p>
          <a:p>
            <a:pPr marL="0" indent="0">
              <a:buNone/>
            </a:pPr>
            <a:r>
              <a:rPr lang="en-CA" dirty="0"/>
              <a:t>Do you have experience storing food (canning, fermenting, etc.)?</a:t>
            </a:r>
          </a:p>
          <a:p>
            <a:pPr marL="0" indent="0">
              <a:buNone/>
            </a:pPr>
            <a:r>
              <a:rPr lang="en-CA" dirty="0"/>
              <a:t>What do you know about food waste management? </a:t>
            </a:r>
          </a:p>
        </p:txBody>
      </p:sp>
    </p:spTree>
    <p:extLst>
      <p:ext uri="{BB962C8B-B14F-4D97-AF65-F5344CB8AC3E}">
        <p14:creationId xmlns:p14="http://schemas.microsoft.com/office/powerpoint/2010/main" val="1614226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Videos</a:t>
            </a:r>
          </a:p>
        </p:txBody>
      </p:sp>
      <p:sp>
        <p:nvSpPr>
          <p:cNvPr id="3" name="Content Placeholder 2"/>
          <p:cNvSpPr>
            <a:spLocks noGrp="1"/>
          </p:cNvSpPr>
          <p:nvPr>
            <p:ph idx="1"/>
          </p:nvPr>
        </p:nvSpPr>
        <p:spPr/>
        <p:txBody>
          <a:bodyPr/>
          <a:lstStyle/>
          <a:p>
            <a:pPr marL="0" indent="0">
              <a:buNone/>
            </a:pPr>
            <a:r>
              <a:rPr lang="en-CA" dirty="0">
                <a:hlinkClick r:id="rId2"/>
              </a:rPr>
              <a:t>Hero’s Sanctuary</a:t>
            </a:r>
            <a:endParaRPr lang="en-CA" dirty="0">
              <a:hlinkClick r:id="rId3"/>
            </a:endParaRPr>
          </a:p>
          <a:p>
            <a:pPr marL="0" indent="0">
              <a:buNone/>
            </a:pPr>
            <a:endParaRPr lang="en-CA" dirty="0">
              <a:hlinkClick r:id="rId3"/>
            </a:endParaRPr>
          </a:p>
          <a:p>
            <a:pPr marL="0" indent="0">
              <a:buNone/>
            </a:pPr>
            <a:r>
              <a:rPr lang="en-CA" sz="2800" dirty="0"/>
              <a:t>What’s wrong with Industrial Food? </a:t>
            </a:r>
          </a:p>
          <a:p>
            <a:pPr marL="0" indent="0">
              <a:buNone/>
            </a:pPr>
            <a:r>
              <a:rPr lang="en-CA" dirty="0">
                <a:hlinkClick r:id="rId4"/>
              </a:rPr>
              <a:t>The World According to Monsanto</a:t>
            </a:r>
            <a:endParaRPr lang="en-CA" dirty="0">
              <a:hlinkClick r:id="rId3"/>
            </a:endParaRPr>
          </a:p>
          <a:p>
            <a:pPr marL="0" indent="0">
              <a:buNone/>
            </a:pPr>
            <a:r>
              <a:rPr lang="en-CA" dirty="0">
                <a:hlinkClick r:id="rId3"/>
              </a:rPr>
              <a:t>Monsanto Lobbyist</a:t>
            </a:r>
          </a:p>
        </p:txBody>
      </p:sp>
    </p:spTree>
    <p:extLst>
      <p:ext uri="{BB962C8B-B14F-4D97-AF65-F5344CB8AC3E}">
        <p14:creationId xmlns:p14="http://schemas.microsoft.com/office/powerpoint/2010/main" val="2242216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What do you know about industrial food?</a:t>
            </a:r>
          </a:p>
        </p:txBody>
      </p:sp>
      <p:sp>
        <p:nvSpPr>
          <p:cNvPr id="3" name="Content Placeholder 2"/>
          <p:cNvSpPr>
            <a:spLocks noGrp="1"/>
          </p:cNvSpPr>
          <p:nvPr>
            <p:ph idx="1"/>
          </p:nvPr>
        </p:nvSpPr>
        <p:spPr/>
        <p:txBody>
          <a:bodyPr/>
          <a:lstStyle/>
          <a:p>
            <a:r>
              <a:rPr lang="en-US" dirty="0"/>
              <a:t>What is your current level of knowledge about industrial producing, processing, distribution and waste management? </a:t>
            </a:r>
          </a:p>
          <a:p>
            <a:r>
              <a:rPr lang="en-US" dirty="0"/>
              <a:t>What are positive and negative consequences of industrial food practices? Please provide sources for evidence of claims if any are made.</a:t>
            </a:r>
          </a:p>
          <a:p>
            <a:r>
              <a:rPr lang="en-US" dirty="0"/>
              <a:t>What are your current food practices regarding industrial food? </a:t>
            </a:r>
          </a:p>
          <a:p>
            <a:pPr lvl="1"/>
            <a:r>
              <a:rPr lang="en-US" dirty="0"/>
              <a:t>Do you eat at restaurants a lot?</a:t>
            </a:r>
          </a:p>
          <a:p>
            <a:pPr lvl="1"/>
            <a:r>
              <a:rPr lang="en-US" dirty="0"/>
              <a:t>Do you regularly buy already processed food items at the grocery store instead of untransformed ingredients? </a:t>
            </a:r>
          </a:p>
          <a:p>
            <a:pPr lvl="1"/>
            <a:r>
              <a:rPr lang="en-US" dirty="0"/>
              <a:t>Do you buy factory farmed meat (if you consume meat)? </a:t>
            </a:r>
          </a:p>
          <a:p>
            <a:pPr lvl="1"/>
            <a:r>
              <a:rPr lang="en-US" dirty="0"/>
              <a:t>Do you buy GMO and mass produced monoculture farmed vegetables?</a:t>
            </a:r>
          </a:p>
          <a:p>
            <a:pPr lvl="1"/>
            <a:r>
              <a:rPr lang="en-US" dirty="0"/>
              <a:t>Do you buy foods with pesticides or organic produce?</a:t>
            </a:r>
          </a:p>
          <a:p>
            <a:pPr lvl="1"/>
            <a:r>
              <a:rPr lang="en-US" dirty="0"/>
              <a:t>How important are the above questions to you?</a:t>
            </a:r>
          </a:p>
        </p:txBody>
      </p:sp>
    </p:spTree>
    <p:extLst>
      <p:ext uri="{BB962C8B-B14F-4D97-AF65-F5344CB8AC3E}">
        <p14:creationId xmlns:p14="http://schemas.microsoft.com/office/powerpoint/2010/main" val="3290573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a:bodyPr>
          <a:lstStyle/>
          <a:p>
            <a:r>
              <a:rPr lang="en-US" sz="3600" dirty="0"/>
              <a:t>Thanks!</a:t>
            </a:r>
          </a:p>
          <a:p>
            <a:r>
              <a:rPr lang="en-US" sz="3600" dirty="0"/>
              <a:t>Have a great day!</a:t>
            </a:r>
          </a:p>
          <a:p>
            <a:r>
              <a:rPr lang="en-US" sz="3600" dirty="0"/>
              <a:t>Concordia Food Fair – Today, September 5</a:t>
            </a:r>
            <a:br>
              <a:rPr lang="en-US" sz="3600" dirty="0"/>
            </a:br>
            <a:r>
              <a:rPr lang="en-US" sz="3600" dirty="0" err="1"/>
              <a:t>Reggies</a:t>
            </a:r>
            <a:r>
              <a:rPr lang="en-US" sz="3600" dirty="0"/>
              <a:t> Terrace</a:t>
            </a:r>
            <a:br>
              <a:rPr lang="en-US" sz="3600" dirty="0"/>
            </a:br>
            <a:r>
              <a:rPr lang="en-US" sz="3600" dirty="0"/>
              <a:t>11am – 3pm</a:t>
            </a:r>
          </a:p>
        </p:txBody>
      </p:sp>
    </p:spTree>
    <p:extLst>
      <p:ext uri="{BB962C8B-B14F-4D97-AF65-F5344CB8AC3E}">
        <p14:creationId xmlns:p14="http://schemas.microsoft.com/office/powerpoint/2010/main" val="185641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lstStyle/>
          <a:p>
            <a:r>
              <a:rPr lang="en-US" sz="3200" dirty="0"/>
              <a:t>Erik Chevrier</a:t>
            </a:r>
            <a:br>
              <a:rPr lang="en-US" dirty="0"/>
            </a:br>
            <a:r>
              <a:rPr lang="en-US" dirty="0">
                <a:hlinkClick r:id="rId2"/>
              </a:rPr>
              <a:t>Website: </a:t>
            </a:r>
            <a:r>
              <a:rPr lang="en-US" dirty="0">
                <a:hlinkClick r:id="rId3"/>
              </a:rPr>
              <a:t>www.erikchevrier.ca</a:t>
            </a:r>
            <a:br>
              <a:rPr lang="en-US" dirty="0"/>
            </a:br>
            <a:r>
              <a:rPr lang="en-US" dirty="0"/>
              <a:t>Office hours: By request (10:00 – 11am Tuesdays and Thursday) &amp; (Wednesday 4:15 – 5:15 PM) </a:t>
            </a:r>
            <a:br>
              <a:rPr lang="en-US" dirty="0"/>
            </a:br>
            <a:r>
              <a:rPr lang="en-US" dirty="0"/>
              <a:t>Office location: H-1125.12</a:t>
            </a:r>
            <a:br>
              <a:rPr lang="en-US" dirty="0"/>
            </a:br>
            <a:r>
              <a:rPr lang="en-US" dirty="0"/>
              <a:t>E-Mail: </a:t>
            </a:r>
            <a:r>
              <a:rPr lang="en-US" dirty="0">
                <a:hlinkClick r:id="rId4"/>
              </a:rPr>
              <a:t>professor@erikchevrier.ca</a:t>
            </a:r>
            <a:br>
              <a:rPr lang="en-US" dirty="0"/>
            </a:br>
            <a:r>
              <a:rPr lang="en-US" dirty="0"/>
              <a:t>Research Project: </a:t>
            </a:r>
            <a:r>
              <a:rPr lang="en-US" dirty="0">
                <a:hlinkClick r:id="rId5"/>
              </a:rPr>
              <a:t>Concordia Food Groups</a:t>
            </a:r>
            <a:br>
              <a:rPr lang="en-US" dirty="0"/>
            </a:br>
            <a:r>
              <a:rPr lang="en-US" dirty="0"/>
              <a:t>Research Project Facebook Group: </a:t>
            </a:r>
            <a:r>
              <a:rPr lang="en-US" dirty="0">
                <a:hlinkClick r:id="rId6"/>
              </a:rPr>
              <a:t>Concordia Food Groups</a:t>
            </a:r>
            <a:br>
              <a:rPr lang="en-US" dirty="0"/>
            </a:br>
            <a:r>
              <a:rPr lang="en-US" dirty="0"/>
              <a:t>Facebook Group for the Class: </a:t>
            </a:r>
            <a:r>
              <a:rPr lang="en-US" dirty="0">
                <a:hlinkClick r:id="rId7"/>
              </a:rPr>
              <a:t>https://www.facebook.com/groups/foodandculture/</a:t>
            </a:r>
            <a:br>
              <a:rPr lang="en-US" dirty="0"/>
            </a:br>
            <a:br>
              <a:rPr lang="en-US" dirty="0"/>
            </a:br>
            <a:endParaRPr lang="en-US" dirty="0"/>
          </a:p>
        </p:txBody>
      </p:sp>
    </p:spTree>
    <p:extLst>
      <p:ext uri="{BB962C8B-B14F-4D97-AF65-F5344CB8AC3E}">
        <p14:creationId xmlns:p14="http://schemas.microsoft.com/office/powerpoint/2010/main" val="366747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and Culture Write-Up</a:t>
            </a:r>
          </a:p>
        </p:txBody>
      </p:sp>
      <p:sp>
        <p:nvSpPr>
          <p:cNvPr id="3" name="Content Placeholder 2"/>
          <p:cNvSpPr>
            <a:spLocks noGrp="1"/>
          </p:cNvSpPr>
          <p:nvPr>
            <p:ph idx="1"/>
          </p:nvPr>
        </p:nvSpPr>
        <p:spPr/>
        <p:txBody>
          <a:bodyPr>
            <a:normAutofit fontScale="70000" lnSpcReduction="20000"/>
          </a:bodyPr>
          <a:lstStyle/>
          <a:p>
            <a:r>
              <a:rPr lang="en-US" dirty="0"/>
              <a:t>Food is an important part of cultural studies. It is central to many cultural rituals, like feasts and festivals; it has been a catalyst for global resistance to capitalism, like in the food sovereignty movement; it is embedded with a variety of beliefs and customs, like religious diets (i.e. Kosher and Halal); it is a uniting force for the development of a social economy, like in the development of food cooperatives; it has also been a central theme in countless cultural texts, films and literature; most importantly, it is what keeps people alive. </a:t>
            </a:r>
          </a:p>
          <a:p>
            <a:r>
              <a:rPr lang="en-US" dirty="0"/>
              <a:t>In this course, we will explore themes related to food and culture. We will focus on the political economy of food by examining how food is produced, transformed, distributed, consumed, and how food waste is managed in different areas of the world. We will take a critical perspective to analyze multinational food corporations, like Monsanto, by looking at the consequences of large scale industrialized farming, monoculture, and the privatization of genetics. These consequences include, the use of GMOs and the loss of biodiversity; reliance on fossil fuels and its contribution to climate change; use of glyphosate and the accompanying health effects; seed patents and loss of food sovereignty; use of natural resources and the depletion of water and food supplies; among others. </a:t>
            </a:r>
          </a:p>
          <a:p>
            <a:r>
              <a:rPr lang="en-US" dirty="0"/>
              <a:t>We will also explore what certain cultures are doing to prevent these negative consequences. We will look at the slow food movement coming out of Italy and Ireland as a way of re-localizing food production, processing and consumption – aka. the farm to plate movement; we will examine the food sovereignty movement coming out of Mexico at La Via </a:t>
            </a:r>
            <a:r>
              <a:rPr lang="en-US" dirty="0" err="1"/>
              <a:t>Campesina</a:t>
            </a:r>
            <a:r>
              <a:rPr lang="en-US" dirty="0"/>
              <a:t> assembly in 1996 – which is now being popularized globally; we will learn about the Detroit Black Community Food Security Network and their initiative to reclaim food sovereignty, food justice and eliminate food insecurity; we will also look at sustainable production, like seed saving, indigenous practices, permaculture, rooftop gardening, and organic farming. Moreover, we will read about and discuss a variety of beliefs and customs regarding food by addressing the differences in cultural symbolism of plants and animals in different parts of the world. </a:t>
            </a:r>
          </a:p>
          <a:p>
            <a:r>
              <a:rPr lang="en-US" dirty="0"/>
              <a:t>In this course, we will partake in the ‘practice’ of food. Students will cook a meal related to their cultural heritage to share with the class. They will write about and discuss the cultural significance, meaning and symbolism of the food that they prepared for the class. They will also perform research about the supply chain of the ingredients and environmental footprint, as well as the labour, gender, class, and racial relations that went into preparing the food. Student will also partake in food production, they will grow a plant from seed and must care for it until the class is complete. </a:t>
            </a:r>
          </a:p>
          <a:p>
            <a:endParaRPr lang="en-US" dirty="0"/>
          </a:p>
        </p:txBody>
      </p:sp>
    </p:spTree>
    <p:extLst>
      <p:ext uri="{BB962C8B-B14F-4D97-AF65-F5344CB8AC3E}">
        <p14:creationId xmlns:p14="http://schemas.microsoft.com/office/powerpoint/2010/main" val="200480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Rules</a:t>
            </a:r>
          </a:p>
        </p:txBody>
      </p:sp>
      <p:sp>
        <p:nvSpPr>
          <p:cNvPr id="3" name="Content Placeholder 2"/>
          <p:cNvSpPr>
            <a:spLocks noGrp="1"/>
          </p:cNvSpPr>
          <p:nvPr>
            <p:ph idx="1"/>
          </p:nvPr>
        </p:nvSpPr>
        <p:spPr/>
        <p:txBody>
          <a:bodyPr>
            <a:normAutofit fontScale="77500" lnSpcReduction="20000"/>
          </a:bodyPr>
          <a:lstStyle/>
          <a:p>
            <a:r>
              <a:rPr lang="en-US" dirty="0"/>
              <a:t>Students are expected to complete</a:t>
            </a:r>
            <a:r>
              <a:rPr lang="en-US" b="1" dirty="0"/>
              <a:t> ALL</a:t>
            </a:r>
            <a:r>
              <a:rPr lang="en-US" dirty="0"/>
              <a:t> the designated readings and watch</a:t>
            </a:r>
            <a:r>
              <a:rPr lang="en-US" b="1" dirty="0"/>
              <a:t> ALL</a:t>
            </a:r>
            <a:r>
              <a:rPr lang="en-US" dirty="0"/>
              <a:t> of the assigned videos </a:t>
            </a:r>
            <a:r>
              <a:rPr lang="en-US" b="1" dirty="0"/>
              <a:t>BEFORE EACH CLASS</a:t>
            </a:r>
            <a:r>
              <a:rPr lang="en-US" dirty="0"/>
              <a:t>. Students are also expected to attend </a:t>
            </a:r>
            <a:r>
              <a:rPr lang="en-US" b="1" dirty="0"/>
              <a:t>ALL</a:t>
            </a:r>
            <a:r>
              <a:rPr lang="en-US" dirty="0"/>
              <a:t> classes, and participate in class discussions. </a:t>
            </a:r>
          </a:p>
          <a:p>
            <a:r>
              <a:rPr lang="en-US" dirty="0"/>
              <a:t>The power-point </a:t>
            </a:r>
            <a:r>
              <a:rPr lang="en-US" b="1" i="1" u="sng" dirty="0"/>
              <a:t>lecture notes</a:t>
            </a:r>
            <a:r>
              <a:rPr lang="en-US" dirty="0"/>
              <a:t> will be posted on the course site on a biweekly basis before each class. </a:t>
            </a:r>
          </a:p>
          <a:p>
            <a:r>
              <a:rPr lang="en-US" b="1" u="sng" dirty="0"/>
              <a:t>Classroom Conduct</a:t>
            </a:r>
            <a:r>
              <a:rPr lang="en-US" u="sng" dirty="0"/>
              <a:t>:</a:t>
            </a:r>
            <a:r>
              <a:rPr lang="en-US" dirty="0"/>
              <a:t> The governing principle of classroom conduct is mutual respect. Oppressive statements will not be tolerated in any form. This includes but is not limited to racism, sexism, classism, homophobia, transphobia, hate speech, bullying, and/or forms of derogatory statements. It is important that when others (including myself) speak, we listen quietly and do nothing to hinder the attentiveness of anyone around us. If anyone is perceived to be hindering the ability of others to be attentive, they will be warned by the instructor. If the behavior continues, they will be asked to leave the room. </a:t>
            </a:r>
          </a:p>
          <a:p>
            <a:r>
              <a:rPr lang="en-US" b="1" u="sng" dirty="0"/>
              <a:t>Late assignment policy:</a:t>
            </a:r>
            <a:r>
              <a:rPr lang="en-US" b="1" dirty="0"/>
              <a:t>  </a:t>
            </a:r>
            <a:r>
              <a:rPr lang="en-US" dirty="0"/>
              <a:t>Unless I give you permission, late assignments </a:t>
            </a:r>
            <a:r>
              <a:rPr lang="en-US" b="1" u="sng" dirty="0"/>
              <a:t>will not be accepted</a:t>
            </a:r>
            <a:r>
              <a:rPr lang="en-US" dirty="0"/>
              <a:t> without adequate documentation of medical or personal emergencies.</a:t>
            </a:r>
          </a:p>
          <a:p>
            <a:r>
              <a:rPr lang="en-US" b="1" u="sng" dirty="0"/>
              <a:t>Handing in Assignments:</a:t>
            </a:r>
            <a:r>
              <a:rPr lang="en-US" b="1" dirty="0"/>
              <a:t>  </a:t>
            </a:r>
            <a:r>
              <a:rPr lang="en-US" dirty="0"/>
              <a:t>All assignments </a:t>
            </a:r>
            <a:r>
              <a:rPr lang="en-US" b="1" u="sng" dirty="0"/>
              <a:t>MUST</a:t>
            </a:r>
            <a:r>
              <a:rPr lang="en-US" dirty="0"/>
              <a:t> be submitted in hard copy at the beginning of class on the due date. Any assignment submitted electronically will be subject to a reduction of 10% of the value of the assignment. </a:t>
            </a:r>
          </a:p>
          <a:p>
            <a:r>
              <a:rPr lang="en-US" b="1" u="sng" dirty="0"/>
              <a:t>Academic Honesty:</a:t>
            </a:r>
            <a:r>
              <a:rPr lang="en-US" b="1" dirty="0"/>
              <a:t>  </a:t>
            </a:r>
            <a:r>
              <a:rPr lang="en-US" dirty="0"/>
              <a:t>Academic dishonesty is a serious offense and will not be tolerated.  Acts of dishonesty include, but are not limited to, plagiarism. It is your responsibility to know and understand university and departmental policies.  All acts of academic dishonesty will be reported.  Please refer to the Undergraduate Calendar for complete details of offenses and penalties: http://registrar.concordia.ca/calendar/17/17.10.html</a:t>
            </a:r>
          </a:p>
          <a:p>
            <a:endParaRPr lang="en-US" dirty="0"/>
          </a:p>
          <a:p>
            <a:endParaRPr lang="en-US" dirty="0"/>
          </a:p>
        </p:txBody>
      </p:sp>
    </p:spTree>
    <p:extLst>
      <p:ext uri="{BB962C8B-B14F-4D97-AF65-F5344CB8AC3E}">
        <p14:creationId xmlns:p14="http://schemas.microsoft.com/office/powerpoint/2010/main" val="218834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Evaluation</a:t>
            </a:r>
          </a:p>
        </p:txBody>
      </p:sp>
      <p:sp>
        <p:nvSpPr>
          <p:cNvPr id="3" name="Content Placeholder 2"/>
          <p:cNvSpPr>
            <a:spLocks noGrp="1"/>
          </p:cNvSpPr>
          <p:nvPr>
            <p:ph idx="1"/>
          </p:nvPr>
        </p:nvSpPr>
        <p:spPr/>
        <p:txBody>
          <a:bodyPr>
            <a:normAutofit fontScale="92500" lnSpcReduction="20000"/>
          </a:bodyPr>
          <a:lstStyle/>
          <a:p>
            <a:r>
              <a:rPr lang="en-US" dirty="0"/>
              <a:t>Exam 1					30%</a:t>
            </a:r>
          </a:p>
          <a:p>
            <a:r>
              <a:rPr lang="en-US" dirty="0"/>
              <a:t>Exam 2 					30%</a:t>
            </a:r>
          </a:p>
          <a:p>
            <a:r>
              <a:rPr lang="en-CA" dirty="0"/>
              <a:t>Conference/Workshop Report		5%</a:t>
            </a:r>
            <a:endParaRPr lang="en-US" dirty="0"/>
          </a:p>
          <a:p>
            <a:r>
              <a:rPr lang="en-US" dirty="0"/>
              <a:t>Research Report				10%</a:t>
            </a:r>
          </a:p>
          <a:p>
            <a:r>
              <a:rPr lang="en-US" dirty="0"/>
              <a:t>Cooking Project</a:t>
            </a:r>
          </a:p>
          <a:p>
            <a:r>
              <a:rPr lang="en-US" dirty="0"/>
              <a:t>	Report 1 				6%	</a:t>
            </a:r>
          </a:p>
          <a:p>
            <a:r>
              <a:rPr lang="en-US" dirty="0"/>
              <a:t>	Report 2 				6%</a:t>
            </a:r>
          </a:p>
          <a:p>
            <a:r>
              <a:rPr lang="en-US" dirty="0"/>
              <a:t>	Report 3				6%</a:t>
            </a:r>
          </a:p>
          <a:p>
            <a:r>
              <a:rPr lang="en-US" dirty="0"/>
              <a:t>	Cooking Presentation		2%		</a:t>
            </a:r>
          </a:p>
          <a:p>
            <a:r>
              <a:rPr lang="en-US" dirty="0"/>
              <a:t>Class Participation			5%</a:t>
            </a:r>
          </a:p>
          <a:p>
            <a:endParaRPr lang="en-US" dirty="0"/>
          </a:p>
        </p:txBody>
      </p:sp>
    </p:spTree>
    <p:extLst>
      <p:ext uri="{BB962C8B-B14F-4D97-AF65-F5344CB8AC3E}">
        <p14:creationId xmlns:p14="http://schemas.microsoft.com/office/powerpoint/2010/main" val="267924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fontScale="92500"/>
          </a:bodyPr>
          <a:lstStyle/>
          <a:p>
            <a:r>
              <a:rPr lang="en-US" b="1" dirty="0"/>
              <a:t>Exams –</a:t>
            </a:r>
            <a:r>
              <a:rPr lang="en-US" dirty="0"/>
              <a:t> will consist of a combination of multiple choice, short answer and essay questions. </a:t>
            </a:r>
          </a:p>
          <a:p>
            <a:r>
              <a:rPr lang="en-US" b="1" dirty="0"/>
              <a:t>Conference Report </a:t>
            </a:r>
            <a:r>
              <a:rPr lang="en-US" dirty="0"/>
              <a:t>– you will attend a food related conference or event and create a blog post about the event. Blogs that are done well will be posted on the Concordia Food Groups Facebook page. </a:t>
            </a:r>
          </a:p>
          <a:p>
            <a:r>
              <a:rPr lang="en-US" b="1" dirty="0"/>
              <a:t>Cooking Project – </a:t>
            </a:r>
            <a:r>
              <a:rPr lang="en-US" dirty="0"/>
              <a:t>You will chose a food recipe related to your cultural heritage that you will prepare for the class. You will submit three short papers and bring in your food to share on your assigned date. For the three last classes, students will participate in a potluck and get to taste food prepared by their fellow classmates. The three papers will consist of: (1) a synopsis of the cultural significance of the food item you chose; (2)  What are the positive and negative consequences of preparing the food item i.e. environmental footprint, health factors, labour conditions etc.; (3) the recipe, ingredients and process. </a:t>
            </a:r>
          </a:p>
          <a:p>
            <a:r>
              <a:rPr lang="en-US" b="1" dirty="0"/>
              <a:t>Research Report – </a:t>
            </a:r>
            <a:r>
              <a:rPr lang="en-US" dirty="0"/>
              <a:t>You will form research clusters and produce a short research report in collaboration with your group. Each individual will submit their own part and will be graded individually. </a:t>
            </a:r>
          </a:p>
        </p:txBody>
      </p:sp>
    </p:spTree>
    <p:extLst>
      <p:ext uri="{BB962C8B-B14F-4D97-AF65-F5344CB8AC3E}">
        <p14:creationId xmlns:p14="http://schemas.microsoft.com/office/powerpoint/2010/main" val="81256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normAutofit/>
          </a:bodyPr>
          <a:lstStyle/>
          <a:p>
            <a:r>
              <a:rPr lang="en-US" dirty="0"/>
              <a:t>Course-pack Available at the Concordia Bookstore. </a:t>
            </a:r>
          </a:p>
          <a:p>
            <a:endParaRPr lang="en-CA" dirty="0"/>
          </a:p>
          <a:p>
            <a:r>
              <a:rPr lang="en-CA" dirty="0"/>
              <a:t>Shiva, V. (2016) </a:t>
            </a:r>
            <a:r>
              <a:rPr lang="en-CA" b="1" dirty="0"/>
              <a:t>Who Really Feeds the World</a:t>
            </a:r>
            <a:r>
              <a:rPr lang="en-CA" dirty="0"/>
              <a:t>, North Atlantic Books. </a:t>
            </a:r>
            <a:endParaRPr lang="en-US" dirty="0"/>
          </a:p>
          <a:p>
            <a:r>
              <a:rPr lang="en-CA" dirty="0"/>
              <a:t>This book is available at Concordia Community Solidarity Co-op Bookstore: www.co-opbookstore.ca/</a:t>
            </a:r>
            <a:endParaRPr lang="en-US" dirty="0"/>
          </a:p>
          <a:p>
            <a:endParaRPr lang="en-US" dirty="0"/>
          </a:p>
          <a:p>
            <a:endParaRPr lang="en-US" dirty="0"/>
          </a:p>
          <a:p>
            <a:r>
              <a:rPr lang="en-US" dirty="0"/>
              <a:t>The following slide is a </a:t>
            </a:r>
            <a:r>
              <a:rPr lang="en-US" b="1" dirty="0"/>
              <a:t>TENTATIVE</a:t>
            </a:r>
            <a:r>
              <a:rPr lang="en-US" dirty="0"/>
              <a:t> schedule and is subject to change. Be sure to consult the course website regularly to be aware of any changes. </a:t>
            </a:r>
          </a:p>
          <a:p>
            <a:endParaRPr lang="en-US" dirty="0"/>
          </a:p>
        </p:txBody>
      </p:sp>
    </p:spTree>
    <p:extLst>
      <p:ext uri="{BB962C8B-B14F-4D97-AF65-F5344CB8AC3E}">
        <p14:creationId xmlns:p14="http://schemas.microsoft.com/office/powerpoint/2010/main" val="235018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70000" lnSpcReduction="20000"/>
          </a:bodyPr>
          <a:lstStyle/>
          <a:p>
            <a:r>
              <a:rPr lang="en-US" sz="2900" b="1" dirty="0"/>
              <a:t>September 5 – Introduction</a:t>
            </a:r>
          </a:p>
          <a:p>
            <a:r>
              <a:rPr lang="en-US" sz="2900" b="1" dirty="0"/>
              <a:t>September 7 – Food and Culture</a:t>
            </a:r>
            <a:br>
              <a:rPr lang="en-US" sz="2900" b="1" dirty="0"/>
            </a:br>
            <a:r>
              <a:rPr lang="en-CA" dirty="0" err="1"/>
              <a:t>Koc</a:t>
            </a:r>
            <a:r>
              <a:rPr lang="en-CA" dirty="0"/>
              <a:t>, M., Sumner, J., </a:t>
            </a:r>
            <a:r>
              <a:rPr lang="en-CA" dirty="0" err="1"/>
              <a:t>Winson</a:t>
            </a:r>
            <a:r>
              <a:rPr lang="en-CA" dirty="0"/>
              <a:t>, A. (2012) </a:t>
            </a:r>
            <a:r>
              <a:rPr lang="en-CA" b="1" dirty="0"/>
              <a:t>Critical Perspectives in Food Studies</a:t>
            </a:r>
            <a:r>
              <a:rPr lang="en-CA" dirty="0"/>
              <a:t>, Oxford. </a:t>
            </a:r>
            <a:br>
              <a:rPr lang="en-US" dirty="0"/>
            </a:br>
            <a:r>
              <a:rPr lang="en-US" dirty="0"/>
              <a:t>Chapter 4 – Johnson, J., </a:t>
            </a:r>
            <a:r>
              <a:rPr lang="en-US" dirty="0" err="1"/>
              <a:t>Cappeliez</a:t>
            </a:r>
            <a:r>
              <a:rPr lang="en-US" dirty="0"/>
              <a:t>, You Are What You Eat: Enjoying (and Transforming) Food Culture, pp. 49 – 64. </a:t>
            </a:r>
          </a:p>
          <a:p>
            <a:r>
              <a:rPr lang="en-CA" sz="2900" b="1" dirty="0"/>
              <a:t>September 12 – Foundations of Food and Culture</a:t>
            </a:r>
            <a:br>
              <a:rPr lang="en-CA" b="1" dirty="0"/>
            </a:br>
            <a:r>
              <a:rPr lang="en-CA" dirty="0" err="1"/>
              <a:t>Couninham</a:t>
            </a:r>
            <a:r>
              <a:rPr lang="en-CA" dirty="0"/>
              <a:t>, C., Van </a:t>
            </a:r>
            <a:r>
              <a:rPr lang="en-CA" dirty="0" err="1"/>
              <a:t>Estrik</a:t>
            </a:r>
            <a:r>
              <a:rPr lang="en-CA" dirty="0"/>
              <a:t>, P. (2013) </a:t>
            </a:r>
            <a:r>
              <a:rPr lang="en-CA" b="1" dirty="0"/>
              <a:t>Food and Culture</a:t>
            </a:r>
            <a:r>
              <a:rPr lang="en-CA" dirty="0"/>
              <a:t>; A Reader, Routledge. </a:t>
            </a:r>
            <a:br>
              <a:rPr lang="en-CA" dirty="0"/>
            </a:br>
            <a:r>
              <a:rPr lang="en-CA" dirty="0"/>
              <a:t>Chapter 1 – Mead. M. (1971) Why do we overeat? Pp. 19 – 22 </a:t>
            </a:r>
            <a:br>
              <a:rPr lang="en-CA" dirty="0"/>
            </a:br>
            <a:r>
              <a:rPr lang="en-CA" dirty="0"/>
              <a:t>Chapter 2 – Barthes, R. (1961) Towards a Psychosociology of Contemporary Food Consumption, pp. 23 – 30</a:t>
            </a:r>
            <a:br>
              <a:rPr lang="en-CA" dirty="0"/>
            </a:br>
            <a:r>
              <a:rPr lang="en-CA" dirty="0"/>
              <a:t>Chapter 3 - </a:t>
            </a:r>
            <a:r>
              <a:rPr lang="en-US" dirty="0" err="1"/>
              <a:t>Bordeau</a:t>
            </a:r>
            <a:r>
              <a:rPr lang="en-US" dirty="0"/>
              <a:t>, P. (1979) Distinction: A Social Critique of the Judgement of Taste, pp. 31 – 40</a:t>
            </a:r>
          </a:p>
          <a:p>
            <a:r>
              <a:rPr lang="en-CA" sz="2900" b="1" dirty="0"/>
              <a:t>September 14 – Foundations of Food and Culture</a:t>
            </a:r>
            <a:br>
              <a:rPr lang="en-CA" sz="2600" b="1" dirty="0"/>
            </a:br>
            <a:r>
              <a:rPr lang="en-CA" dirty="0" err="1"/>
              <a:t>Couninham</a:t>
            </a:r>
            <a:r>
              <a:rPr lang="en-CA" dirty="0"/>
              <a:t>, C., Van </a:t>
            </a:r>
            <a:r>
              <a:rPr lang="en-CA" dirty="0" err="1"/>
              <a:t>Estrik</a:t>
            </a:r>
            <a:r>
              <a:rPr lang="en-CA" dirty="0"/>
              <a:t>, P. (2013) </a:t>
            </a:r>
            <a:r>
              <a:rPr lang="en-CA" b="1" dirty="0"/>
              <a:t>Food and Culture</a:t>
            </a:r>
            <a:r>
              <a:rPr lang="en-CA" dirty="0"/>
              <a:t>; A Reader, Routledge. </a:t>
            </a:r>
            <a:br>
              <a:rPr lang="en-CA" dirty="0"/>
            </a:br>
            <a:r>
              <a:rPr lang="en-CA" dirty="0"/>
              <a:t>Chapter 4 – Levi-Strauss, C. (1966) The Culinary Triangle, pp. 40 – 47</a:t>
            </a:r>
            <a:br>
              <a:rPr lang="en-CA" dirty="0"/>
            </a:br>
            <a:r>
              <a:rPr lang="en-CA" dirty="0"/>
              <a:t>Chapter 5 – Douglas, M. (1966) The Abominations of Leviticus, pp. 48 – 58 </a:t>
            </a:r>
            <a:br>
              <a:rPr lang="en-CA" dirty="0"/>
            </a:br>
            <a:r>
              <a:rPr lang="en-CA" dirty="0"/>
              <a:t>Chapter 6 – Harris, M. (1985) The Abominable Pig, pp. 59 – 71</a:t>
            </a:r>
            <a:endParaRPr lang="en-US" dirty="0"/>
          </a:p>
          <a:p>
            <a:r>
              <a:rPr lang="en-CA" sz="2900" b="1" dirty="0"/>
              <a:t>September 19 – Foundations of Food and Culture</a:t>
            </a:r>
            <a:r>
              <a:rPr lang="en-CA" sz="2900" dirty="0"/>
              <a:t> </a:t>
            </a:r>
            <a:br>
              <a:rPr lang="en-CA" dirty="0"/>
            </a:br>
            <a:r>
              <a:rPr lang="en-CA" dirty="0" err="1"/>
              <a:t>Couninham</a:t>
            </a:r>
            <a:r>
              <a:rPr lang="en-CA" dirty="0"/>
              <a:t>, C., Van </a:t>
            </a:r>
            <a:r>
              <a:rPr lang="en-CA" dirty="0" err="1"/>
              <a:t>Estrik</a:t>
            </a:r>
            <a:r>
              <a:rPr lang="en-CA" dirty="0"/>
              <a:t>, P. (2013) </a:t>
            </a:r>
            <a:r>
              <a:rPr lang="en-CA" b="1" dirty="0"/>
              <a:t>Food and Culture</a:t>
            </a:r>
            <a:r>
              <a:rPr lang="en-CA" dirty="0"/>
              <a:t>; A Reader, Routledge. </a:t>
            </a:r>
            <a:br>
              <a:rPr lang="en-CA" dirty="0"/>
            </a:br>
            <a:r>
              <a:rPr lang="en-CA" dirty="0"/>
              <a:t>Chapter 7 – Goody, J. (1982) Industrial Food: Towards the Development of a World Cuisine, pp. 72 – 90</a:t>
            </a:r>
            <a:br>
              <a:rPr lang="en-CA" dirty="0"/>
            </a:br>
            <a:r>
              <a:rPr lang="en-CA" dirty="0"/>
              <a:t>Chapter 8 – </a:t>
            </a:r>
            <a:r>
              <a:rPr lang="en-CA" dirty="0" err="1"/>
              <a:t>Mintz</a:t>
            </a:r>
            <a:r>
              <a:rPr lang="en-CA" dirty="0"/>
              <a:t>, S. W. (1979) Time, Sugar and Sweetness, pp. 91 - 103</a:t>
            </a:r>
            <a:r>
              <a:rPr lang="en-CA" b="1" dirty="0"/>
              <a:t> </a:t>
            </a:r>
            <a:endParaRPr lang="en-US" dirty="0"/>
          </a:p>
        </p:txBody>
      </p:sp>
    </p:spTree>
    <p:extLst>
      <p:ext uri="{BB962C8B-B14F-4D97-AF65-F5344CB8AC3E}">
        <p14:creationId xmlns:p14="http://schemas.microsoft.com/office/powerpoint/2010/main" val="213257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endParaRPr lang="en-US" dirty="0"/>
          </a:p>
        </p:txBody>
      </p:sp>
      <p:sp>
        <p:nvSpPr>
          <p:cNvPr id="3" name="Content Placeholder 2"/>
          <p:cNvSpPr>
            <a:spLocks noGrp="1"/>
          </p:cNvSpPr>
          <p:nvPr>
            <p:ph idx="1"/>
          </p:nvPr>
        </p:nvSpPr>
        <p:spPr/>
        <p:txBody>
          <a:bodyPr>
            <a:normAutofit fontScale="85000" lnSpcReduction="10000"/>
          </a:bodyPr>
          <a:lstStyle/>
          <a:p>
            <a:r>
              <a:rPr lang="en-CA" sz="2800" b="1" dirty="0"/>
              <a:t>September 21 – Political Economy of Food and Culture</a:t>
            </a:r>
            <a:br>
              <a:rPr lang="en-CA" b="1" dirty="0"/>
            </a:br>
            <a:r>
              <a:rPr lang="en-CA" dirty="0"/>
              <a:t>Shiva, V. (2015) </a:t>
            </a:r>
            <a:r>
              <a:rPr lang="en-CA" b="1" dirty="0"/>
              <a:t>Earth Democracy: Justice, Sustainability and Peace</a:t>
            </a:r>
            <a:r>
              <a:rPr lang="en-CA" dirty="0"/>
              <a:t>, North Atlantic Books.</a:t>
            </a:r>
            <a:br>
              <a:rPr lang="en-CA" dirty="0"/>
            </a:br>
            <a:r>
              <a:rPr lang="en-CA" dirty="0"/>
              <a:t>Chapter 1 – Living Economies, pp. 11 – 64. </a:t>
            </a:r>
            <a:br>
              <a:rPr lang="en-US" dirty="0"/>
            </a:br>
            <a:endParaRPr lang="en-US" dirty="0"/>
          </a:p>
          <a:p>
            <a:r>
              <a:rPr lang="en-CA" dirty="0"/>
              <a:t>Wittman, H., </a:t>
            </a:r>
            <a:r>
              <a:rPr lang="en-CA" dirty="0" err="1"/>
              <a:t>Desmarais</a:t>
            </a:r>
            <a:r>
              <a:rPr lang="en-CA" dirty="0"/>
              <a:t>, A. A., &amp; Wiebe, N. (2011) </a:t>
            </a:r>
            <a:r>
              <a:rPr lang="en-CA" b="1" dirty="0"/>
              <a:t>Food Sovereignty in Canada: Creating Just and Sustainable Food Systems</a:t>
            </a:r>
            <a:r>
              <a:rPr lang="en-CA" dirty="0"/>
              <a:t>, Fernwood Publishing.</a:t>
            </a:r>
            <a:br>
              <a:rPr lang="en-US" dirty="0"/>
            </a:br>
            <a:r>
              <a:rPr lang="en-CA" dirty="0"/>
              <a:t>Chapter 2 – </a:t>
            </a:r>
            <a:r>
              <a:rPr lang="en-CA" dirty="0" err="1"/>
              <a:t>Qualman</a:t>
            </a:r>
            <a:r>
              <a:rPr lang="en-CA" dirty="0"/>
              <a:t>, D. (2011) Advancing Agriculture by Destroying Farms? The State of Agriculture in Canada, pp. 20 – 42. </a:t>
            </a:r>
            <a:endParaRPr lang="en-US" dirty="0"/>
          </a:p>
          <a:p>
            <a:r>
              <a:rPr lang="en-CA" sz="2800" b="1" dirty="0"/>
              <a:t>September 26 – Political Economy of Food and Culture</a:t>
            </a:r>
            <a:br>
              <a:rPr lang="en-US" dirty="0"/>
            </a:br>
            <a:r>
              <a:rPr lang="en-CA" dirty="0" err="1"/>
              <a:t>Couninham</a:t>
            </a:r>
            <a:r>
              <a:rPr lang="en-CA" dirty="0"/>
              <a:t>, C., Van </a:t>
            </a:r>
            <a:r>
              <a:rPr lang="en-CA" dirty="0" err="1"/>
              <a:t>Estrik</a:t>
            </a:r>
            <a:r>
              <a:rPr lang="en-CA" dirty="0"/>
              <a:t>, P. (2013) </a:t>
            </a:r>
            <a:r>
              <a:rPr lang="en-CA" b="1" dirty="0"/>
              <a:t>Food and Culture</a:t>
            </a:r>
            <a:r>
              <a:rPr lang="en-CA" dirty="0"/>
              <a:t>; A Reader, Routledge.</a:t>
            </a:r>
            <a:br>
              <a:rPr lang="en-US" dirty="0"/>
            </a:br>
            <a:r>
              <a:rPr lang="en-CA" dirty="0"/>
              <a:t>Chapter 24 – </a:t>
            </a:r>
            <a:r>
              <a:rPr lang="en-CA" dirty="0" err="1"/>
              <a:t>Albritton</a:t>
            </a:r>
            <a:r>
              <a:rPr lang="en-CA" dirty="0"/>
              <a:t>, R. (2010) Between Obesity and Hunger: The Capitalist Food Industry, pp. 342 – 351</a:t>
            </a:r>
            <a:br>
              <a:rPr lang="en-US" dirty="0"/>
            </a:br>
            <a:r>
              <a:rPr lang="en-CA" dirty="0"/>
              <a:t>Chapter 36 – Clapp, J. (2005) The Political Economy of Food Aid in an Era of Agricultural Biotechnology, pp. 531 – 545</a:t>
            </a:r>
            <a:endParaRPr lang="en-US" dirty="0"/>
          </a:p>
          <a:p>
            <a:r>
              <a:rPr lang="en-CA" sz="2800" b="1" dirty="0"/>
              <a:t>September 28 – Food Sovereignty and Culture</a:t>
            </a:r>
            <a:br>
              <a:rPr lang="en-US" dirty="0"/>
            </a:br>
            <a:r>
              <a:rPr lang="en-CA" dirty="0"/>
              <a:t>Patel, R. (2009) </a:t>
            </a:r>
            <a:r>
              <a:rPr lang="en-CA" b="1" dirty="0"/>
              <a:t>Food Sovereignty</a:t>
            </a:r>
            <a:r>
              <a:rPr lang="en-CA" dirty="0"/>
              <a:t>, Journal of Peasant Studies, 36, 3, pp. 663 – 706. </a:t>
            </a:r>
            <a:endParaRPr lang="en-US" dirty="0"/>
          </a:p>
          <a:p>
            <a:endParaRPr lang="en-US" dirty="0"/>
          </a:p>
        </p:txBody>
      </p:sp>
    </p:spTree>
    <p:extLst>
      <p:ext uri="{BB962C8B-B14F-4D97-AF65-F5344CB8AC3E}">
        <p14:creationId xmlns:p14="http://schemas.microsoft.com/office/powerpoint/2010/main" val="95636226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1294</TotalTime>
  <Words>1507</Words>
  <Application>Microsoft Office PowerPoint</Application>
  <PresentationFormat>Widescreen</PresentationFormat>
  <Paragraphs>117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Food and Culture</vt:lpstr>
      <vt:lpstr>About Me</vt:lpstr>
      <vt:lpstr>Food and Culture Write-Up</vt:lpstr>
      <vt:lpstr>Class Rules</vt:lpstr>
      <vt:lpstr>Course Evaluation</vt:lpstr>
      <vt:lpstr>Assignments</vt:lpstr>
      <vt:lpstr>Readings</vt:lpstr>
      <vt:lpstr>Tentative Schedule and Readings</vt:lpstr>
      <vt:lpstr>Tentative Schedule and Readings</vt:lpstr>
      <vt:lpstr>Tentative Schedule and Readings</vt:lpstr>
      <vt:lpstr>Tentative Schedule and Readings</vt:lpstr>
      <vt:lpstr>Tentative Schedule and Readings</vt:lpstr>
      <vt:lpstr>Tentative Schedule and Readings</vt:lpstr>
      <vt:lpstr>Tentative Schedule and Readings</vt:lpstr>
      <vt:lpstr>Introduction – Let’s Talk About Food</vt:lpstr>
      <vt:lpstr>Videos</vt:lpstr>
      <vt:lpstr>What do you know about industrial food?</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60</cp:revision>
  <dcterms:created xsi:type="dcterms:W3CDTF">2016-08-29T02:04:56Z</dcterms:created>
  <dcterms:modified xsi:type="dcterms:W3CDTF">2017-09-05T04:29:46Z</dcterms:modified>
</cp:coreProperties>
</file>