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3" r:id="rId3"/>
    <p:sldId id="284" r:id="rId4"/>
    <p:sldId id="285" r:id="rId5"/>
    <p:sldId id="292" r:id="rId6"/>
    <p:sldId id="286" r:id="rId7"/>
    <p:sldId id="287" r:id="rId8"/>
    <p:sldId id="288" r:id="rId9"/>
    <p:sldId id="290" r:id="rId10"/>
    <p:sldId id="291" r:id="rId11"/>
    <p:sldId id="267" r:id="rId12"/>
    <p:sldId id="2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2017-09-07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2017-09-07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2017-09-07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2017-09-07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2017-09-07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2017-09-07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2017-09-07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2017-09-07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concordiafoodgroups.ca/frigo-ve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ySRf8m3plrM" TargetMode="External"/><Relationship Id="rId3" Type="http://schemas.openxmlformats.org/officeDocument/2006/relationships/hyperlink" Target="http://www.karmacoop.org/" TargetMode="External"/><Relationship Id="rId7" Type="http://schemas.openxmlformats.org/officeDocument/2006/relationships/hyperlink" Target="https://www.youtube.com/watch?v=BRI-A3vakVg&amp;index=10&amp;list=PLJ030_6aiBzd_brPqXo7hwcue2f--h8aI" TargetMode="External"/><Relationship Id="rId2" Type="http://schemas.openxmlformats.org/officeDocument/2006/relationships/hyperlink" Target="https://www.youtube.com/watch?v=t8sazvWm-HI" TargetMode="External"/><Relationship Id="rId1" Type="http://schemas.openxmlformats.org/officeDocument/2006/relationships/slideLayout" Target="../slideLayouts/slideLayout2.xml"/><Relationship Id="rId6" Type="http://schemas.openxmlformats.org/officeDocument/2006/relationships/hyperlink" Target="https://www.youtube.com/watch?v=_0BwH5Fkkig" TargetMode="External"/><Relationship Id="rId5" Type="http://schemas.openxmlformats.org/officeDocument/2006/relationships/hyperlink" Target="https://www.youtube.com/watch?v=kdOD05H7c5I" TargetMode="External"/><Relationship Id="rId4" Type="http://schemas.openxmlformats.org/officeDocument/2006/relationships/hyperlink" Target="https://www.youtube.com/watch?v=tIk0cwFLYl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7</a:t>
            </a:r>
            <a:r>
              <a:rPr lang="en-CA" baseline="30000" dirty="0"/>
              <a:t>th</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Discussion</a:t>
            </a:r>
          </a:p>
        </p:txBody>
      </p:sp>
      <p:sp>
        <p:nvSpPr>
          <p:cNvPr id="8" name="Content Placeholder 7"/>
          <p:cNvSpPr>
            <a:spLocks noGrp="1"/>
          </p:cNvSpPr>
          <p:nvPr>
            <p:ph idx="1"/>
          </p:nvPr>
        </p:nvSpPr>
        <p:spPr/>
        <p:txBody>
          <a:bodyPr>
            <a:normAutofit/>
          </a:bodyPr>
          <a:lstStyle/>
          <a:p>
            <a:r>
              <a:rPr lang="en-US" dirty="0"/>
              <a:t>What do eat in a typical day?  </a:t>
            </a:r>
          </a:p>
          <a:p>
            <a:r>
              <a:rPr lang="en-US" dirty="0"/>
              <a:t>Where do you acquire food in your daily routine? i.e. home, restaurant, etc. </a:t>
            </a:r>
          </a:p>
          <a:p>
            <a:r>
              <a:rPr lang="en-US" dirty="0"/>
              <a:t>How much of your daily food to you cook (including leftovers) in a typical day? </a:t>
            </a:r>
          </a:p>
          <a:p>
            <a:r>
              <a:rPr lang="en-US" dirty="0"/>
              <a:t>Where do you typically shop for groceries? Why?</a:t>
            </a:r>
          </a:p>
          <a:p>
            <a:pPr lvl="1"/>
            <a:r>
              <a:rPr lang="en-US" dirty="0"/>
              <a:t>Think about the last time you were shopping for food at a grocery store…</a:t>
            </a:r>
          </a:p>
          <a:p>
            <a:pPr lvl="2"/>
            <a:r>
              <a:rPr lang="en-US" dirty="0"/>
              <a:t>What did you purchase? Why? </a:t>
            </a:r>
          </a:p>
          <a:p>
            <a:pPr lvl="2"/>
            <a:r>
              <a:rPr lang="en-US" dirty="0"/>
              <a:t>Do you typically make a list before grocery shopping? If so, do you follow it?  </a:t>
            </a:r>
          </a:p>
          <a:p>
            <a:pPr lvl="2"/>
            <a:r>
              <a:rPr lang="en-US" dirty="0"/>
              <a:t>What can you remember about your subjective experience at the grocery store?</a:t>
            </a:r>
          </a:p>
          <a:p>
            <a:pPr lvl="2"/>
            <a:r>
              <a:rPr lang="en-US" dirty="0"/>
              <a:t>What guides your food purchase decisions  most?</a:t>
            </a:r>
          </a:p>
          <a:p>
            <a:pPr lvl="3"/>
            <a:r>
              <a:rPr lang="en-US" dirty="0"/>
              <a:t>Automatic less calculated more impulsive choices? Or Well thought out, planned choices? </a:t>
            </a:r>
          </a:p>
        </p:txBody>
      </p:sp>
    </p:spTree>
    <p:extLst>
      <p:ext uri="{BB962C8B-B14F-4D97-AF65-F5344CB8AC3E}">
        <p14:creationId xmlns:p14="http://schemas.microsoft.com/office/powerpoint/2010/main" val="1935327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Frigo</a:t>
            </a:r>
            <a:r>
              <a:rPr lang="en-US" dirty="0"/>
              <a:t> Vert</a:t>
            </a:r>
          </a:p>
        </p:txBody>
      </p:sp>
      <p:sp>
        <p:nvSpPr>
          <p:cNvPr id="3" name="Content Placeholder 2"/>
          <p:cNvSpPr>
            <a:spLocks noGrp="1"/>
          </p:cNvSpPr>
          <p:nvPr>
            <p:ph idx="1"/>
          </p:nvPr>
        </p:nvSpPr>
        <p:spPr/>
        <p:txBody>
          <a:bodyPr/>
          <a:lstStyle/>
          <a:p>
            <a:r>
              <a:rPr lang="en-US" dirty="0"/>
              <a:t>Before next class, please check out!</a:t>
            </a:r>
          </a:p>
          <a:p>
            <a:endParaRPr lang="en-US" dirty="0"/>
          </a:p>
          <a:p>
            <a:r>
              <a:rPr lang="en-US" sz="6000" dirty="0">
                <a:hlinkClick r:id="rId2"/>
              </a:rPr>
              <a:t>Le </a:t>
            </a:r>
            <a:r>
              <a:rPr lang="en-US" sz="6000" dirty="0" err="1">
                <a:hlinkClick r:id="rId2"/>
              </a:rPr>
              <a:t>Frigo</a:t>
            </a:r>
            <a:r>
              <a:rPr lang="en-US" sz="6000" dirty="0">
                <a:hlinkClick r:id="rId2"/>
              </a:rPr>
              <a:t> Vert</a:t>
            </a:r>
            <a:endParaRPr lang="en-US" sz="6000" dirty="0"/>
          </a:p>
          <a:p>
            <a:endParaRPr lang="en-US" dirty="0"/>
          </a:p>
        </p:txBody>
      </p:sp>
    </p:spTree>
    <p:extLst>
      <p:ext uri="{BB962C8B-B14F-4D97-AF65-F5344CB8AC3E}">
        <p14:creationId xmlns:p14="http://schemas.microsoft.com/office/powerpoint/2010/main" val="244034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Culture? </a:t>
            </a:r>
          </a:p>
        </p:txBody>
      </p:sp>
      <p:sp>
        <p:nvSpPr>
          <p:cNvPr id="3" name="Content Placeholder 2"/>
          <p:cNvSpPr>
            <a:spLocks noGrp="1"/>
          </p:cNvSpPr>
          <p:nvPr>
            <p:ph idx="1"/>
          </p:nvPr>
        </p:nvSpPr>
        <p:spPr/>
        <p:txBody>
          <a:bodyPr>
            <a:normAutofit fontScale="92500" lnSpcReduction="10000"/>
          </a:bodyPr>
          <a:lstStyle/>
          <a:p>
            <a:r>
              <a:rPr lang="en-CA" dirty="0"/>
              <a:t>Raymond Williams</a:t>
            </a:r>
          </a:p>
          <a:p>
            <a:pPr lvl="1"/>
            <a:r>
              <a:rPr lang="en-CA" dirty="0"/>
              <a:t>A general process of intellectual, spiritual and aesthetic development.</a:t>
            </a:r>
          </a:p>
          <a:p>
            <a:pPr lvl="1"/>
            <a:r>
              <a:rPr lang="en-CA" dirty="0"/>
              <a:t>A particular way of life, whether of a people, period or group. </a:t>
            </a:r>
          </a:p>
          <a:p>
            <a:pPr lvl="1"/>
            <a:r>
              <a:rPr lang="en-CA" dirty="0"/>
              <a:t>The works and practices of intellectual and especially artistic activity. </a:t>
            </a:r>
            <a:endParaRPr lang="en-US" dirty="0"/>
          </a:p>
          <a:p>
            <a:r>
              <a:rPr lang="en-US" dirty="0"/>
              <a:t>Nesbitt-Larking</a:t>
            </a:r>
          </a:p>
          <a:p>
            <a:pPr lvl="1"/>
            <a:r>
              <a:rPr lang="en-US" dirty="0"/>
              <a:t>The general process of intellectual, spiritual, and artistic development of a people.</a:t>
            </a:r>
          </a:p>
          <a:p>
            <a:pPr lvl="1"/>
            <a:r>
              <a:rPr lang="en-US" dirty="0"/>
              <a:t>The entire way of life of a people, in terms of those practices and facts through which they express their meaning. </a:t>
            </a:r>
          </a:p>
          <a:p>
            <a:pPr lvl="1"/>
            <a:r>
              <a:rPr lang="en-US" dirty="0"/>
              <a:t>High culture – the works and practices of intellectual artistic activity</a:t>
            </a:r>
          </a:p>
          <a:p>
            <a:pPr lvl="1"/>
            <a:r>
              <a:rPr lang="en-US" dirty="0"/>
              <a:t>Culture is the way of life of a people, in particular their evolving ideas, beliefs, and values as they are understood, communicated and represented. </a:t>
            </a:r>
          </a:p>
          <a:p>
            <a:r>
              <a:rPr lang="en-US" dirty="0"/>
              <a:t>Bennett </a:t>
            </a:r>
          </a:p>
          <a:p>
            <a:pPr lvl="1"/>
            <a:r>
              <a:rPr lang="en-US" dirty="0"/>
              <a:t>Culture consists of all those practices (or activities) that signify; that is, which produce and communicate meaning by the manipulation of signs in socially shared and conventionalized ways.</a:t>
            </a:r>
          </a:p>
        </p:txBody>
      </p:sp>
    </p:spTree>
    <p:extLst>
      <p:ext uri="{BB962C8B-B14F-4D97-AF65-F5344CB8AC3E}">
        <p14:creationId xmlns:p14="http://schemas.microsoft.com/office/powerpoint/2010/main" val="282121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Framework</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627" y="1846263"/>
            <a:ext cx="4845383" cy="4022725"/>
          </a:xfrm>
        </p:spPr>
      </p:pic>
      <p:sp>
        <p:nvSpPr>
          <p:cNvPr id="5" name="Content Placeholder 4"/>
          <p:cNvSpPr>
            <a:spLocks noGrp="1"/>
          </p:cNvSpPr>
          <p:nvPr>
            <p:ph sz="half" idx="2"/>
          </p:nvPr>
        </p:nvSpPr>
        <p:spPr/>
        <p:txBody>
          <a:bodyPr/>
          <a:lstStyle/>
          <a:p>
            <a:r>
              <a:rPr lang="en-US" altLang="en-US" sz="5400" dirty="0"/>
              <a:t>Richard Johnson</a:t>
            </a:r>
            <a:br>
              <a:rPr lang="en-US" altLang="en-US" dirty="0"/>
            </a:br>
            <a:r>
              <a:rPr lang="en-US" altLang="en-US" dirty="0"/>
              <a:t>What is Cultural Studies Anyways, Social Text, (1986-87)</a:t>
            </a:r>
            <a:endParaRPr lang="en-CA" dirty="0"/>
          </a:p>
        </p:txBody>
      </p:sp>
    </p:spTree>
    <p:extLst>
      <p:ext uri="{BB962C8B-B14F-4D97-AF65-F5344CB8AC3E}">
        <p14:creationId xmlns:p14="http://schemas.microsoft.com/office/powerpoint/2010/main" val="259699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Food Culture?</a:t>
            </a:r>
          </a:p>
        </p:txBody>
      </p:sp>
      <p:sp>
        <p:nvSpPr>
          <p:cNvPr id="6" name="Content Placeholder 5"/>
          <p:cNvSpPr>
            <a:spLocks noGrp="1"/>
          </p:cNvSpPr>
          <p:nvPr>
            <p:ph idx="1"/>
          </p:nvPr>
        </p:nvSpPr>
        <p:spPr/>
        <p:txBody>
          <a:bodyPr/>
          <a:lstStyle/>
          <a:p>
            <a:r>
              <a:rPr lang="en-CA" dirty="0"/>
              <a:t>Food culture refers to the practices, attitudes, and beliefs as well as the networks and institutions surrounding the production, distribution, and consumption of food. </a:t>
            </a:r>
          </a:p>
          <a:p>
            <a:r>
              <a:rPr lang="en-CA" dirty="0"/>
              <a:t>It encompasses the concepts of foodways,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p:txBody>
      </p:sp>
    </p:spTree>
    <p:extLst>
      <p:ext uri="{BB962C8B-B14F-4D97-AF65-F5344CB8AC3E}">
        <p14:creationId xmlns:p14="http://schemas.microsoft.com/office/powerpoint/2010/main" val="381941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 Meaning Behind Food – You Are What You Eat</a:t>
            </a:r>
          </a:p>
        </p:txBody>
      </p:sp>
      <p:sp>
        <p:nvSpPr>
          <p:cNvPr id="3" name="Content Placeholder 2"/>
          <p:cNvSpPr>
            <a:spLocks noGrp="1"/>
          </p:cNvSpPr>
          <p:nvPr>
            <p:ph idx="1"/>
          </p:nvPr>
        </p:nvSpPr>
        <p:spPr/>
        <p:txBody>
          <a:bodyPr>
            <a:normAutofit/>
          </a:bodyPr>
          <a:lstStyle/>
          <a:p>
            <a:r>
              <a:rPr lang="en-CA" sz="2800" dirty="0">
                <a:hlinkClick r:id="rId2"/>
              </a:rPr>
              <a:t>Whole Foods Market</a:t>
            </a:r>
          </a:p>
          <a:p>
            <a:r>
              <a:rPr lang="en-US" sz="2800" dirty="0">
                <a:hlinkClick r:id="rId3"/>
              </a:rPr>
              <a:t>Karma Co-op </a:t>
            </a:r>
            <a:endParaRPr lang="en-US" sz="2800" dirty="0"/>
          </a:p>
          <a:p>
            <a:pPr marL="0" indent="0">
              <a:buNone/>
            </a:pPr>
            <a:endParaRPr lang="en-US" dirty="0">
              <a:hlinkClick r:id="rId4"/>
            </a:endParaRPr>
          </a:p>
          <a:p>
            <a:pPr marL="0" indent="0">
              <a:buNone/>
            </a:pPr>
            <a:endParaRPr lang="en-US" dirty="0">
              <a:hlinkClick r:id="rId4"/>
            </a:endParaRPr>
          </a:p>
          <a:p>
            <a:r>
              <a:rPr lang="en-CA" dirty="0">
                <a:hlinkClick r:id="rId4"/>
              </a:rPr>
              <a:t>IGA</a:t>
            </a:r>
            <a:br>
              <a:rPr lang="en-CA" dirty="0"/>
            </a:br>
            <a:r>
              <a:rPr lang="en-CA" dirty="0">
                <a:hlinkClick r:id="rId5"/>
              </a:rPr>
              <a:t>Dairy Farmers of Canada - Hockey</a:t>
            </a:r>
            <a:br>
              <a:rPr lang="en-CA" dirty="0"/>
            </a:br>
            <a:r>
              <a:rPr lang="en-CA" dirty="0">
                <a:hlinkClick r:id="rId6"/>
              </a:rPr>
              <a:t>Tim Horton's </a:t>
            </a:r>
            <a:br>
              <a:rPr lang="en-CA" dirty="0"/>
            </a:br>
            <a:r>
              <a:rPr lang="en-CA" dirty="0">
                <a:hlinkClick r:id="rId7"/>
              </a:rPr>
              <a:t>I am Canadian</a:t>
            </a:r>
            <a:br>
              <a:rPr lang="en-CA" dirty="0"/>
            </a:br>
            <a:r>
              <a:rPr lang="en-CA" dirty="0">
                <a:hlinkClick r:id="rId8"/>
              </a:rPr>
              <a:t>I am not Canadian</a:t>
            </a:r>
            <a:endParaRPr lang="en-CA" dirty="0"/>
          </a:p>
        </p:txBody>
      </p:sp>
    </p:spTree>
    <p:extLst>
      <p:ext uri="{BB962C8B-B14F-4D97-AF65-F5344CB8AC3E}">
        <p14:creationId xmlns:p14="http://schemas.microsoft.com/office/powerpoint/2010/main" val="146951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Are What You Eat</a:t>
            </a:r>
          </a:p>
        </p:txBody>
      </p:sp>
      <p:sp>
        <p:nvSpPr>
          <p:cNvPr id="3" name="Content Placeholder 2"/>
          <p:cNvSpPr>
            <a:spLocks noGrp="1"/>
          </p:cNvSpPr>
          <p:nvPr>
            <p:ph idx="1"/>
          </p:nvPr>
        </p:nvSpPr>
        <p:spPr/>
        <p:txBody>
          <a:bodyPr/>
          <a:lstStyle/>
          <a:p>
            <a:r>
              <a:rPr lang="en-US" dirty="0"/>
              <a:t>Anne </a:t>
            </a:r>
            <a:r>
              <a:rPr lang="en-US" dirty="0" err="1"/>
              <a:t>Swidler</a:t>
            </a:r>
            <a:r>
              <a:rPr lang="en-US" dirty="0"/>
              <a:t> </a:t>
            </a:r>
          </a:p>
          <a:p>
            <a:pPr lvl="1"/>
            <a:r>
              <a:rPr lang="en-US" dirty="0"/>
              <a:t>Culture is toolkit or repertories</a:t>
            </a:r>
          </a:p>
          <a:p>
            <a:pPr lvl="1"/>
            <a:r>
              <a:rPr lang="en-US" dirty="0"/>
              <a:t>A realistic cultural theory should lead us to expect not passive ‘cultural dopes’ but rather active, sometimes skilled users of culture whom we actually observe</a:t>
            </a:r>
          </a:p>
          <a:p>
            <a:pPr lvl="1"/>
            <a:r>
              <a:rPr lang="en-US" dirty="0"/>
              <a:t>Culture should be viewed as a collection of culturally defined elements</a:t>
            </a:r>
          </a:p>
          <a:p>
            <a:pPr lvl="1"/>
            <a:r>
              <a:rPr lang="en-US" dirty="0"/>
              <a:t>From a reparatory, individuals can pick elements that sustain habitual behaviors or select tools to explore new ways of acting in the world</a:t>
            </a:r>
          </a:p>
          <a:p>
            <a:pPr lvl="1"/>
            <a:r>
              <a:rPr lang="en-US" dirty="0"/>
              <a:t>People have agency but are also led by cultural norms</a:t>
            </a:r>
          </a:p>
          <a:p>
            <a:pPr marL="201168" lvl="1" indent="0">
              <a:buNone/>
            </a:pPr>
            <a:endParaRPr lang="en-US" dirty="0"/>
          </a:p>
          <a:p>
            <a:pPr marL="201168" lvl="1" indent="0">
              <a:buNone/>
            </a:pPr>
            <a:endParaRPr lang="en-US" dirty="0"/>
          </a:p>
        </p:txBody>
      </p:sp>
    </p:spTree>
    <p:extLst>
      <p:ext uri="{BB962C8B-B14F-4D97-AF65-F5344CB8AC3E}">
        <p14:creationId xmlns:p14="http://schemas.microsoft.com/office/powerpoint/2010/main" val="351767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Are What You Eat</a:t>
            </a:r>
          </a:p>
        </p:txBody>
      </p:sp>
      <p:sp>
        <p:nvSpPr>
          <p:cNvPr id="3" name="Content Placeholder 2"/>
          <p:cNvSpPr>
            <a:spLocks noGrp="1"/>
          </p:cNvSpPr>
          <p:nvPr>
            <p:ph idx="1"/>
          </p:nvPr>
        </p:nvSpPr>
        <p:spPr/>
        <p:txBody>
          <a:bodyPr/>
          <a:lstStyle/>
          <a:p>
            <a:r>
              <a:rPr lang="en-US" dirty="0"/>
              <a:t>Giddens</a:t>
            </a:r>
          </a:p>
          <a:p>
            <a:pPr lvl="1"/>
            <a:r>
              <a:rPr lang="en-US" dirty="0"/>
              <a:t>Practical consciousness – Tacit understandings and intuitive decisions people make as they go about daily routines but they can’t always directly express. </a:t>
            </a:r>
          </a:p>
          <a:p>
            <a:pPr lvl="1"/>
            <a:r>
              <a:rPr lang="en-US" dirty="0"/>
              <a:t>Discursive consciousness – Formal articulations and rationalizations for actions. </a:t>
            </a:r>
          </a:p>
          <a:p>
            <a:r>
              <a:rPr lang="en-US" dirty="0"/>
              <a:t>Bourdieu </a:t>
            </a:r>
          </a:p>
          <a:p>
            <a:pPr lvl="1"/>
            <a:r>
              <a:rPr lang="en-US" dirty="0"/>
              <a:t>Habitus - Tastes become internalized and converted into a disposition that generates meaningful practices and meaning-giving perceptions</a:t>
            </a:r>
          </a:p>
          <a:p>
            <a:pPr marL="201168" lvl="1" indent="0">
              <a:buNone/>
            </a:pPr>
            <a:endParaRPr lang="en-US" dirty="0"/>
          </a:p>
        </p:txBody>
      </p:sp>
    </p:spTree>
    <p:extLst>
      <p:ext uri="{BB962C8B-B14F-4D97-AF65-F5344CB8AC3E}">
        <p14:creationId xmlns:p14="http://schemas.microsoft.com/office/powerpoint/2010/main" val="186275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Are What You Eat</a:t>
            </a:r>
          </a:p>
        </p:txBody>
      </p:sp>
      <p:sp>
        <p:nvSpPr>
          <p:cNvPr id="3" name="Content Placeholder 2"/>
          <p:cNvSpPr>
            <a:spLocks noGrp="1"/>
          </p:cNvSpPr>
          <p:nvPr>
            <p:ph idx="1"/>
          </p:nvPr>
        </p:nvSpPr>
        <p:spPr/>
        <p:txBody>
          <a:bodyPr/>
          <a:lstStyle/>
          <a:p>
            <a:r>
              <a:rPr lang="en-US" b="1" dirty="0"/>
              <a:t>Cognition is a dual process </a:t>
            </a:r>
            <a:r>
              <a:rPr lang="en-US" dirty="0"/>
              <a:t>– Deliberate conscious process that is slow and reflexive &amp; automatic process that is fast and intuitive.</a:t>
            </a:r>
          </a:p>
          <a:p>
            <a:r>
              <a:rPr lang="en-US" b="1" dirty="0"/>
              <a:t>Schemas</a:t>
            </a:r>
            <a:r>
              <a:rPr lang="en-US" dirty="0"/>
              <a:t> – Represent deep, largely ‘unconscious’ networks of neural associations that facilitate perception, interpretation and action…Schemas emerge from experience and allow people from becoming cognitively overburdened in daily life. (Vaisey)</a:t>
            </a:r>
          </a:p>
          <a:p>
            <a:r>
              <a:rPr lang="en-US" b="1" dirty="0"/>
              <a:t>Ethical foodscape </a:t>
            </a:r>
            <a:r>
              <a:rPr lang="en-US" dirty="0"/>
              <a:t>– A realm where good food is not simply viewed as an individual indulgence, but connects to collective obligations like sustainability, animal welfare, and social justice. (Goodman)</a:t>
            </a:r>
          </a:p>
          <a:p>
            <a:r>
              <a:rPr lang="en-US" b="1" dirty="0"/>
              <a:t>Alternative hedonism </a:t>
            </a:r>
            <a:r>
              <a:rPr lang="en-US" dirty="0"/>
              <a:t>– Consuming differently (ethically) can be a source of pleasure. (Soper)</a:t>
            </a:r>
          </a:p>
        </p:txBody>
      </p:sp>
    </p:spTree>
    <p:extLst>
      <p:ext uri="{BB962C8B-B14F-4D97-AF65-F5344CB8AC3E}">
        <p14:creationId xmlns:p14="http://schemas.microsoft.com/office/powerpoint/2010/main" val="301843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Cognitive Model &amp; Schemas</a:t>
            </a:r>
          </a:p>
        </p:txBody>
      </p:sp>
      <p:sp>
        <p:nvSpPr>
          <p:cNvPr id="6" name="Text Placeholder 5"/>
          <p:cNvSpPr>
            <a:spLocks noGrp="1"/>
          </p:cNvSpPr>
          <p:nvPr>
            <p:ph type="body" idx="1"/>
          </p:nvPr>
        </p:nvSpPr>
        <p:spPr>
          <a:xfrm>
            <a:off x="1097280" y="1737360"/>
            <a:ext cx="4937760" cy="617235"/>
          </a:xfrm>
        </p:spPr>
        <p:txBody>
          <a:bodyPr/>
          <a:lstStyle/>
          <a:p>
            <a:r>
              <a:rPr lang="en-CA" dirty="0"/>
              <a:t>Cognitive Model</a:t>
            </a:r>
          </a:p>
        </p:txBody>
      </p:sp>
      <p:pic>
        <p:nvPicPr>
          <p:cNvPr id="5" name="Content Placeholder 3" descr="BKB05F04.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03966" y="2156604"/>
            <a:ext cx="5624173" cy="407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6"/>
          <p:cNvSpPr>
            <a:spLocks noGrp="1"/>
          </p:cNvSpPr>
          <p:nvPr>
            <p:ph type="body" sz="quarter" idx="3"/>
          </p:nvPr>
        </p:nvSpPr>
        <p:spPr>
          <a:xfrm>
            <a:off x="6217920" y="1737360"/>
            <a:ext cx="4937760" cy="419244"/>
          </a:xfrm>
        </p:spPr>
        <p:txBody>
          <a:bodyPr>
            <a:normAutofit fontScale="85000" lnSpcReduction="10000"/>
          </a:bodyPr>
          <a:lstStyle/>
          <a:p>
            <a:r>
              <a:rPr lang="en-CA" dirty="0"/>
              <a:t>Semantic Processing – Spreading Activation</a:t>
            </a:r>
          </a:p>
        </p:txBody>
      </p:sp>
      <p:pic>
        <p:nvPicPr>
          <p:cNvPr id="4" name="Picture 3"/>
          <p:cNvPicPr>
            <a:picLocks noChangeAspect="1"/>
          </p:cNvPicPr>
          <p:nvPr/>
        </p:nvPicPr>
        <p:blipFill>
          <a:blip r:embed="rId3"/>
          <a:stretch>
            <a:fillRect/>
          </a:stretch>
        </p:blipFill>
        <p:spPr>
          <a:xfrm>
            <a:off x="6035040" y="2545803"/>
            <a:ext cx="5854700" cy="3293269"/>
          </a:xfrm>
          <a:prstGeom prst="rect">
            <a:avLst/>
          </a:prstGeom>
        </p:spPr>
      </p:pic>
    </p:spTree>
    <p:extLst>
      <p:ext uri="{BB962C8B-B14F-4D97-AF65-F5344CB8AC3E}">
        <p14:creationId xmlns:p14="http://schemas.microsoft.com/office/powerpoint/2010/main" val="3536156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1410</TotalTime>
  <Words>767</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Food and Culture</vt:lpstr>
      <vt:lpstr>What is Culture? </vt:lpstr>
      <vt:lpstr>General Framework</vt:lpstr>
      <vt:lpstr>What is Food Culture?</vt:lpstr>
      <vt:lpstr>Food and Culture – Meaning Behind Food – You Are What You Eat</vt:lpstr>
      <vt:lpstr>You Are What You Eat</vt:lpstr>
      <vt:lpstr>You Are What You Eat</vt:lpstr>
      <vt:lpstr>You Are What You Eat</vt:lpstr>
      <vt:lpstr>Cognitive Model &amp; Schemas</vt:lpstr>
      <vt:lpstr>Discussion</vt:lpstr>
      <vt:lpstr>Videos</vt:lpstr>
      <vt:lpstr>Le Frigo Vert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82</cp:revision>
  <dcterms:created xsi:type="dcterms:W3CDTF">2016-08-29T02:04:56Z</dcterms:created>
  <dcterms:modified xsi:type="dcterms:W3CDTF">2017-09-07T12:33:49Z</dcterms:modified>
</cp:coreProperties>
</file>