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3" r:id="rId3"/>
    <p:sldId id="264" r:id="rId4"/>
    <p:sldId id="265" r:id="rId5"/>
    <p:sldId id="267" r:id="rId6"/>
    <p:sldId id="268" r:id="rId7"/>
    <p:sldId id="259" r:id="rId8"/>
    <p:sldId id="261" r:id="rId9"/>
    <p:sldId id="262" r:id="rId10"/>
    <p:sldId id="257"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2017-10-10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2017-10-10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2017-10-10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2017-10-10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gr.gc.ca/eng/industry-markets-and-trade/foreign-market-information-by-region/united-states-and-mexico/canada-united-states-bilateral-trade/united-states-country-of-origin-labeling-cool-fact-sheet/?id=1416856287926" TargetMode="External"/><Relationship Id="rId2" Type="http://schemas.openxmlformats.org/officeDocument/2006/relationships/hyperlink" Target="http://www.inspection.gc.ca/food/labelling/eng/1299879892810/129987993987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ban.ca/publications/repor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wto.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0cErUUtWD2Q" TargetMode="External"/><Relationship Id="rId2" Type="http://schemas.openxmlformats.org/officeDocument/2006/relationships/hyperlink" Target="https://www.wto.org/english/tratop_e/sps_e/sps_e.htm" TargetMode="External"/><Relationship Id="rId1" Type="http://schemas.openxmlformats.org/officeDocument/2006/relationships/slideLayout" Target="../slideLayouts/slideLayout2.xml"/><Relationship Id="rId6" Type="http://schemas.openxmlformats.org/officeDocument/2006/relationships/hyperlink" Target="https://www.wto.org/english/tratop_e/tbt_e/tbtnov16_e.htm" TargetMode="External"/><Relationship Id="rId5" Type="http://schemas.openxmlformats.org/officeDocument/2006/relationships/hyperlink" Target="https://www.wto.org/english/tratop_e/tbt_e/tbt_e.htm" TargetMode="External"/><Relationship Id="rId4" Type="http://schemas.openxmlformats.org/officeDocument/2006/relationships/hyperlink" Target="https://www.youtube.com/channel/UC3ZaHQUne0GAELWjcXwFwkg"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fao.org/fao-who-codexalimentarius/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Global Food Culture – International Trade Regulations </a:t>
            </a:r>
          </a:p>
          <a:p>
            <a:r>
              <a:rPr lang="en-CA" dirty="0"/>
              <a:t>Erik Chevrier</a:t>
            </a:r>
          </a:p>
          <a:p>
            <a:r>
              <a:rPr lang="en-CA" dirty="0"/>
              <a:t>October 10</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ED36-AA1C-443A-B9E1-F97329D8B610}"/>
              </a:ext>
            </a:extLst>
          </p:cNvPr>
          <p:cNvSpPr>
            <a:spLocks noGrp="1"/>
          </p:cNvSpPr>
          <p:nvPr>
            <p:ph type="title"/>
          </p:nvPr>
        </p:nvSpPr>
        <p:spPr/>
        <p:txBody>
          <a:bodyPr/>
          <a:lstStyle/>
          <a:p>
            <a:r>
              <a:rPr lang="en-US" dirty="0"/>
              <a:t>Food Labelling in Canada</a:t>
            </a:r>
          </a:p>
        </p:txBody>
      </p:sp>
      <p:sp>
        <p:nvSpPr>
          <p:cNvPr id="3" name="Content Placeholder 2">
            <a:extLst>
              <a:ext uri="{FF2B5EF4-FFF2-40B4-BE49-F238E27FC236}">
                <a16:creationId xmlns:a16="http://schemas.microsoft.com/office/drawing/2014/main" id="{A4858B51-040D-4EC6-84C1-BA90C985ACCC}"/>
              </a:ext>
            </a:extLst>
          </p:cNvPr>
          <p:cNvSpPr>
            <a:spLocks noGrp="1"/>
          </p:cNvSpPr>
          <p:nvPr>
            <p:ph idx="1"/>
          </p:nvPr>
        </p:nvSpPr>
        <p:spPr/>
        <p:txBody>
          <a:bodyPr>
            <a:normAutofit/>
          </a:bodyPr>
          <a:lstStyle/>
          <a:p>
            <a:r>
              <a:rPr lang="en-US" sz="3200" dirty="0">
                <a:hlinkClick r:id="rId2"/>
              </a:rPr>
              <a:t>Canada Food Labelling</a:t>
            </a:r>
            <a:endParaRPr lang="en-US" sz="3200" dirty="0"/>
          </a:p>
          <a:p>
            <a:endParaRPr lang="en-US" sz="3200" dirty="0"/>
          </a:p>
          <a:p>
            <a:r>
              <a:rPr lang="en-US" sz="3200" dirty="0">
                <a:hlinkClick r:id="rId3"/>
              </a:rPr>
              <a:t>Canada vs USA COOL labelling </a:t>
            </a:r>
            <a:endParaRPr lang="en-US" sz="3200" dirty="0"/>
          </a:p>
        </p:txBody>
      </p:sp>
    </p:spTree>
    <p:extLst>
      <p:ext uri="{BB962C8B-B14F-4D97-AF65-F5344CB8AC3E}">
        <p14:creationId xmlns:p14="http://schemas.microsoft.com/office/powerpoint/2010/main" val="265848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C08B-B8D6-488C-A986-A1FF8CCD8033}"/>
              </a:ext>
            </a:extLst>
          </p:cNvPr>
          <p:cNvSpPr>
            <a:spLocks noGrp="1"/>
          </p:cNvSpPr>
          <p:nvPr>
            <p:ph type="title"/>
          </p:nvPr>
        </p:nvSpPr>
        <p:spPr/>
        <p:txBody>
          <a:bodyPr/>
          <a:lstStyle/>
          <a:p>
            <a:r>
              <a:rPr lang="en-US" dirty="0"/>
              <a:t>Preparation for Midterm Exam</a:t>
            </a:r>
          </a:p>
        </p:txBody>
      </p:sp>
      <p:sp>
        <p:nvSpPr>
          <p:cNvPr id="3" name="Content Placeholder 2">
            <a:extLst>
              <a:ext uri="{FF2B5EF4-FFF2-40B4-BE49-F238E27FC236}">
                <a16:creationId xmlns:a16="http://schemas.microsoft.com/office/drawing/2014/main" id="{69562A0E-E003-45D6-BAF2-ABC62782B690}"/>
              </a:ext>
            </a:extLst>
          </p:cNvPr>
          <p:cNvSpPr>
            <a:spLocks noGrp="1"/>
          </p:cNvSpPr>
          <p:nvPr>
            <p:ph idx="1"/>
          </p:nvPr>
        </p:nvSpPr>
        <p:spPr>
          <a:xfrm>
            <a:off x="1097280" y="1845733"/>
            <a:ext cx="10058400" cy="4431695"/>
          </a:xfrm>
        </p:spPr>
        <p:txBody>
          <a:bodyPr>
            <a:normAutofit fontScale="55000" lnSpcReduction="20000"/>
          </a:bodyPr>
          <a:lstStyle/>
          <a:p>
            <a:r>
              <a:rPr lang="en-US" sz="3200" dirty="0"/>
              <a:t>Format </a:t>
            </a:r>
          </a:p>
          <a:p>
            <a:pPr lvl="1"/>
            <a:r>
              <a:rPr lang="en-US" sz="2900" dirty="0"/>
              <a:t>Combination of multiple choice and short answers</a:t>
            </a:r>
          </a:p>
          <a:p>
            <a:pPr lvl="1"/>
            <a:endParaRPr lang="en-US" dirty="0"/>
          </a:p>
          <a:p>
            <a:r>
              <a:rPr lang="en-US" sz="3200" dirty="0"/>
              <a:t>Material</a:t>
            </a:r>
          </a:p>
          <a:p>
            <a:pPr lvl="1"/>
            <a:r>
              <a:rPr lang="en-US" sz="2900" dirty="0"/>
              <a:t>PowerPoint Slides and classroom discussions</a:t>
            </a:r>
          </a:p>
          <a:p>
            <a:pPr lvl="1"/>
            <a:r>
              <a:rPr lang="en-US" sz="2900" dirty="0"/>
              <a:t>All assigned readings </a:t>
            </a:r>
            <a:r>
              <a:rPr lang="en-US" sz="2900" b="1" dirty="0"/>
              <a:t>except</a:t>
            </a:r>
          </a:p>
          <a:p>
            <a:pPr marL="201168" lvl="1" indent="0">
              <a:buNone/>
            </a:pPr>
            <a:r>
              <a:rPr lang="en-US" dirty="0"/>
              <a:t>	</a:t>
            </a:r>
            <a:r>
              <a:rPr lang="en-US" sz="2400" dirty="0"/>
              <a:t>- Chapter 8 – </a:t>
            </a:r>
            <a:r>
              <a:rPr lang="en-US" sz="2400" dirty="0" err="1"/>
              <a:t>Mintz</a:t>
            </a:r>
            <a:r>
              <a:rPr lang="en-US" sz="2400" dirty="0"/>
              <a:t>, S. W. (1979) Time, Sugar and Sweetness, pp. 91 – 103</a:t>
            </a:r>
          </a:p>
          <a:p>
            <a:pPr marL="201168" lvl="1" indent="0">
              <a:buNone/>
            </a:pPr>
            <a:r>
              <a:rPr lang="en-CA" sz="2400" dirty="0"/>
              <a:t>	- Chapter 36 – Clapp, J. (2005) The Political Economy of Food Aid in an Era of Agricultural Biotechnology, pp. 531 – 545</a:t>
            </a:r>
            <a:endParaRPr lang="en-US" sz="2400" dirty="0"/>
          </a:p>
          <a:p>
            <a:pPr marL="201168" lvl="1" indent="0">
              <a:buNone/>
            </a:pPr>
            <a:r>
              <a:rPr lang="en-CA" sz="2400" dirty="0"/>
              <a:t>	- Wittman, H. (2011) </a:t>
            </a:r>
            <a:r>
              <a:rPr lang="en-CA" sz="2400" b="1" dirty="0"/>
              <a:t>Food Sovereignty: A New Rights Framework for Food and Nature?</a:t>
            </a:r>
            <a:r>
              <a:rPr lang="en-CA" sz="2400" dirty="0"/>
              <a:t>  Environment and Society: Advances in 	Research 2, pp. 87 – 105. </a:t>
            </a:r>
            <a:endParaRPr lang="en-US" sz="2400" dirty="0"/>
          </a:p>
          <a:p>
            <a:pPr marL="201168" lvl="1" indent="0">
              <a:buNone/>
            </a:pPr>
            <a:r>
              <a:rPr lang="en-CA" sz="2400" dirty="0"/>
              <a:t>	- Read the reports from the Canadian Biotechnology Action Network</a:t>
            </a:r>
            <a:br>
              <a:rPr lang="en-CA" sz="2400" dirty="0"/>
            </a:br>
            <a:r>
              <a:rPr lang="en-CA" sz="2400" dirty="0"/>
              <a:t>	</a:t>
            </a:r>
            <a:r>
              <a:rPr lang="en-CA" sz="2400" dirty="0">
                <a:hlinkClick r:id="rId2"/>
              </a:rPr>
              <a:t>https://cban.ca/publications/reports/</a:t>
            </a:r>
            <a:br>
              <a:rPr lang="en-CA" sz="2400" dirty="0"/>
            </a:br>
            <a:r>
              <a:rPr lang="en-CA" sz="2400" dirty="0"/>
              <a:t>	- </a:t>
            </a:r>
            <a:r>
              <a:rPr lang="en-CA" sz="2400" dirty="0" err="1"/>
              <a:t>Koc</a:t>
            </a:r>
            <a:r>
              <a:rPr lang="en-CA" sz="2400" dirty="0"/>
              <a:t>, M., Sumner, J., </a:t>
            </a:r>
            <a:r>
              <a:rPr lang="en-CA" sz="2400" dirty="0" err="1"/>
              <a:t>Winson</a:t>
            </a:r>
            <a:r>
              <a:rPr lang="en-CA" sz="2400" dirty="0"/>
              <a:t>, A. (2012) </a:t>
            </a:r>
            <a:r>
              <a:rPr lang="en-CA" sz="2400" b="1" dirty="0"/>
              <a:t>Critical Perspectives in Food Studies</a:t>
            </a:r>
            <a:r>
              <a:rPr lang="en-CA" sz="2400" dirty="0"/>
              <a:t>, Oxford. </a:t>
            </a:r>
            <a:br>
              <a:rPr lang="en-US" sz="2400" dirty="0"/>
            </a:br>
            <a:r>
              <a:rPr lang="en-US" sz="2400" dirty="0"/>
              <a:t>	</a:t>
            </a:r>
            <a:r>
              <a:rPr lang="en-CA" sz="2400" dirty="0"/>
              <a:t>Chapter 9 – Constructing Healthy Eating/Constructing Self, pp. 136 – 151. </a:t>
            </a:r>
            <a:br>
              <a:rPr lang="en-CA" sz="2400" dirty="0"/>
            </a:br>
            <a:r>
              <a:rPr lang="en-CA" sz="2400" dirty="0"/>
              <a:t>	- Anderson, C. R., Brady, J., &amp; </a:t>
            </a:r>
            <a:r>
              <a:rPr lang="en-CA" sz="2400" dirty="0" err="1"/>
              <a:t>Levoke</a:t>
            </a:r>
            <a:r>
              <a:rPr lang="en-CA" sz="2400" dirty="0"/>
              <a:t>, C. (2016) </a:t>
            </a:r>
            <a:r>
              <a:rPr lang="en-CA" sz="2400" b="1" dirty="0"/>
              <a:t>Conversations in Food Studies</a:t>
            </a:r>
            <a:r>
              <a:rPr lang="en-CA" sz="2400" dirty="0"/>
              <a:t>, University of Manitoba Press. </a:t>
            </a:r>
            <a:br>
              <a:rPr lang="en-CA" sz="2400" dirty="0"/>
            </a:br>
            <a:r>
              <a:rPr lang="en-CA" sz="2400" dirty="0"/>
              <a:t>	Chapter 7 – Martin, W., </a:t>
            </a:r>
            <a:r>
              <a:rPr lang="en-CA" sz="2400" dirty="0" err="1"/>
              <a:t>Mundel</a:t>
            </a:r>
            <a:r>
              <a:rPr lang="en-CA" sz="2400" dirty="0"/>
              <a:t>, E., and Rideout, K., (2016) Finding Balance: Food Safety, Food Security, and Public Health, pp. 170 – 	192. </a:t>
            </a:r>
            <a:endParaRPr lang="en-US" sz="2400" dirty="0"/>
          </a:p>
          <a:p>
            <a:r>
              <a:rPr lang="en-CA" b="1" dirty="0"/>
              <a:t> </a:t>
            </a:r>
            <a:endParaRPr lang="en-US" dirty="0"/>
          </a:p>
          <a:p>
            <a:pPr marL="201168" lvl="1" indent="0">
              <a:buNone/>
            </a:pPr>
            <a:endParaRPr lang="en-CA" dirty="0"/>
          </a:p>
          <a:p>
            <a:pPr marL="201168" lvl="1" indent="0">
              <a:buNone/>
            </a:pPr>
            <a:r>
              <a:rPr lang="en-CA" dirty="0"/>
              <a:t>	</a:t>
            </a:r>
            <a:endParaRPr lang="en-US" dirty="0"/>
          </a:p>
          <a:p>
            <a:pPr marL="201168" lvl="1" indent="0">
              <a:buNone/>
            </a:pPr>
            <a:endParaRPr lang="en-US" dirty="0"/>
          </a:p>
        </p:txBody>
      </p:sp>
    </p:spTree>
    <p:extLst>
      <p:ext uri="{BB962C8B-B14F-4D97-AF65-F5344CB8AC3E}">
        <p14:creationId xmlns:p14="http://schemas.microsoft.com/office/powerpoint/2010/main" val="275053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95BA-66C6-4050-B85A-0A6B366BD06D}"/>
              </a:ext>
            </a:extLst>
          </p:cNvPr>
          <p:cNvSpPr>
            <a:spLocks noGrp="1"/>
          </p:cNvSpPr>
          <p:nvPr>
            <p:ph type="title"/>
          </p:nvPr>
        </p:nvSpPr>
        <p:spPr/>
        <p:txBody>
          <a:bodyPr/>
          <a:lstStyle/>
          <a:p>
            <a:r>
              <a:rPr lang="en-US" dirty="0"/>
              <a:t>Discussion About Group Projects</a:t>
            </a:r>
          </a:p>
        </p:txBody>
      </p:sp>
      <p:sp>
        <p:nvSpPr>
          <p:cNvPr id="3" name="Content Placeholder 2">
            <a:extLst>
              <a:ext uri="{FF2B5EF4-FFF2-40B4-BE49-F238E27FC236}">
                <a16:creationId xmlns:a16="http://schemas.microsoft.com/office/drawing/2014/main" id="{A69CD27C-CA94-44E6-9C3C-96FB81399EA4}"/>
              </a:ext>
            </a:extLst>
          </p:cNvPr>
          <p:cNvSpPr>
            <a:spLocks noGrp="1"/>
          </p:cNvSpPr>
          <p:nvPr>
            <p:ph idx="1"/>
          </p:nvPr>
        </p:nvSpPr>
        <p:spPr/>
        <p:txBody>
          <a:bodyPr/>
          <a:lstStyle/>
          <a:p>
            <a:r>
              <a:rPr lang="en-US" sz="3200" dirty="0"/>
              <a:t>Go Around about Group Projects</a:t>
            </a:r>
          </a:p>
          <a:p>
            <a:pPr lvl="1"/>
            <a:r>
              <a:rPr lang="en-US" sz="2400" dirty="0"/>
              <a:t>What topic did you choose? </a:t>
            </a:r>
          </a:p>
          <a:p>
            <a:pPr lvl="1"/>
            <a:r>
              <a:rPr lang="en-US" sz="2400" dirty="0"/>
              <a:t>What is your project about?</a:t>
            </a:r>
          </a:p>
          <a:p>
            <a:pPr lvl="1"/>
            <a:r>
              <a:rPr lang="en-US" sz="2400" dirty="0"/>
              <a:t>How will you accomplish your project?</a:t>
            </a:r>
          </a:p>
          <a:p>
            <a:pPr lvl="1"/>
            <a:r>
              <a:rPr lang="en-US" sz="2400" dirty="0"/>
              <a:t>What outcomes do you expect?</a:t>
            </a:r>
          </a:p>
          <a:p>
            <a:pPr lvl="1"/>
            <a:endParaRPr lang="en-US" sz="3000" dirty="0"/>
          </a:p>
          <a:p>
            <a:endParaRPr lang="en-US" dirty="0"/>
          </a:p>
        </p:txBody>
      </p:sp>
    </p:spTree>
    <p:extLst>
      <p:ext uri="{BB962C8B-B14F-4D97-AF65-F5344CB8AC3E}">
        <p14:creationId xmlns:p14="http://schemas.microsoft.com/office/powerpoint/2010/main" val="367992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C6A11-8400-47F3-847A-479A6919D380}"/>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C40F1F3B-0013-4577-82FB-F1901E554EF1}"/>
              </a:ext>
            </a:extLst>
          </p:cNvPr>
          <p:cNvSpPr>
            <a:spLocks noGrp="1"/>
          </p:cNvSpPr>
          <p:nvPr>
            <p:ph idx="1"/>
          </p:nvPr>
        </p:nvSpPr>
        <p:spPr/>
        <p:txBody>
          <a:bodyPr/>
          <a:lstStyle/>
          <a:p>
            <a:r>
              <a:rPr lang="en-US" dirty="0"/>
              <a:t>Last class, I asked if people wanted to visit City Farm School</a:t>
            </a:r>
          </a:p>
          <a:p>
            <a:endParaRPr lang="en-US" dirty="0"/>
          </a:p>
          <a:p>
            <a:pPr lvl="1"/>
            <a:r>
              <a:rPr lang="en-US" sz="2800" dirty="0"/>
              <a:t>We will go to City Farm School on Thursday, October 12</a:t>
            </a:r>
            <a:r>
              <a:rPr lang="en-US" sz="2800" baseline="30000" dirty="0"/>
              <a:t>th</a:t>
            </a:r>
            <a:endParaRPr lang="en-US" sz="2800" dirty="0"/>
          </a:p>
          <a:p>
            <a:pPr lvl="1"/>
            <a:r>
              <a:rPr lang="en-US" dirty="0"/>
              <a:t>Those that have class downtown right after can leave early if need be</a:t>
            </a:r>
          </a:p>
          <a:p>
            <a:pPr lvl="1"/>
            <a:r>
              <a:rPr lang="en-US" dirty="0"/>
              <a:t>We will cover Food, Health, and Culture next week at City Farm School once the tour is over</a:t>
            </a:r>
          </a:p>
        </p:txBody>
      </p:sp>
    </p:spTree>
    <p:extLst>
      <p:ext uri="{BB962C8B-B14F-4D97-AF65-F5344CB8AC3E}">
        <p14:creationId xmlns:p14="http://schemas.microsoft.com/office/powerpoint/2010/main" val="3302596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E37506C-1882-448E-9DB3-3B136B63A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488" y="511083"/>
            <a:ext cx="11532253" cy="5381718"/>
          </a:xfrm>
          <a:prstGeom prst="rect">
            <a:avLst/>
          </a:prstGeom>
        </p:spPr>
      </p:pic>
    </p:spTree>
    <p:extLst>
      <p:ext uri="{BB962C8B-B14F-4D97-AF65-F5344CB8AC3E}">
        <p14:creationId xmlns:p14="http://schemas.microsoft.com/office/powerpoint/2010/main" val="395302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1656F477-2399-4F7B-90D8-0F196F8C1618}"/>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483631" y="75519"/>
            <a:ext cx="9307740" cy="6643891"/>
          </a:xfrm>
        </p:spPr>
      </p:pic>
    </p:spTree>
    <p:extLst>
      <p:ext uri="{BB962C8B-B14F-4D97-AF65-F5344CB8AC3E}">
        <p14:creationId xmlns:p14="http://schemas.microsoft.com/office/powerpoint/2010/main" val="241404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CD79-5634-4B2E-8D8D-D8AEE862F4B3}"/>
              </a:ext>
            </a:extLst>
          </p:cNvPr>
          <p:cNvSpPr>
            <a:spLocks noGrp="1"/>
          </p:cNvSpPr>
          <p:nvPr>
            <p:ph type="title"/>
          </p:nvPr>
        </p:nvSpPr>
        <p:spPr/>
        <p:txBody>
          <a:bodyPr/>
          <a:lstStyle/>
          <a:p>
            <a:r>
              <a:rPr lang="en-US" dirty="0"/>
              <a:t>World Trade Organization </a:t>
            </a:r>
          </a:p>
        </p:txBody>
      </p:sp>
      <p:sp>
        <p:nvSpPr>
          <p:cNvPr id="3" name="Content Placeholder 2">
            <a:extLst>
              <a:ext uri="{FF2B5EF4-FFF2-40B4-BE49-F238E27FC236}">
                <a16:creationId xmlns:a16="http://schemas.microsoft.com/office/drawing/2014/main" id="{4741F958-FE77-495F-ADB1-0382DCD8F94B}"/>
              </a:ext>
            </a:extLst>
          </p:cNvPr>
          <p:cNvSpPr>
            <a:spLocks noGrp="1"/>
          </p:cNvSpPr>
          <p:nvPr>
            <p:ph idx="1"/>
          </p:nvPr>
        </p:nvSpPr>
        <p:spPr>
          <a:xfrm>
            <a:off x="1097280" y="1845734"/>
            <a:ext cx="10058400" cy="4518780"/>
          </a:xfrm>
        </p:spPr>
        <p:txBody>
          <a:bodyPr>
            <a:normAutofit fontScale="32500" lnSpcReduction="20000"/>
          </a:bodyPr>
          <a:lstStyle/>
          <a:p>
            <a:r>
              <a:rPr lang="en-US" sz="6200" dirty="0"/>
              <a:t>GATT – General Agreement on Tariffs and Trade – 1947 - 1994</a:t>
            </a:r>
          </a:p>
          <a:p>
            <a:r>
              <a:rPr lang="en-US" sz="6200" dirty="0">
                <a:hlinkClick r:id="rId2"/>
              </a:rPr>
              <a:t>World Trade Organization</a:t>
            </a:r>
            <a:r>
              <a:rPr lang="en-US" sz="6200" dirty="0"/>
              <a:t> – 1995</a:t>
            </a:r>
          </a:p>
          <a:p>
            <a:r>
              <a:rPr lang="en-CA" sz="5500" dirty="0"/>
              <a:t>Trade negotiations</a:t>
            </a:r>
            <a:r>
              <a:rPr lang="en-CA" sz="5400" dirty="0"/>
              <a:t> </a:t>
            </a:r>
            <a:r>
              <a:rPr lang="en-CA" sz="6000" dirty="0"/>
              <a:t>- </a:t>
            </a:r>
            <a:r>
              <a:rPr lang="en-CA" sz="3700" dirty="0"/>
              <a:t>The WTO agreements cover goods, services and intellectual property. They spell out the principles of liberalization, and the permitted exceptions. They include individual countries’ commitments to lower customs tariffs and other trade barriers, and to open and keep open services markets. They set procedures for settling disputes. These agreements are not static; they are renegotiated from time to time and new agreements can be added to the package. Many are now being negotiated under the Doha Development Agenda, launched by WTO trade ministers in Doha, Qatar, in November 2001</a:t>
            </a:r>
            <a:r>
              <a:rPr lang="en-CA" sz="3400" dirty="0"/>
              <a:t>.</a:t>
            </a:r>
          </a:p>
          <a:p>
            <a:r>
              <a:rPr lang="en-CA" sz="5500" dirty="0"/>
              <a:t>Implementation and monitoring</a:t>
            </a:r>
            <a:r>
              <a:rPr lang="en-CA" sz="5400" dirty="0"/>
              <a:t> </a:t>
            </a:r>
            <a:r>
              <a:rPr lang="en-CA" sz="6000" dirty="0"/>
              <a:t>- </a:t>
            </a:r>
            <a:r>
              <a:rPr lang="en-CA" sz="3700" dirty="0"/>
              <a:t>WTO agreements require governments to make their trade policies transparent by notifying the WTO about laws in force and measures adopted. Various WTO councils and committees seek to ensure that these requirements are being followed and that WTO agreements are being properly implemented. All WTO members must undergo periodic scrutiny of their trade policies and practices, each review containing reports by the country concerned and the WTO Secretariat.</a:t>
            </a:r>
          </a:p>
          <a:p>
            <a:r>
              <a:rPr lang="en-CA" sz="5500" dirty="0"/>
              <a:t>Dispute settlement</a:t>
            </a:r>
            <a:r>
              <a:rPr lang="en-CA" sz="5400" dirty="0"/>
              <a:t> </a:t>
            </a:r>
            <a:r>
              <a:rPr lang="en-CA" sz="6000" dirty="0"/>
              <a:t>- </a:t>
            </a:r>
            <a:r>
              <a:rPr lang="en-CA" sz="3700" dirty="0"/>
              <a:t>The WTO’s procedure for resolving trade quarrels under the Dispute Settlement Understanding is vital for enforcing the rules and therefore for ensuring that trade flows smoothly. Countries bring disputes to the WTO if they think their rights under the agreements are being infringed. Judgements by specially appointed independent experts are based on interpretations of the agreements and individual countries’ commitments</a:t>
            </a:r>
            <a:r>
              <a:rPr lang="en-CA" sz="3200" dirty="0"/>
              <a:t>.</a:t>
            </a:r>
          </a:p>
          <a:p>
            <a:r>
              <a:rPr lang="en-CA" sz="5500" dirty="0"/>
              <a:t>Building trade capacity </a:t>
            </a:r>
            <a:r>
              <a:rPr lang="en-CA" sz="6200" dirty="0"/>
              <a:t>- </a:t>
            </a:r>
            <a:r>
              <a:rPr lang="en-CA" sz="3700" dirty="0"/>
              <a:t>WTO agreements contain special provision for developing countries, including longer time periods to implement agreements and commitments, measures to increase their trading opportunities, and support to help them build their trade capacity, to handle disputes and to implement technical standards. The WTO organizes hundreds of technical cooperation missions to developing countries annually. It also holds numerous courses each year in Geneva for government officials. Aid for Trade aims to help developing countries develop the skills and infrastructure needed to expand their trade.</a:t>
            </a:r>
          </a:p>
          <a:p>
            <a:r>
              <a:rPr lang="en-CA" sz="5500" dirty="0"/>
              <a:t>Outreach </a:t>
            </a:r>
            <a:r>
              <a:rPr lang="en-CA" sz="6200" dirty="0"/>
              <a:t>- </a:t>
            </a:r>
            <a:r>
              <a:rPr lang="en-CA" sz="3700" dirty="0"/>
              <a:t>The WTO maintains regular dialogue with non-governmental organizations, parliamentarians, other international organizations, the media and the general public on various aspects of the WTO and the ongoing Doha negotiations, with the aim of enhancing cooperation and increasing awareness of WTO activities</a:t>
            </a:r>
          </a:p>
          <a:p>
            <a:endParaRPr lang="en-US" sz="3200" dirty="0"/>
          </a:p>
        </p:txBody>
      </p:sp>
    </p:spTree>
    <p:extLst>
      <p:ext uri="{BB962C8B-B14F-4D97-AF65-F5344CB8AC3E}">
        <p14:creationId xmlns:p14="http://schemas.microsoft.com/office/powerpoint/2010/main" val="188320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AA34-7066-4F88-B99B-D274FBA29095}"/>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7A333D48-F849-4A53-AD6F-E13002D3E128}"/>
              </a:ext>
            </a:extLst>
          </p:cNvPr>
          <p:cNvSpPr>
            <a:spLocks noGrp="1"/>
          </p:cNvSpPr>
          <p:nvPr>
            <p:ph idx="1"/>
          </p:nvPr>
        </p:nvSpPr>
        <p:spPr/>
        <p:txBody>
          <a:bodyPr/>
          <a:lstStyle/>
          <a:p>
            <a:r>
              <a:rPr lang="en-US" sz="2800" dirty="0">
                <a:hlinkClick r:id="rId2"/>
              </a:rPr>
              <a:t>Sanitary and Phytosanitary Measures (SPS)</a:t>
            </a:r>
            <a:endParaRPr lang="en-US" sz="2800" dirty="0"/>
          </a:p>
          <a:p>
            <a:pPr lvl="1"/>
            <a:r>
              <a:rPr lang="en-US" dirty="0">
                <a:hlinkClick r:id="rId3"/>
              </a:rPr>
              <a:t>Value Chain Development Approach</a:t>
            </a:r>
            <a:endParaRPr lang="en-US" dirty="0"/>
          </a:p>
          <a:p>
            <a:pPr lvl="1"/>
            <a:r>
              <a:rPr lang="en-US" dirty="0">
                <a:hlinkClick r:id="rId4"/>
              </a:rPr>
              <a:t>Cocoa: Value Chain</a:t>
            </a:r>
            <a:endParaRPr lang="en-US" dirty="0"/>
          </a:p>
          <a:p>
            <a:endParaRPr lang="en-US" dirty="0">
              <a:hlinkClick r:id="rId5"/>
            </a:endParaRPr>
          </a:p>
          <a:p>
            <a:r>
              <a:rPr lang="en-US" sz="2800" dirty="0">
                <a:hlinkClick r:id="rId5"/>
              </a:rPr>
              <a:t>Technical Barriers to Trade (TBT)</a:t>
            </a:r>
            <a:endParaRPr lang="en-US" sz="2800" dirty="0"/>
          </a:p>
          <a:p>
            <a:pPr marL="201168" lvl="1" indent="0">
              <a:buNone/>
            </a:pPr>
            <a:r>
              <a:rPr lang="en-CA" dirty="0">
                <a:hlinkClick r:id="rId6"/>
              </a:rPr>
              <a:t>On 9 November 2016 the TBT Committee held a thematic session on regulatory cooperation between Members in the area of food labelling</a:t>
            </a:r>
            <a:endParaRPr lang="en-US" dirty="0"/>
          </a:p>
        </p:txBody>
      </p:sp>
    </p:spTree>
    <p:extLst>
      <p:ext uri="{BB962C8B-B14F-4D97-AF65-F5344CB8AC3E}">
        <p14:creationId xmlns:p14="http://schemas.microsoft.com/office/powerpoint/2010/main" val="227419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57444-E50D-4263-8881-709868787CE1}"/>
              </a:ext>
            </a:extLst>
          </p:cNvPr>
          <p:cNvSpPr>
            <a:spLocks noGrp="1"/>
          </p:cNvSpPr>
          <p:nvPr>
            <p:ph type="title"/>
          </p:nvPr>
        </p:nvSpPr>
        <p:spPr/>
        <p:txBody>
          <a:bodyPr/>
          <a:lstStyle/>
          <a:p>
            <a:r>
              <a:rPr lang="en-US" dirty="0"/>
              <a:t>Codex Alimentarius</a:t>
            </a:r>
          </a:p>
        </p:txBody>
      </p:sp>
      <p:sp>
        <p:nvSpPr>
          <p:cNvPr id="3" name="Content Placeholder 2">
            <a:extLst>
              <a:ext uri="{FF2B5EF4-FFF2-40B4-BE49-F238E27FC236}">
                <a16:creationId xmlns:a16="http://schemas.microsoft.com/office/drawing/2014/main" id="{FD43EDFC-4C46-4FC3-B6CD-0956C4DEA02D}"/>
              </a:ext>
            </a:extLst>
          </p:cNvPr>
          <p:cNvSpPr>
            <a:spLocks noGrp="1"/>
          </p:cNvSpPr>
          <p:nvPr>
            <p:ph idx="1"/>
          </p:nvPr>
        </p:nvSpPr>
        <p:spPr/>
        <p:txBody>
          <a:bodyPr/>
          <a:lstStyle/>
          <a:p>
            <a:r>
              <a:rPr lang="en-US" sz="3200" dirty="0">
                <a:hlinkClick r:id="rId2"/>
              </a:rPr>
              <a:t>Codex Alimentarius</a:t>
            </a:r>
            <a:endParaRPr lang="en-US" sz="3200" dirty="0"/>
          </a:p>
          <a:p>
            <a:endParaRPr lang="en-US" dirty="0"/>
          </a:p>
        </p:txBody>
      </p:sp>
    </p:spTree>
    <p:extLst>
      <p:ext uri="{BB962C8B-B14F-4D97-AF65-F5344CB8AC3E}">
        <p14:creationId xmlns:p14="http://schemas.microsoft.com/office/powerpoint/2010/main" val="10666435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2623</TotalTime>
  <Words>610</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Food and Culture</vt:lpstr>
      <vt:lpstr>Preparation for Midterm Exam</vt:lpstr>
      <vt:lpstr>Discussion About Group Projects</vt:lpstr>
      <vt:lpstr>Discussion</vt:lpstr>
      <vt:lpstr>PowerPoint Presentation</vt:lpstr>
      <vt:lpstr>PowerPoint Presentation</vt:lpstr>
      <vt:lpstr>World Trade Organization </vt:lpstr>
      <vt:lpstr>World Trade Organization</vt:lpstr>
      <vt:lpstr>Codex Alimentarius</vt:lpstr>
      <vt:lpstr>Food Labelling in Canada</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264</cp:revision>
  <dcterms:created xsi:type="dcterms:W3CDTF">2016-08-29T02:04:56Z</dcterms:created>
  <dcterms:modified xsi:type="dcterms:W3CDTF">2017-10-10T11:57:57Z</dcterms:modified>
</cp:coreProperties>
</file>