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7" r:id="rId2"/>
    <p:sldId id="285" r:id="rId3"/>
    <p:sldId id="295" r:id="rId4"/>
    <p:sldId id="298" r:id="rId5"/>
    <p:sldId id="286" r:id="rId6"/>
    <p:sldId id="288" r:id="rId7"/>
    <p:sldId id="287" r:id="rId8"/>
    <p:sldId id="289" r:id="rId9"/>
    <p:sldId id="299" r:id="rId10"/>
    <p:sldId id="293" r:id="rId11"/>
    <p:sldId id="300" r:id="rId12"/>
    <p:sldId id="290" r:id="rId13"/>
    <p:sldId id="294" r:id="rId14"/>
    <p:sldId id="301" r:id="rId15"/>
    <p:sldId id="291" r:id="rId16"/>
    <p:sldId id="297" r:id="rId17"/>
    <p:sldId id="29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395BF-A852-48DF-B5B0-CDF00B6C9969}" type="datetimeFigureOut">
              <a:rPr lang="en-CA" smtClean="0"/>
              <a:t>2017-10-11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443DF-6AB8-4D5A-83B3-1D81857E72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205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57414"/>
            <a:ext cx="11855451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8773585" y="188913"/>
            <a:ext cx="2813049" cy="342900"/>
          </a:xfrm>
        </p:spPr>
        <p:txBody>
          <a:bodyPr/>
          <a:lstStyle>
            <a:lvl1pPr>
              <a:defRPr/>
            </a:lvl1pPr>
          </a:lstStyle>
          <a:p>
            <a:r>
              <a:rPr lang="en-CA" altLang="en-US"/>
              <a:t>13-1-31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11719985" y="6569075"/>
            <a:ext cx="577849" cy="342900"/>
          </a:xfrm>
        </p:spPr>
        <p:txBody>
          <a:bodyPr/>
          <a:lstStyle>
            <a:lvl1pPr>
              <a:defRPr/>
            </a:lvl1pPr>
          </a:lstStyle>
          <a:p>
            <a:fld id="{B0E33AC2-D8C5-4515-AD00-E08C681A12E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9036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s.gc.ca/Collection-R/LoPBdP/BP/prb9935-e.htm" TargetMode="External"/><Relationship Id="rId2" Type="http://schemas.openxmlformats.org/officeDocument/2006/relationships/hyperlink" Target="http://publications.gc.ca/Collection-R/LoPBdP/BP/prb9935-e.htm#A.%20The%20Daveytxt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tc.gc.ca/eng/archive/2008/pb2008-4.htm" TargetMode="External"/><Relationship Id="rId2" Type="http://schemas.openxmlformats.org/officeDocument/2006/relationships/hyperlink" Target="http://crtc.gc.ca/eng/bl-el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mcrp.org/wp-content/uploads/2016/11/Media_Internet_Concentration_in_Canada_Report_2015.pdf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dqQwnqjA-6w" TargetMode="External"/><Relationship Id="rId3" Type="http://schemas.openxmlformats.org/officeDocument/2006/relationships/hyperlink" Target="http://www.parl.gc.ca/content/lop/researchpublications/bp194-e.htm" TargetMode="External"/><Relationship Id="rId7" Type="http://schemas.openxmlformats.org/officeDocument/2006/relationships/hyperlink" Target="http://laws-lois.justice.gc.ca/eng/acts/a-11.7/" TargetMode="External"/><Relationship Id="rId2" Type="http://schemas.openxmlformats.org/officeDocument/2006/relationships/hyperlink" Target="http://laws-lois.justice.gc.ca/eng/const/page-15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laws-lois.justice.gc.ca/eng/acts/o-5/index.html" TargetMode="External"/><Relationship Id="rId5" Type="http://schemas.openxmlformats.org/officeDocument/2006/relationships/hyperlink" Target="http://laws-lois.justice.gc.ca/eng/acts/p-21/" TargetMode="External"/><Relationship Id="rId4" Type="http://schemas.openxmlformats.org/officeDocument/2006/relationships/hyperlink" Target="http://laws-lois.justice.gc.ca/eng/acts/A-1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24DT22tSWE" TargetMode="External"/><Relationship Id="rId2" Type="http://schemas.openxmlformats.org/officeDocument/2006/relationships/hyperlink" Target="https://www.youtube.com/watch?v=giM4byRspI0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youtube.com/watch?v=f3rMo5cgaXQ" TargetMode="External"/><Relationship Id="rId4" Type="http://schemas.openxmlformats.org/officeDocument/2006/relationships/hyperlink" Target="https://www.youtube.com/watch?v=P3GINVv9-9s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shv.com/how-to-stop-rape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Br1AIvMrvAE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5g9AlCQFaM" TargetMode="External"/><Relationship Id="rId7" Type="http://schemas.openxmlformats.org/officeDocument/2006/relationships/hyperlink" Target="https://www.theguardian.com/books/2017/feb/21/milo-yiannopoulos-book-deal-cancelled-outrage-child-abuse-comments" TargetMode="External"/><Relationship Id="rId2" Type="http://schemas.openxmlformats.org/officeDocument/2006/relationships/hyperlink" Target="https://www.youtube.com/watch?v=BcedmeGewF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oJhHwspZGcg" TargetMode="External"/><Relationship Id="rId5" Type="http://schemas.openxmlformats.org/officeDocument/2006/relationships/hyperlink" Target="https://www.theguardian.com/world/2017/feb/01/milo-yiannopoulos-uc-berkeley-event-cancelled" TargetMode="External"/><Relationship Id="rId4" Type="http://schemas.openxmlformats.org/officeDocument/2006/relationships/hyperlink" Target="https://www.youtube.com/watch?v=SiijS_9hPk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lop.parl.ca/About/Parliament/LegislativeSummaries/Bills_ls.asp?ls=C55&amp;Parl=36&amp;Ses=1" TargetMode="External"/><Relationship Id="rId3" Type="http://schemas.openxmlformats.org/officeDocument/2006/relationships/hyperlink" Target="http://publications.gc.ca/site/archivee-archived.html?url=http://publications.gc.ca/collections/collection_2014/bcp-pco/CP32-104-1929-eng.pdf" TargetMode="External"/><Relationship Id="rId7" Type="http://schemas.openxmlformats.org/officeDocument/2006/relationships/hyperlink" Target="http://www.thecanadianencyclopedia.ca/en/article/magazines/" TargetMode="External"/><Relationship Id="rId2" Type="http://schemas.openxmlformats.org/officeDocument/2006/relationships/hyperlink" Target="http://www.thecanadianencyclopedia.ca/en/article/radio-and-television-broadcast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canadianencyclopedia.ca/en/article/royal-commission-on-publications/" TargetMode="External"/><Relationship Id="rId5" Type="http://schemas.openxmlformats.org/officeDocument/2006/relationships/hyperlink" Target="http://www.thecanadianencyclopedia.ca/en/article/royal-commission-on-broadcasting/" TargetMode="External"/><Relationship Id="rId10" Type="http://schemas.openxmlformats.org/officeDocument/2006/relationships/hyperlink" Target="http://www.crtc.gc.ca/eng/archive/2008/pb2008-4.htm" TargetMode="External"/><Relationship Id="rId4" Type="http://schemas.openxmlformats.org/officeDocument/2006/relationships/hyperlink" Target="https://www.collectionscanada.gc.ca/massey/index-e.html" TargetMode="External"/><Relationship Id="rId9" Type="http://schemas.openxmlformats.org/officeDocument/2006/relationships/hyperlink" Target="http://publications.gc.ca/Collection-R/LoPBdP/BP/prb9935-e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Media, Technology and Politics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The state and political regulating of the media</a:t>
            </a:r>
          </a:p>
          <a:p>
            <a:r>
              <a:rPr lang="en-CA" dirty="0"/>
              <a:t>Erik Chevrier</a:t>
            </a:r>
          </a:p>
          <a:p>
            <a:r>
              <a:rPr lang="en-CA" dirty="0"/>
              <a:t>October 11, 2017</a:t>
            </a:r>
          </a:p>
        </p:txBody>
      </p:sp>
    </p:spTree>
    <p:extLst>
      <p:ext uri="{BB962C8B-B14F-4D97-AF65-F5344CB8AC3E}">
        <p14:creationId xmlns:p14="http://schemas.microsoft.com/office/powerpoint/2010/main" val="2581282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Davey Report &amp; Kent Commission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CA" dirty="0">
                <a:hlinkClick r:id="rId2"/>
              </a:rPr>
              <a:t>Davey Report</a:t>
            </a:r>
            <a:endParaRPr lang="en-CA" dirty="0"/>
          </a:p>
          <a:p>
            <a:pPr marL="201168" lvl="1" indent="0">
              <a:buNone/>
            </a:pPr>
            <a:r>
              <a:rPr lang="en-CA" dirty="0"/>
              <a:t>- Establish a Press Ownership Review Board to approve and reject acquisitions and mergers of newspapers and periodicals</a:t>
            </a:r>
          </a:p>
          <a:p>
            <a:pPr marL="201168" lvl="1" indent="0">
              <a:buNone/>
            </a:pPr>
            <a:endParaRPr lang="en-CA" dirty="0"/>
          </a:p>
          <a:p>
            <a:pPr marL="201168" lvl="1" indent="0">
              <a:buNone/>
            </a:pPr>
            <a:endParaRPr lang="en-CA" dirty="0"/>
          </a:p>
          <a:p>
            <a:pPr marL="201168" lvl="1" indent="0">
              <a:buNone/>
            </a:pPr>
            <a:r>
              <a:rPr lang="en-CA" dirty="0">
                <a:hlinkClick r:id="rId3"/>
              </a:rPr>
              <a:t>Kent Commission (1981)</a:t>
            </a:r>
            <a:endParaRPr lang="en-CA" dirty="0"/>
          </a:p>
          <a:p>
            <a:pPr marL="201168" lvl="1" indent="0">
              <a:buNone/>
            </a:pPr>
            <a:r>
              <a:rPr lang="en-CA" dirty="0"/>
              <a:t>- Corporate mindset takes over newsrooms</a:t>
            </a:r>
            <a:br>
              <a:rPr lang="en-CA" dirty="0"/>
            </a:br>
            <a:r>
              <a:rPr lang="en-CA" dirty="0"/>
              <a:t>- Media concentration reduces the range of diversity of viewpoints</a:t>
            </a:r>
            <a:br>
              <a:rPr lang="en-CA" dirty="0"/>
            </a:br>
            <a:r>
              <a:rPr lang="en-CA" dirty="0"/>
              <a:t>- Media concentration increases pro-business editorializing</a:t>
            </a:r>
            <a:br>
              <a:rPr lang="en-CA" dirty="0"/>
            </a:br>
            <a:r>
              <a:rPr lang="en-CA" dirty="0"/>
              <a:t>- Growing commercialization leads to reliance on American sources</a:t>
            </a:r>
            <a:br>
              <a:rPr lang="en-CA" dirty="0"/>
            </a:br>
            <a:r>
              <a:rPr lang="en-CA" dirty="0"/>
              <a:t>- Corporate media concentration leads to reduced accountability </a:t>
            </a:r>
            <a:br>
              <a:rPr lang="en-CA" dirty="0"/>
            </a:br>
            <a:r>
              <a:rPr lang="en-CA" dirty="0"/>
              <a:t>- Large corporations bully the government for tax breaks and subsidies</a:t>
            </a:r>
          </a:p>
          <a:p>
            <a:pPr lvl="1"/>
            <a:endParaRPr lang="en-CA" dirty="0"/>
          </a:p>
          <a:p>
            <a:pPr marL="201168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7059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CRTC Regulations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CRTC Businesses and Licensing</a:t>
            </a:r>
            <a:endParaRPr lang="en-US" dirty="0"/>
          </a:p>
          <a:p>
            <a:r>
              <a:rPr lang="en-US" dirty="0">
                <a:hlinkClick r:id="rId3"/>
              </a:rPr>
              <a:t>Diversity of Voices Polity</a:t>
            </a:r>
            <a:endParaRPr lang="en-US" dirty="0"/>
          </a:p>
          <a:p>
            <a:pPr lvl="1"/>
            <a:r>
              <a:rPr lang="en-US" dirty="0"/>
              <a:t> 2 out of 3 – Newspaper, Television, Radio Station in same market</a:t>
            </a:r>
          </a:p>
          <a:p>
            <a:pPr lvl="1"/>
            <a:r>
              <a:rPr lang="en-US" dirty="0"/>
              <a:t>Ownership caps –  35% - 45% potentially threatening, over 45% rejected</a:t>
            </a:r>
          </a:p>
          <a:p>
            <a:pPr lvl="1"/>
            <a:r>
              <a:rPr lang="en-US" dirty="0"/>
              <a:t>Incumbent telephone and cable companies cannot consolidate to ‘control the internet’</a:t>
            </a:r>
          </a:p>
          <a:p>
            <a:pPr lvl="1"/>
            <a:r>
              <a:rPr lang="en-US" dirty="0"/>
              <a:t>Vertical integration of programming – ¾ have to be produced from outside sources, 25% Canadian programming from independent producers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>
                <a:hlinkClick r:id="rId4"/>
              </a:rPr>
              <a:t>Examples of CRTC rulings regarding these regulations are contained in this report  </a:t>
            </a:r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01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Canada and the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>
            <a:normAutofit lnSpcReduction="10000"/>
          </a:bodyPr>
          <a:lstStyle/>
          <a:p>
            <a:r>
              <a:rPr lang="en-CA" dirty="0"/>
              <a:t>Since 1982 Supreme court can interpret the Charter of Rights and their decisions cannot be removed by the Canadian Parliament. </a:t>
            </a:r>
          </a:p>
          <a:p>
            <a:endParaRPr lang="en-CA" dirty="0"/>
          </a:p>
          <a:p>
            <a:r>
              <a:rPr lang="en-CA" dirty="0"/>
              <a:t>Charter of Rights and Freedoms</a:t>
            </a:r>
          </a:p>
          <a:p>
            <a:pPr lvl="1"/>
            <a:r>
              <a:rPr lang="en-CA" dirty="0">
                <a:hlinkClick r:id="rId2"/>
              </a:rPr>
              <a:t>Freedom of expression &amp; of the press, section 2(b)</a:t>
            </a:r>
            <a:endParaRPr lang="en-CA" dirty="0"/>
          </a:p>
          <a:p>
            <a:pPr lvl="1"/>
            <a:r>
              <a:rPr lang="en-CA" dirty="0">
                <a:hlinkClick r:id="rId3"/>
              </a:rPr>
              <a:t>Notwithstanding clause</a:t>
            </a:r>
            <a:endParaRPr lang="en-CA" dirty="0"/>
          </a:p>
          <a:p>
            <a:pPr lvl="1"/>
            <a:r>
              <a:rPr lang="en-CA" dirty="0">
                <a:hlinkClick r:id="rId4"/>
              </a:rPr>
              <a:t>Access to Information Act</a:t>
            </a:r>
            <a:endParaRPr lang="en-CA" dirty="0"/>
          </a:p>
          <a:p>
            <a:pPr lvl="1"/>
            <a:r>
              <a:rPr lang="en-CA" dirty="0">
                <a:hlinkClick r:id="rId5"/>
              </a:rPr>
              <a:t>Privacy Act</a:t>
            </a:r>
            <a:endParaRPr lang="en-CA" dirty="0"/>
          </a:p>
          <a:p>
            <a:pPr lvl="1"/>
            <a:r>
              <a:rPr lang="en-CA" dirty="0">
                <a:hlinkClick r:id="rId6"/>
              </a:rPr>
              <a:t>Security of Information Act</a:t>
            </a:r>
            <a:endParaRPr lang="en-CA" dirty="0"/>
          </a:p>
          <a:p>
            <a:pPr lvl="1"/>
            <a:r>
              <a:rPr lang="en-CA" dirty="0">
                <a:hlinkClick r:id="rId7"/>
              </a:rPr>
              <a:t>Anti-Terrorism Act</a:t>
            </a:r>
            <a:endParaRPr lang="en-CA" dirty="0"/>
          </a:p>
          <a:p>
            <a:pPr lvl="1"/>
            <a:endParaRPr lang="en-CA" dirty="0"/>
          </a:p>
          <a:p>
            <a:pPr marL="201168" lvl="1" indent="0">
              <a:buNone/>
            </a:pPr>
            <a:r>
              <a:rPr lang="en-CA" dirty="0">
                <a:hlinkClick r:id="rId8"/>
              </a:rPr>
              <a:t>Interview with Osama Bin Laden</a:t>
            </a:r>
            <a:r>
              <a:rPr lang="en-CA" dirty="0"/>
              <a:t> – Should Canada prevent people from interviewing “terrorists”?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90984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Media and Politics – Dual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058401" cy="4023360"/>
          </a:xfrm>
        </p:spPr>
        <p:txBody>
          <a:bodyPr>
            <a:normAutofit fontScale="85000" lnSpcReduction="10000"/>
          </a:bodyPr>
          <a:lstStyle/>
          <a:p>
            <a:r>
              <a:rPr lang="en-CA" dirty="0"/>
              <a:t>Jamieson and Campbell identify a number of ways where media organizations and politicians control each other:</a:t>
            </a:r>
          </a:p>
          <a:p>
            <a:r>
              <a:rPr lang="en-CA" dirty="0"/>
              <a:t>1 – Use of spin-doctors</a:t>
            </a:r>
          </a:p>
          <a:p>
            <a:r>
              <a:rPr lang="en-CA" dirty="0"/>
              <a:t>2 – Staging of press conferences</a:t>
            </a:r>
          </a:p>
          <a:p>
            <a:r>
              <a:rPr lang="en-CA" dirty="0"/>
              <a:t>3 – Venues, seating arrangements and camera angles</a:t>
            </a:r>
          </a:p>
          <a:p>
            <a:r>
              <a:rPr lang="en-CA" dirty="0"/>
              <a:t>4 – Timing of statements to be released to the general public</a:t>
            </a:r>
          </a:p>
          <a:p>
            <a:r>
              <a:rPr lang="en-CA" dirty="0"/>
              <a:t>5 – Negative announcements timed for release</a:t>
            </a:r>
          </a:p>
          <a:p>
            <a:r>
              <a:rPr lang="en-CA" dirty="0"/>
              <a:t>6 – Trial balloons used to deal with proposals when a politician is uncertain</a:t>
            </a:r>
          </a:p>
          <a:p>
            <a:r>
              <a:rPr lang="en-CA" dirty="0"/>
              <a:t>7 – Leaks employed to weaken an enemy</a:t>
            </a:r>
          </a:p>
          <a:p>
            <a:r>
              <a:rPr lang="en-CA" dirty="0"/>
              <a:t>8 – Direct recipient addresses</a:t>
            </a:r>
          </a:p>
          <a:p>
            <a:r>
              <a:rPr lang="en-CA" dirty="0"/>
              <a:t>9 – Access and denial of access to reward journalists who are supportive and punish those that are critical</a:t>
            </a:r>
          </a:p>
        </p:txBody>
      </p:sp>
    </p:spTree>
    <p:extLst>
      <p:ext uri="{BB962C8B-B14F-4D97-AF65-F5344CB8AC3E}">
        <p14:creationId xmlns:p14="http://schemas.microsoft.com/office/powerpoint/2010/main" val="2087799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State and Media Control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John Keane – There are four categories that are identified as tools that the state uses to promote its interests through media control.</a:t>
            </a:r>
          </a:p>
          <a:p>
            <a:pPr lvl="1"/>
            <a:r>
              <a:rPr lang="en-CA" dirty="0"/>
              <a:t>Invoke emergency powers</a:t>
            </a:r>
          </a:p>
          <a:p>
            <a:pPr lvl="1"/>
            <a:r>
              <a:rPr lang="en-CA" dirty="0"/>
              <a:t>Through armed secrecy</a:t>
            </a:r>
          </a:p>
          <a:p>
            <a:pPr lvl="1"/>
            <a:r>
              <a:rPr lang="en-CA" dirty="0"/>
              <a:t>Providing information to mislead the public</a:t>
            </a:r>
          </a:p>
          <a:p>
            <a:pPr lvl="1"/>
            <a:r>
              <a:rPr lang="en-CA" dirty="0"/>
              <a:t>Mobilizes people through advertising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497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Libel in Canada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/>
          <a:lstStyle/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CA" dirty="0"/>
              <a:t>1843 – Defendants can defend libel by demonstrating the truth</a:t>
            </a:r>
          </a:p>
          <a:p>
            <a:r>
              <a:rPr lang="en-CA" dirty="0"/>
              <a:t>Libel is an “unjustified statement, published or broadcast, that subjects a person to hatred, ridicule, or contempt or, put differently, is a false statement to a person’s discredit” </a:t>
            </a:r>
          </a:p>
          <a:p>
            <a:r>
              <a:rPr lang="en-CA" dirty="0"/>
              <a:t>3 defences against libel include:</a:t>
            </a:r>
          </a:p>
          <a:p>
            <a:pPr lvl="1"/>
            <a:r>
              <a:rPr lang="en-CA" dirty="0"/>
              <a:t>Statements were true</a:t>
            </a:r>
          </a:p>
          <a:p>
            <a:pPr lvl="1"/>
            <a:r>
              <a:rPr lang="en-CA" dirty="0"/>
              <a:t>Comments were fair or opinion (highly critical must be based on facts)</a:t>
            </a:r>
          </a:p>
          <a:p>
            <a:pPr lvl="1"/>
            <a:r>
              <a:rPr lang="en-CA" dirty="0"/>
              <a:t>Consent is an acceptable defence if the party said that it was acceptable to make the comments</a:t>
            </a:r>
          </a:p>
          <a:p>
            <a:pPr marL="201168" lvl="1" indent="0">
              <a:buNone/>
            </a:pPr>
            <a:br>
              <a:rPr lang="en-CA" dirty="0"/>
            </a:br>
            <a:r>
              <a:rPr lang="en-CA" dirty="0"/>
              <a:t>	</a:t>
            </a:r>
            <a:r>
              <a:rPr lang="en-CA" i="1" dirty="0"/>
              <a:t>The Sourcebook on Canadian Media Law</a:t>
            </a:r>
          </a:p>
        </p:txBody>
      </p:sp>
    </p:spTree>
    <p:extLst>
      <p:ext uri="{BB962C8B-B14F-4D97-AF65-F5344CB8AC3E}">
        <p14:creationId xmlns:p14="http://schemas.microsoft.com/office/powerpoint/2010/main" val="2504626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Wartime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>
            <a:normAutofit fontScale="92500" lnSpcReduction="10000"/>
          </a:bodyPr>
          <a:lstStyle/>
          <a:p>
            <a:r>
              <a:rPr lang="en-CA" sz="2800" dirty="0">
                <a:hlinkClick r:id="rId2"/>
              </a:rPr>
              <a:t>Frontline – Iraq War</a:t>
            </a:r>
            <a:endParaRPr lang="en-CA" sz="2800" dirty="0"/>
          </a:p>
          <a:p>
            <a:endParaRPr lang="en-CA" sz="2800" dirty="0">
              <a:hlinkClick r:id="rId3"/>
            </a:endParaRPr>
          </a:p>
          <a:p>
            <a:r>
              <a:rPr lang="en-CA" sz="2800" dirty="0">
                <a:hlinkClick r:id="rId3"/>
              </a:rPr>
              <a:t>John Stewart – Grills Miller</a:t>
            </a:r>
            <a:endParaRPr lang="en-CA" sz="2800" dirty="0"/>
          </a:p>
          <a:p>
            <a:endParaRPr lang="en-CA" sz="2800" dirty="0">
              <a:hlinkClick r:id="rId4"/>
            </a:endParaRPr>
          </a:p>
          <a:p>
            <a:r>
              <a:rPr lang="en-CA" sz="2800" dirty="0">
                <a:hlinkClick r:id="rId4"/>
              </a:rPr>
              <a:t>Operation Persuasion: What is the role of the media in modern day war reporting</a:t>
            </a:r>
            <a:endParaRPr lang="en-CA" sz="2800" dirty="0"/>
          </a:p>
          <a:p>
            <a:endParaRPr lang="en-CA" sz="2800" dirty="0">
              <a:hlinkClick r:id="rId5"/>
            </a:endParaRPr>
          </a:p>
          <a:p>
            <a:r>
              <a:rPr lang="en-CA" sz="2800" dirty="0">
                <a:hlinkClick r:id="rId5"/>
              </a:rPr>
              <a:t>Control Room – Propaganda of the Iraq War</a:t>
            </a:r>
            <a:br>
              <a:rPr lang="en-CA" sz="2800" dirty="0"/>
            </a:b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712119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Social Media and Freedom of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>
            <a:normAutofit lnSpcReduction="10000"/>
          </a:bodyPr>
          <a:lstStyle/>
          <a:p>
            <a:r>
              <a:rPr lang="en-CA" sz="2800" dirty="0"/>
              <a:t>Should censorship take place in social media like Facebook or twitter? </a:t>
            </a:r>
            <a:br>
              <a:rPr lang="en-CA" sz="2800" dirty="0"/>
            </a:br>
            <a:endParaRPr lang="en-CA" sz="2800" dirty="0"/>
          </a:p>
          <a:p>
            <a:br>
              <a:rPr lang="en-CA" sz="2800" dirty="0"/>
            </a:br>
            <a:r>
              <a:rPr lang="en-CA" sz="2800" dirty="0"/>
              <a:t>What consequences occur in an environment of censorship vs unregulated social media?</a:t>
            </a:r>
          </a:p>
          <a:p>
            <a:endParaRPr lang="en-CA" sz="2800" dirty="0"/>
          </a:p>
          <a:p>
            <a:r>
              <a:rPr lang="en-CA" sz="2800" dirty="0"/>
              <a:t>Would you censor </a:t>
            </a:r>
            <a:r>
              <a:rPr lang="en-CA" sz="2800" dirty="0">
                <a:hlinkClick r:id="rId2"/>
              </a:rPr>
              <a:t>Roosh V </a:t>
            </a:r>
            <a:r>
              <a:rPr lang="en-CA" sz="2800" dirty="0"/>
              <a:t>or others like him who spread hateful messages?</a:t>
            </a:r>
          </a:p>
          <a:p>
            <a:endParaRPr lang="en-CA" sz="2800" dirty="0"/>
          </a:p>
          <a:p>
            <a:pPr marL="0" indent="0">
              <a:buNone/>
            </a:pP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599735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Midterm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sz="2400" dirty="0"/>
              <a:t>Exam Format </a:t>
            </a:r>
          </a:p>
          <a:p>
            <a:pPr lvl="1"/>
            <a:r>
              <a:rPr lang="en-CA" sz="2200" dirty="0"/>
              <a:t>15 – 20 = Multiple Choice (3 points each)</a:t>
            </a:r>
          </a:p>
          <a:p>
            <a:pPr lvl="1"/>
            <a:r>
              <a:rPr lang="en-CA" sz="2200" dirty="0"/>
              <a:t>4 – 5 = Short Answer Questions (10 points each)</a:t>
            </a:r>
            <a:br>
              <a:rPr lang="en-CA" sz="2200" dirty="0"/>
            </a:br>
            <a:endParaRPr lang="en-CA" sz="2200" dirty="0"/>
          </a:p>
          <a:p>
            <a:r>
              <a:rPr lang="en-CA" sz="2400" dirty="0"/>
              <a:t>Short Answer – Points (0 – 10)</a:t>
            </a:r>
          </a:p>
          <a:p>
            <a:pPr lvl="1"/>
            <a:r>
              <a:rPr lang="en-CA" dirty="0"/>
              <a:t>0 = You wrote nothing</a:t>
            </a:r>
          </a:p>
          <a:p>
            <a:pPr lvl="1"/>
            <a:r>
              <a:rPr lang="en-CA" dirty="0"/>
              <a:t>1 – 2 = You wrote something but it is not right at all</a:t>
            </a:r>
          </a:p>
          <a:p>
            <a:pPr lvl="1"/>
            <a:r>
              <a:rPr lang="en-CA" dirty="0"/>
              <a:t>3 – 5 = You wrote something that is partially true but mainly wrong</a:t>
            </a:r>
          </a:p>
          <a:p>
            <a:pPr lvl="1"/>
            <a:r>
              <a:rPr lang="en-CA" dirty="0"/>
              <a:t>6 = You are correct but extremely vague</a:t>
            </a:r>
          </a:p>
          <a:p>
            <a:pPr lvl="1"/>
            <a:r>
              <a:rPr lang="en-CA" dirty="0"/>
              <a:t>7 = You are correct but slightly vague</a:t>
            </a:r>
          </a:p>
          <a:p>
            <a:pPr lvl="1"/>
            <a:r>
              <a:rPr lang="en-CA" dirty="0"/>
              <a:t>8 – 9 = You are correct and are clear. You provide examples to back up your claim(s).</a:t>
            </a:r>
          </a:p>
          <a:p>
            <a:pPr lvl="1"/>
            <a:r>
              <a:rPr lang="en-CA" dirty="0"/>
              <a:t>10 = You are spot on. You provide a range of examples to back up your claim(s). Your answer is full. You don’t leave anything out. Each part of your answer is completely correct. </a:t>
            </a:r>
          </a:p>
          <a:p>
            <a:pPr marL="201168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943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058402" cy="4023360"/>
          </a:xfrm>
        </p:spPr>
        <p:txBody>
          <a:bodyPr>
            <a:normAutofit/>
          </a:bodyPr>
          <a:lstStyle/>
          <a:p>
            <a:r>
              <a:rPr lang="en-CA" sz="3200" dirty="0">
                <a:hlinkClick r:id="rId2"/>
              </a:rPr>
              <a:t>What happens when the media’s priority is profit?</a:t>
            </a:r>
            <a:endParaRPr lang="en-CA" sz="3200" dirty="0"/>
          </a:p>
          <a:p>
            <a:endParaRPr lang="en-CA" sz="3200" dirty="0"/>
          </a:p>
          <a:p>
            <a:r>
              <a:rPr lang="en-CA" sz="3200" dirty="0"/>
              <a:t>How do we balance freedom of </a:t>
            </a:r>
            <a:br>
              <a:rPr lang="en-CA" sz="3200" dirty="0"/>
            </a:br>
            <a:r>
              <a:rPr lang="en-CA" sz="3200" dirty="0"/>
              <a:t>expression with social responsibility?</a:t>
            </a:r>
          </a:p>
          <a:p>
            <a:endParaRPr lang="en-CA" sz="3200" dirty="0"/>
          </a:p>
          <a:p>
            <a:endParaRPr lang="en-CA" sz="3200" dirty="0"/>
          </a:p>
          <a:p>
            <a:endParaRPr lang="en-CA" sz="3200" dirty="0"/>
          </a:p>
        </p:txBody>
      </p:sp>
      <p:pic>
        <p:nvPicPr>
          <p:cNvPr id="1026" name="Picture 2" descr="Charlie Heb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719" y="2341784"/>
            <a:ext cx="3810000" cy="395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600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Speech vs Hate Speech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Discordia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The National – Free Speech Under Attack</a:t>
            </a:r>
            <a:endParaRPr lang="en-US" dirty="0"/>
          </a:p>
          <a:p>
            <a:r>
              <a:rPr lang="en-US" dirty="0">
                <a:hlinkClick r:id="rId4"/>
              </a:rPr>
              <a:t>Debate on Use of Gender Pronouns at University of Toronto</a:t>
            </a:r>
            <a:endParaRPr lang="en-US" dirty="0"/>
          </a:p>
          <a:p>
            <a:endParaRPr lang="en-US" dirty="0">
              <a:hlinkClick r:id="rId5"/>
            </a:endParaRPr>
          </a:p>
          <a:p>
            <a:r>
              <a:rPr lang="en-US" sz="2400" dirty="0"/>
              <a:t>Milo Yiannopoulos</a:t>
            </a:r>
            <a:endParaRPr lang="en-US" sz="2400" dirty="0">
              <a:hlinkClick r:id="rId5"/>
            </a:endParaRPr>
          </a:p>
          <a:p>
            <a:r>
              <a:rPr lang="en-US" dirty="0">
                <a:hlinkClick r:id="rId5"/>
              </a:rPr>
              <a:t>Milo Yiannopoulos</a:t>
            </a:r>
            <a:endParaRPr lang="en-US" dirty="0">
              <a:hlinkClick r:id="rId6"/>
            </a:endParaRPr>
          </a:p>
          <a:p>
            <a:r>
              <a:rPr lang="en-US" dirty="0">
                <a:hlinkClick r:id="rId6"/>
              </a:rPr>
              <a:t>Milo Yiannopoulos</a:t>
            </a:r>
            <a:endParaRPr lang="en-US" dirty="0"/>
          </a:p>
          <a:p>
            <a:r>
              <a:rPr lang="en-US" dirty="0">
                <a:hlinkClick r:id="rId7"/>
              </a:rPr>
              <a:t>Milo Yiannopoulos looses book deal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166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>
            <a:normAutofit lnSpcReduction="10000"/>
          </a:bodyPr>
          <a:lstStyle/>
          <a:p>
            <a:r>
              <a:rPr lang="en-CA" dirty="0"/>
              <a:t>Max Weber – A compulsory organization with a territorial basis… The use of </a:t>
            </a:r>
            <a:r>
              <a:rPr lang="en-CA" i="1" dirty="0"/>
              <a:t>force</a:t>
            </a:r>
            <a:r>
              <a:rPr lang="en-CA" dirty="0"/>
              <a:t> is regarded as </a:t>
            </a:r>
            <a:r>
              <a:rPr lang="en-CA" i="1" dirty="0"/>
              <a:t>legitimate</a:t>
            </a:r>
            <a:r>
              <a:rPr lang="en-CA" dirty="0"/>
              <a:t> only so far as it is either permitted by the state or prescribed by it. </a:t>
            </a:r>
          </a:p>
          <a:p>
            <a:endParaRPr lang="en-CA" dirty="0"/>
          </a:p>
          <a:p>
            <a:r>
              <a:rPr lang="en-CA" dirty="0"/>
              <a:t>Nesbitt-Larking – A bundle of formal and more-or-less permanent institutions, notably the executive, the legislature, the judiciary, the constitution, the armed forces, the public services, and other state organizations. </a:t>
            </a:r>
          </a:p>
          <a:p>
            <a:endParaRPr lang="en-CA" dirty="0"/>
          </a:p>
          <a:p>
            <a:r>
              <a:rPr lang="en-CA" dirty="0"/>
              <a:t>The state uses the media as a mechanism to construct ideology and shape culture. However, media mechanisms also lead politicians to shape their political messages. </a:t>
            </a:r>
          </a:p>
          <a:p>
            <a:endParaRPr lang="en-CA" dirty="0"/>
          </a:p>
          <a:p>
            <a:r>
              <a:rPr lang="en-CA" dirty="0"/>
              <a:t>Liberal market vs totalitarian states = Media apparatuses are controlled by different actors</a:t>
            </a:r>
          </a:p>
        </p:txBody>
      </p:sp>
    </p:spTree>
    <p:extLst>
      <p:ext uri="{BB962C8B-B14F-4D97-AF65-F5344CB8AC3E}">
        <p14:creationId xmlns:p14="http://schemas.microsoft.com/office/powerpoint/2010/main" val="380715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State (Immanuel Wallerstein)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ClrTx/>
              <a:buNone/>
            </a:pPr>
            <a:r>
              <a:rPr lang="en-US" altLang="en-US" sz="3600" dirty="0">
                <a:solidFill>
                  <a:schemeClr val="tx1"/>
                </a:solidFill>
              </a:rPr>
              <a:t>States </a:t>
            </a:r>
          </a:p>
          <a:p>
            <a:pPr lvl="1">
              <a:lnSpc>
                <a:spcPct val="100000"/>
              </a:lnSpc>
              <a:buClrTx/>
              <a:buNone/>
            </a:pPr>
            <a:endParaRPr lang="en-US" altLang="en-US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2200" dirty="0">
                <a:solidFill>
                  <a:schemeClr val="tx1"/>
                </a:solidFill>
              </a:rPr>
              <a:t>Sovereignty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2200" dirty="0">
                <a:solidFill>
                  <a:schemeClr val="tx1"/>
                </a:solidFill>
              </a:rPr>
              <a:t>Borders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2200" dirty="0">
                <a:solidFill>
                  <a:schemeClr val="tx1"/>
                </a:solidFill>
              </a:rPr>
              <a:t>Reciprocal Recognition from other States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2200" dirty="0">
                <a:solidFill>
                  <a:schemeClr val="tx1"/>
                </a:solidFill>
              </a:rPr>
              <a:t>Legitimacy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2200" dirty="0">
                <a:solidFill>
                  <a:schemeClr val="tx1"/>
                </a:solidFill>
              </a:rPr>
              <a:t>Part of an Interstate System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buClr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States assert authority in at least seven principal arenas of direct interest to them</a:t>
            </a:r>
            <a:endParaRPr lang="en-US" altLang="en-US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1 – Sets rules on how capital &amp; </a:t>
            </a:r>
            <a:r>
              <a:rPr lang="en-US" altLang="en-US" sz="1600" dirty="0" err="1">
                <a:solidFill>
                  <a:schemeClr val="tx1"/>
                </a:solidFill>
              </a:rPr>
              <a:t>labour</a:t>
            </a:r>
            <a:r>
              <a:rPr lang="en-US" altLang="en-US" sz="1600" dirty="0">
                <a:solidFill>
                  <a:schemeClr val="tx1"/>
                </a:solidFill>
              </a:rPr>
              <a:t> flows in and out of its border (people, capital and goods)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2 – Sets rules on property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3 – Sets rules about employment and compensation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4 – Decides which costs are internalized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5 – Decides which economic process may be monopolized and to what degree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6 -  They tax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7 – They protect its own core production process internationally</a:t>
            </a:r>
          </a:p>
          <a:p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535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Institutions in a Capitalist World Economy (Immanuel Wallerstein)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5"/>
            <a:ext cx="4937760" cy="40233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Market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>
                <a:solidFill>
                  <a:schemeClr val="tx1"/>
                </a:solidFill>
              </a:rPr>
              <a:t>- </a:t>
            </a:r>
            <a:r>
              <a:rPr lang="en-US" altLang="en-US" sz="2000" dirty="0">
                <a:solidFill>
                  <a:schemeClr val="tx1"/>
                </a:solidFill>
              </a:rPr>
              <a:t>Concrete &amp; Virtual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- Quasi-Monopoly</a:t>
            </a:r>
          </a:p>
          <a:p>
            <a:pPr marL="91440" lvl="3" indent="-9144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Firms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- Main actors in the market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- Cyclical rhythm and Curve (Kondratieff 	Cycles)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- Core, periphery, semi-periphery </a:t>
            </a:r>
          </a:p>
          <a:p>
            <a:pPr lvl="3">
              <a:lnSpc>
                <a:spcPct val="100000"/>
              </a:lnSpc>
              <a:buClr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(degree of profitability in the production process) </a:t>
            </a:r>
          </a:p>
          <a:p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State maintains quasi-monopolies by:</a:t>
            </a:r>
          </a:p>
          <a:p>
            <a:pPr>
              <a:lnSpc>
                <a:spcPct val="100000"/>
              </a:lnSpc>
              <a:buClrTx/>
              <a:buNone/>
            </a:pPr>
            <a:r>
              <a:rPr lang="en-US" altLang="en-US" dirty="0">
                <a:solidFill>
                  <a:schemeClr val="tx1"/>
                </a:solidFill>
              </a:rPr>
              <a:t>	</a:t>
            </a:r>
          </a:p>
          <a:p>
            <a:pPr>
              <a:lnSpc>
                <a:spcPct val="100000"/>
              </a:lnSpc>
              <a:buClrTx/>
              <a:buNone/>
            </a:pPr>
            <a:r>
              <a:rPr lang="en-US" altLang="en-US" dirty="0">
                <a:solidFill>
                  <a:schemeClr val="tx1"/>
                </a:solidFill>
              </a:rPr>
              <a:t>	- Maintaining patents</a:t>
            </a:r>
          </a:p>
          <a:p>
            <a:pPr>
              <a:lnSpc>
                <a:spcPct val="100000"/>
              </a:lnSpc>
              <a:buClrTx/>
              <a:buNone/>
            </a:pPr>
            <a:r>
              <a:rPr lang="en-US" altLang="en-US" dirty="0">
                <a:solidFill>
                  <a:schemeClr val="tx1"/>
                </a:solidFill>
              </a:rPr>
              <a:t>	- Putting restrictions on imports</a:t>
            </a:r>
          </a:p>
          <a:p>
            <a:pPr>
              <a:lnSpc>
                <a:spcPct val="100000"/>
              </a:lnSpc>
              <a:buClrTx/>
              <a:buNone/>
            </a:pPr>
            <a:r>
              <a:rPr lang="en-US" altLang="en-US" dirty="0">
                <a:solidFill>
                  <a:schemeClr val="tx1"/>
                </a:solidFill>
              </a:rPr>
              <a:t>	- Providing subsidies and tax benefits</a:t>
            </a:r>
          </a:p>
          <a:p>
            <a:pPr>
              <a:lnSpc>
                <a:spcPct val="100000"/>
              </a:lnSpc>
              <a:buClrTx/>
              <a:buNone/>
            </a:pPr>
            <a:r>
              <a:rPr lang="en-US" altLang="en-US" dirty="0">
                <a:solidFill>
                  <a:schemeClr val="tx1"/>
                </a:solidFill>
              </a:rPr>
              <a:t>	- Regulations</a:t>
            </a:r>
          </a:p>
          <a:p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1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State and the Media </a:t>
            </a:r>
            <a:r>
              <a:rPr lang="en-CA" sz="4400" dirty="0"/>
              <a:t>(Nesbitt-Larking)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/>
          <a:lstStyle/>
          <a:p>
            <a:r>
              <a:rPr lang="en-CA" dirty="0"/>
              <a:t>The state has multiple roles in relation with media apparatuses.</a:t>
            </a:r>
          </a:p>
          <a:p>
            <a:pPr lvl="1"/>
            <a:r>
              <a:rPr lang="en-CA" dirty="0"/>
              <a:t>Proprietor</a:t>
            </a:r>
          </a:p>
          <a:p>
            <a:pPr lvl="1"/>
            <a:r>
              <a:rPr lang="en-CA" dirty="0"/>
              <a:t>Custodian of national heritage</a:t>
            </a:r>
          </a:p>
          <a:p>
            <a:pPr lvl="1"/>
            <a:r>
              <a:rPr lang="en-CA" dirty="0"/>
              <a:t>Regulator</a:t>
            </a:r>
          </a:p>
          <a:p>
            <a:pPr lvl="1"/>
            <a:r>
              <a:rPr lang="en-CA" dirty="0"/>
              <a:t>Censor</a:t>
            </a:r>
          </a:p>
          <a:p>
            <a:pPr lvl="1"/>
            <a:r>
              <a:rPr lang="en-CA" dirty="0"/>
              <a:t>Patron (awards, prizes and grants)</a:t>
            </a:r>
          </a:p>
          <a:p>
            <a:pPr lvl="1"/>
            <a:r>
              <a:rPr lang="en-CA" dirty="0"/>
              <a:t>Catalyst (subsidies) </a:t>
            </a:r>
          </a:p>
          <a:p>
            <a:pPr lvl="1"/>
            <a:r>
              <a:rPr lang="en-CA" dirty="0"/>
              <a:t>Actor (providing content)</a:t>
            </a:r>
          </a:p>
          <a:p>
            <a:pPr lvl="1"/>
            <a:r>
              <a:rPr lang="en-CA" dirty="0"/>
              <a:t>Masseur (managing news releases)</a:t>
            </a:r>
          </a:p>
          <a:p>
            <a:pPr lvl="1"/>
            <a:r>
              <a:rPr lang="en-CA" dirty="0"/>
              <a:t>Ideologue (shaping political reality)</a:t>
            </a:r>
          </a:p>
          <a:p>
            <a:pPr lvl="1"/>
            <a:r>
              <a:rPr lang="en-CA" dirty="0"/>
              <a:t>Conspirator </a:t>
            </a:r>
          </a:p>
        </p:txBody>
      </p:sp>
    </p:spTree>
    <p:extLst>
      <p:ext uri="{BB962C8B-B14F-4D97-AF65-F5344CB8AC3E}">
        <p14:creationId xmlns:p14="http://schemas.microsoft.com/office/powerpoint/2010/main" val="321742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History of the State as a Regulator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000" dirty="0">
                <a:hlinkClick r:id="rId3"/>
              </a:rPr>
              <a:t>Aird Commission </a:t>
            </a:r>
            <a:r>
              <a:rPr lang="en-US" sz="1000" dirty="0"/>
              <a:t>(Canadian Radio League lobbied for public broadcasting)</a:t>
            </a:r>
          </a:p>
          <a:p>
            <a:r>
              <a:rPr lang="en-US" sz="1000" dirty="0"/>
              <a:t>1932 – </a:t>
            </a:r>
            <a:r>
              <a:rPr lang="en-US" sz="1000" b="1" dirty="0"/>
              <a:t>Canadian Radio Broadcasting Corporation (CRBC)</a:t>
            </a:r>
            <a:endParaRPr lang="en-US" sz="1000" dirty="0"/>
          </a:p>
          <a:p>
            <a:pPr lvl="1"/>
            <a:r>
              <a:rPr lang="en-US" sz="1000" dirty="0"/>
              <a:t>Regulate, Control and Carry Out Broadcasting</a:t>
            </a:r>
          </a:p>
          <a:p>
            <a:r>
              <a:rPr lang="en-US" sz="1000" dirty="0"/>
              <a:t>1936 – Canadian Broadcasting Corporation (CBC)</a:t>
            </a:r>
          </a:p>
          <a:p>
            <a:r>
              <a:rPr lang="en-US" sz="1000" dirty="0"/>
              <a:t>1941 – </a:t>
            </a:r>
            <a:r>
              <a:rPr lang="en-CA" sz="1000" dirty="0"/>
              <a:t>Société du Radio Canada </a:t>
            </a:r>
          </a:p>
          <a:p>
            <a:r>
              <a:rPr lang="en-US" sz="1000" dirty="0"/>
              <a:t>1951 – </a:t>
            </a:r>
            <a:r>
              <a:rPr lang="en-US" sz="1000" dirty="0">
                <a:hlinkClick r:id="rId4"/>
              </a:rPr>
              <a:t>Massey Commission </a:t>
            </a:r>
            <a:r>
              <a:rPr lang="en-US" sz="1000" dirty="0"/>
              <a:t>- </a:t>
            </a:r>
            <a:r>
              <a:rPr lang="en-CA" sz="1000" b="1" dirty="0"/>
              <a:t>Royal Commission on National Development in the Arts, Letters and Sciences</a:t>
            </a:r>
            <a:endParaRPr lang="en-US" sz="1000" dirty="0"/>
          </a:p>
          <a:p>
            <a:r>
              <a:rPr lang="en-US" sz="1000" dirty="0"/>
              <a:t>1957 &amp; 1965 – </a:t>
            </a:r>
            <a:r>
              <a:rPr lang="en-US" sz="1000" dirty="0">
                <a:hlinkClick r:id="rId5"/>
              </a:rPr>
              <a:t>Fowler Commission</a:t>
            </a:r>
            <a:endParaRPr lang="en-US" sz="1000" dirty="0"/>
          </a:p>
          <a:p>
            <a:r>
              <a:rPr lang="en-US" sz="1000" dirty="0"/>
              <a:t>1958 – 1968 – Board of Broadcasting Governors (BBG) </a:t>
            </a:r>
          </a:p>
          <a:p>
            <a:r>
              <a:rPr lang="en-US" sz="1000" dirty="0"/>
              <a:t>1960 – </a:t>
            </a:r>
            <a:r>
              <a:rPr lang="en-US" sz="1000" dirty="0">
                <a:hlinkClick r:id="rId6"/>
              </a:rPr>
              <a:t>O’Leary Commission </a:t>
            </a:r>
            <a:r>
              <a:rPr lang="en-US" sz="1000" dirty="0"/>
              <a:t>– (1964 Legislation covering periodicals and newspapers Times, Readers Digest) – (1976 </a:t>
            </a:r>
            <a:r>
              <a:rPr lang="en-US" sz="1000" dirty="0">
                <a:hlinkClick r:id="rId7"/>
              </a:rPr>
              <a:t>Bill C-58</a:t>
            </a:r>
            <a:r>
              <a:rPr lang="en-US" sz="1000" dirty="0"/>
              <a:t>) – (1999 Bill </a:t>
            </a:r>
            <a:r>
              <a:rPr lang="en-US" sz="1000" dirty="0">
                <a:hlinkClick r:id="rId8"/>
              </a:rPr>
              <a:t>C-55</a:t>
            </a:r>
            <a:r>
              <a:rPr lang="en-US" sz="1000" dirty="0"/>
              <a:t>) </a:t>
            </a:r>
          </a:p>
          <a:p>
            <a:r>
              <a:rPr lang="en-US" sz="1000" dirty="0"/>
              <a:t>1968 – Canadian Radio Telecommunications Commission (CRTC)</a:t>
            </a:r>
          </a:p>
          <a:p>
            <a:r>
              <a:rPr lang="en-US" sz="1000" dirty="0"/>
              <a:t>1969 – Davey Report</a:t>
            </a:r>
          </a:p>
          <a:p>
            <a:r>
              <a:rPr lang="en-US" sz="1000" dirty="0"/>
              <a:t>1981 – </a:t>
            </a:r>
            <a:r>
              <a:rPr lang="en-US" sz="1000" dirty="0">
                <a:hlinkClick r:id="rId9"/>
              </a:rPr>
              <a:t>Kent Commission</a:t>
            </a:r>
            <a:endParaRPr lang="en-US" sz="1000" dirty="0"/>
          </a:p>
          <a:p>
            <a:r>
              <a:rPr lang="en-US" sz="1000" dirty="0"/>
              <a:t>1991 – Newest Broadcasting Act</a:t>
            </a:r>
          </a:p>
          <a:p>
            <a:r>
              <a:rPr lang="en-US" sz="1000" dirty="0">
                <a:hlinkClick r:id="rId10"/>
              </a:rPr>
              <a:t>2008 – Diversity of Voices Policy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4872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667</TotalTime>
  <Words>1014</Words>
  <Application>Microsoft Office PowerPoint</Application>
  <PresentationFormat>Widescreen</PresentationFormat>
  <Paragraphs>157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Calibri</vt:lpstr>
      <vt:lpstr>Calibri Light</vt:lpstr>
      <vt:lpstr>Retrospect</vt:lpstr>
      <vt:lpstr>Media, Technology and Politics</vt:lpstr>
      <vt:lpstr>Midterm Exam</vt:lpstr>
      <vt:lpstr>Video</vt:lpstr>
      <vt:lpstr>Free Speech vs Hate Speech</vt:lpstr>
      <vt:lpstr>The State</vt:lpstr>
      <vt:lpstr>The State (Immanuel Wallerstein)</vt:lpstr>
      <vt:lpstr>Institutions in a Capitalist World Economy (Immanuel Wallerstein)</vt:lpstr>
      <vt:lpstr>The State and the Media (Nesbitt-Larking)</vt:lpstr>
      <vt:lpstr>History of the State as a Regulator</vt:lpstr>
      <vt:lpstr>Davey Report &amp; Kent Commission</vt:lpstr>
      <vt:lpstr>CRTC Regulations </vt:lpstr>
      <vt:lpstr>Canada and the Media</vt:lpstr>
      <vt:lpstr>Media and Politics – Dual Control</vt:lpstr>
      <vt:lpstr>State and Media Control</vt:lpstr>
      <vt:lpstr>Libel in Canada</vt:lpstr>
      <vt:lpstr>Wartime Reporting</vt:lpstr>
      <vt:lpstr>Social Media and Freedom of Expression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Chevrier</dc:creator>
  <cp:lastModifiedBy>Erik Chevrier</cp:lastModifiedBy>
  <cp:revision>94</cp:revision>
  <dcterms:created xsi:type="dcterms:W3CDTF">2016-01-27T06:10:50Z</dcterms:created>
  <dcterms:modified xsi:type="dcterms:W3CDTF">2017-10-11T16:04:58Z</dcterms:modified>
</cp:coreProperties>
</file>