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73" r:id="rId3"/>
    <p:sldId id="274" r:id="rId4"/>
    <p:sldId id="259" r:id="rId5"/>
    <p:sldId id="261" r:id="rId6"/>
    <p:sldId id="270" r:id="rId7"/>
    <p:sldId id="275" r:id="rId8"/>
    <p:sldId id="262" r:id="rId9"/>
    <p:sldId id="277" r:id="rId10"/>
    <p:sldId id="276" r:id="rId11"/>
    <p:sldId id="257" r:id="rId12"/>
    <p:sldId id="271" r:id="rId13"/>
    <p:sldId id="278" r:id="rId14"/>
    <p:sldId id="280" r:id="rId15"/>
    <p:sldId id="279" r:id="rId16"/>
    <p:sldId id="281"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2017-10-16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2017-10-16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2017-10-16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2017-10-16</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2017-10-16</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2017-10-16</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2017-10-16</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inspection.gc.ca/food/labelling/food-labelling-for-industry/label/country-of-origin/eng/1334599362133/1334601061354" TargetMode="External"/><Relationship Id="rId2" Type="http://schemas.openxmlformats.org/officeDocument/2006/relationships/hyperlink" Target="http://www.inspection.gc.ca/food/labelling/eng/1299879892810/1299879939872" TargetMode="External"/><Relationship Id="rId1" Type="http://schemas.openxmlformats.org/officeDocument/2006/relationships/slideLayout" Target="../slideLayouts/slideLayout2.xml"/><Relationship Id="rId5" Type="http://schemas.openxmlformats.org/officeDocument/2006/relationships/hyperlink" Target="http://www.agr.gc.ca/eng/industry-markets-and-trade/foreign-market-information-by-region/united-states-and-mexico/canada-united-states-bilateral-trade/united-states-country-of-origin-labeling-cool-fact-sheet/?id=1416856287926" TargetMode="External"/><Relationship Id="rId4" Type="http://schemas.openxmlformats.org/officeDocument/2006/relationships/hyperlink" Target="http://www.inspection.gc.ca/food/labelling/food-labelling-for-industry/origin/eng/1393622222140/139362251559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upov.int/portal/index.html.en" TargetMode="External"/><Relationship Id="rId2" Type="http://schemas.openxmlformats.org/officeDocument/2006/relationships/hyperlink" Target="https://www.wto.org/english/thewto_e/whatis_e/tif_e/agrm7_e.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wto.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wto.org/english/tratop_e/tbt_e/tbt_e.htm" TargetMode="External"/><Relationship Id="rId2" Type="http://schemas.openxmlformats.org/officeDocument/2006/relationships/hyperlink" Target="https://www.wto.org/english/tratop_e/sps_e/sps_e.htm" TargetMode="External"/><Relationship Id="rId1" Type="http://schemas.openxmlformats.org/officeDocument/2006/relationships/slideLayout" Target="../slideLayouts/slideLayout2.xml"/><Relationship Id="rId4" Type="http://schemas.openxmlformats.org/officeDocument/2006/relationships/hyperlink" Target="https://www.wto.org/english/tratop_e/tbt_e/tbtnov16_e.htm"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wto.org/english/tratop_e/sps_e/sps_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fao.org/3/a-i7407e.pdf" TargetMode="External"/><Relationship Id="rId2" Type="http://schemas.openxmlformats.org/officeDocument/2006/relationships/hyperlink" Target="http://www.fao.org/fao-who-codexalimentarius/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Global Food Culture – International Trade Regulations &amp; GMOs</a:t>
            </a:r>
          </a:p>
          <a:p>
            <a:r>
              <a:rPr lang="en-CA" dirty="0"/>
              <a:t>Erik Chevrier</a:t>
            </a:r>
          </a:p>
          <a:p>
            <a:r>
              <a:rPr lang="en-CA" dirty="0"/>
              <a:t>October 17</a:t>
            </a:r>
            <a:r>
              <a:rPr lang="en-CA" baseline="30000" dirty="0"/>
              <a:t>th</a:t>
            </a:r>
            <a:r>
              <a:rPr lang="en-CA" dirty="0"/>
              <a:t>,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1DABAD8-216A-493D-B5C5-F597308539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4323" y="0"/>
            <a:ext cx="8291448" cy="6210294"/>
          </a:xfrm>
          <a:prstGeom prst="rect">
            <a:avLst/>
          </a:prstGeom>
        </p:spPr>
      </p:pic>
    </p:spTree>
    <p:extLst>
      <p:ext uri="{BB962C8B-B14F-4D97-AF65-F5344CB8AC3E}">
        <p14:creationId xmlns:p14="http://schemas.microsoft.com/office/powerpoint/2010/main" val="264163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ED36-AA1C-443A-B9E1-F97329D8B610}"/>
              </a:ext>
            </a:extLst>
          </p:cNvPr>
          <p:cNvSpPr>
            <a:spLocks noGrp="1"/>
          </p:cNvSpPr>
          <p:nvPr>
            <p:ph type="title"/>
          </p:nvPr>
        </p:nvSpPr>
        <p:spPr/>
        <p:txBody>
          <a:bodyPr/>
          <a:lstStyle/>
          <a:p>
            <a:r>
              <a:rPr lang="en-US" dirty="0"/>
              <a:t>Food Labelling in Canada</a:t>
            </a:r>
          </a:p>
        </p:txBody>
      </p:sp>
      <p:sp>
        <p:nvSpPr>
          <p:cNvPr id="3" name="Content Placeholder 2">
            <a:extLst>
              <a:ext uri="{FF2B5EF4-FFF2-40B4-BE49-F238E27FC236}">
                <a16:creationId xmlns:a16="http://schemas.microsoft.com/office/drawing/2014/main" id="{A4858B51-040D-4EC6-84C1-BA90C985ACCC}"/>
              </a:ext>
            </a:extLst>
          </p:cNvPr>
          <p:cNvSpPr>
            <a:spLocks noGrp="1"/>
          </p:cNvSpPr>
          <p:nvPr>
            <p:ph idx="1"/>
          </p:nvPr>
        </p:nvSpPr>
        <p:spPr>
          <a:xfrm>
            <a:off x="1097280" y="1845734"/>
            <a:ext cx="10058400" cy="4438952"/>
          </a:xfrm>
        </p:spPr>
        <p:txBody>
          <a:bodyPr>
            <a:normAutofit fontScale="32500" lnSpcReduction="20000"/>
          </a:bodyPr>
          <a:lstStyle/>
          <a:p>
            <a:r>
              <a:rPr lang="en-US" sz="6200" dirty="0">
                <a:hlinkClick r:id="rId2"/>
              </a:rPr>
              <a:t>Canada Food Labelling</a:t>
            </a:r>
            <a:endParaRPr lang="en-US" sz="6200" dirty="0"/>
          </a:p>
          <a:p>
            <a:endParaRPr lang="en-US" sz="3200" dirty="0"/>
          </a:p>
          <a:p>
            <a:r>
              <a:rPr lang="en-US" sz="6200" dirty="0">
                <a:hlinkClick r:id="rId3"/>
              </a:rPr>
              <a:t>Country of Origin Labelling in Canada</a:t>
            </a:r>
            <a:endParaRPr lang="en-US" sz="6200" dirty="0"/>
          </a:p>
          <a:p>
            <a:r>
              <a:rPr lang="en-CA" sz="3700" dirty="0"/>
              <a:t>In Canada, there are mandatory requirements for certain food products to indicate the country of origin on their labels. Companies may also make </a:t>
            </a:r>
            <a:r>
              <a:rPr lang="en-CA" sz="3700" dirty="0">
                <a:hlinkClick r:id="rId4"/>
              </a:rPr>
              <a:t>origin claims</a:t>
            </a:r>
            <a:r>
              <a:rPr lang="en-CA" sz="3700" dirty="0"/>
              <a:t> to highlight the origins of a product or ingredient in a product.</a:t>
            </a:r>
          </a:p>
          <a:p>
            <a:r>
              <a:rPr lang="en-CA" sz="3700" dirty="0"/>
              <a:t>Country of origin labelling does not provide information on the safety of a food product. All food products sold in Canada, whether produced in Canada or abroad, must meet the same food safety standards.</a:t>
            </a:r>
          </a:p>
          <a:p>
            <a:r>
              <a:rPr lang="en-CA" sz="3700" b="1" dirty="0"/>
              <a:t>Mandatory labelling</a:t>
            </a:r>
          </a:p>
          <a:p>
            <a:r>
              <a:rPr lang="en-CA" sz="3700" dirty="0"/>
              <a:t>All prepackaged food products sold in Canada are required to be labelled with the identity and principal place of business of the company responsible for the product, such as the importer or manufacturer.</a:t>
            </a:r>
          </a:p>
          <a:p>
            <a:r>
              <a:rPr lang="en-CA" sz="3700" dirty="0"/>
              <a:t>When a food product is wholly manufactured outside of Canada, the label must show that the product is imported. This information can be provided in one of three ways:</a:t>
            </a:r>
          </a:p>
          <a:p>
            <a:r>
              <a:rPr lang="en-CA" sz="3700" dirty="0"/>
              <a:t>the identity and principal place of business of the foreign manufacturer, or</a:t>
            </a:r>
          </a:p>
          <a:p>
            <a:r>
              <a:rPr lang="en-CA" sz="3700" dirty="0"/>
              <a:t>the statement "imported for" or "imported by" followed by the identity and principal place of business of the Canadian company;</a:t>
            </a:r>
          </a:p>
          <a:p>
            <a:r>
              <a:rPr lang="en-CA" sz="3700" dirty="0"/>
              <a:t>the identity and principal place of business of the Canadian company with the country of origin of the product.</a:t>
            </a:r>
          </a:p>
          <a:p>
            <a:r>
              <a:rPr lang="en-US" sz="5500" dirty="0">
                <a:hlinkClick r:id="rId5"/>
              </a:rPr>
              <a:t>Canada vs USA COOL labelling </a:t>
            </a:r>
            <a:endParaRPr lang="en-US" sz="5500" dirty="0"/>
          </a:p>
          <a:p>
            <a:endParaRPr lang="en-US" sz="3200" dirty="0"/>
          </a:p>
        </p:txBody>
      </p:sp>
    </p:spTree>
    <p:extLst>
      <p:ext uri="{BB962C8B-B14F-4D97-AF65-F5344CB8AC3E}">
        <p14:creationId xmlns:p14="http://schemas.microsoft.com/office/powerpoint/2010/main" val="26584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70548-5F01-4C4C-94A9-315D9CBC84D8}"/>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7FB78EF5-7768-4FCA-BE78-3729677F10B7}"/>
              </a:ext>
            </a:extLst>
          </p:cNvPr>
          <p:cNvSpPr>
            <a:spLocks noGrp="1"/>
          </p:cNvSpPr>
          <p:nvPr>
            <p:ph idx="1"/>
          </p:nvPr>
        </p:nvSpPr>
        <p:spPr/>
        <p:txBody>
          <a:bodyPr/>
          <a:lstStyle/>
          <a:p>
            <a:r>
              <a:rPr lang="en-CA" dirty="0">
                <a:hlinkClick r:id="rId2"/>
              </a:rPr>
              <a:t>Agreement on Trade-Related Aspects of Intellectual Property Rights (TRIPS)</a:t>
            </a:r>
            <a:endParaRPr lang="en-CA" dirty="0"/>
          </a:p>
          <a:p>
            <a:r>
              <a:rPr lang="en-CA" dirty="0">
                <a:hlinkClick r:id="rId3"/>
              </a:rPr>
              <a:t>International Union for the Protection of New Varieties of Plants (UPOV) </a:t>
            </a:r>
            <a:endParaRPr lang="en-US" dirty="0"/>
          </a:p>
          <a:p>
            <a:endParaRPr lang="en-CA" dirty="0"/>
          </a:p>
          <a:p>
            <a:endParaRPr lang="en-US" dirty="0"/>
          </a:p>
        </p:txBody>
      </p:sp>
    </p:spTree>
    <p:extLst>
      <p:ext uri="{BB962C8B-B14F-4D97-AF65-F5344CB8AC3E}">
        <p14:creationId xmlns:p14="http://schemas.microsoft.com/office/powerpoint/2010/main" val="258309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23883-2A58-4C89-88CB-8F3920AD1CE7}"/>
              </a:ext>
            </a:extLst>
          </p:cNvPr>
          <p:cNvSpPr>
            <a:spLocks noGrp="1"/>
          </p:cNvSpPr>
          <p:nvPr>
            <p:ph type="title"/>
          </p:nvPr>
        </p:nvSpPr>
        <p:spPr/>
        <p:txBody>
          <a:bodyPr/>
          <a:lstStyle/>
          <a:p>
            <a:r>
              <a:rPr lang="en-US" dirty="0"/>
              <a:t>Seed Sovereignty Food Security</a:t>
            </a:r>
          </a:p>
        </p:txBody>
      </p:sp>
      <p:sp>
        <p:nvSpPr>
          <p:cNvPr id="3" name="Content Placeholder 2">
            <a:extLst>
              <a:ext uri="{FF2B5EF4-FFF2-40B4-BE49-F238E27FC236}">
                <a16:creationId xmlns:a16="http://schemas.microsoft.com/office/drawing/2014/main" id="{CD0EC4FC-05BE-4D78-81A1-FBA24A54055E}"/>
              </a:ext>
            </a:extLst>
          </p:cNvPr>
          <p:cNvSpPr>
            <a:spLocks noGrp="1"/>
          </p:cNvSpPr>
          <p:nvPr>
            <p:ph idx="1"/>
          </p:nvPr>
        </p:nvSpPr>
        <p:spPr/>
        <p:txBody>
          <a:bodyPr/>
          <a:lstStyle/>
          <a:p>
            <a:r>
              <a:rPr lang="en-US" sz="2400" b="1" dirty="0"/>
              <a:t>Vandana Shiva</a:t>
            </a:r>
          </a:p>
          <a:p>
            <a:pPr lvl="1"/>
            <a:r>
              <a:rPr lang="en-US" dirty="0"/>
              <a:t>Industrial monoculture agriculture has pushed more than 75% of our </a:t>
            </a:r>
            <a:r>
              <a:rPr lang="en-US" dirty="0" err="1"/>
              <a:t>agro</a:t>
            </a:r>
            <a:r>
              <a:rPr lang="en-US" dirty="0"/>
              <a:t>-biodiversity to extinction</a:t>
            </a:r>
          </a:p>
          <a:p>
            <a:pPr lvl="1"/>
            <a:r>
              <a:rPr lang="en-US" dirty="0"/>
              <a:t>75% of the bees have been killed because of toxic pesticides.</a:t>
            </a:r>
          </a:p>
          <a:p>
            <a:pPr lvl="1"/>
            <a:r>
              <a:rPr lang="en-US" dirty="0"/>
              <a:t>75% of the water on the planet is being depleted and polluted for chemical-intensive industrial agriculture. </a:t>
            </a:r>
          </a:p>
          <a:p>
            <a:pPr lvl="1"/>
            <a:r>
              <a:rPr lang="en-US" dirty="0"/>
              <a:t>75% of the land and soil degradation is caused by chemical farming</a:t>
            </a:r>
          </a:p>
          <a:p>
            <a:pPr lvl="1"/>
            <a:r>
              <a:rPr lang="en-US" dirty="0"/>
              <a:t>40% of all greenhouse gas emissions responsible for climate change comes from fossil fuel, chemical-intensive industrial globalized systems of agriculture. </a:t>
            </a:r>
          </a:p>
          <a:p>
            <a:pPr marL="201168" lvl="1" indent="0">
              <a:buNone/>
            </a:pPr>
            <a:endParaRPr lang="en-US" dirty="0"/>
          </a:p>
          <a:p>
            <a:pPr marL="201168" lvl="1" indent="0">
              <a:buNone/>
            </a:pPr>
            <a:endParaRPr lang="en-US" dirty="0"/>
          </a:p>
          <a:p>
            <a:pPr lvl="1"/>
            <a:endParaRPr lang="en-US" dirty="0"/>
          </a:p>
        </p:txBody>
      </p:sp>
    </p:spTree>
    <p:extLst>
      <p:ext uri="{BB962C8B-B14F-4D97-AF65-F5344CB8AC3E}">
        <p14:creationId xmlns:p14="http://schemas.microsoft.com/office/powerpoint/2010/main" val="96701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48956-7459-48D0-9182-99D7901420F5}"/>
              </a:ext>
            </a:extLst>
          </p:cNvPr>
          <p:cNvSpPr>
            <a:spLocks noGrp="1"/>
          </p:cNvSpPr>
          <p:nvPr>
            <p:ph type="title"/>
          </p:nvPr>
        </p:nvSpPr>
        <p:spPr/>
        <p:txBody>
          <a:bodyPr/>
          <a:lstStyle/>
          <a:p>
            <a:r>
              <a:rPr lang="en-US"/>
              <a:t>GMO Myths According to Vandana Shiva</a:t>
            </a:r>
            <a:endParaRPr lang="en-US" dirty="0"/>
          </a:p>
        </p:txBody>
      </p:sp>
      <p:sp>
        <p:nvSpPr>
          <p:cNvPr id="3" name="Content Placeholder 2">
            <a:extLst>
              <a:ext uri="{FF2B5EF4-FFF2-40B4-BE49-F238E27FC236}">
                <a16:creationId xmlns:a16="http://schemas.microsoft.com/office/drawing/2014/main" id="{314BD64A-C580-49B4-8F69-DE62C68CDE74}"/>
              </a:ext>
            </a:extLst>
          </p:cNvPr>
          <p:cNvSpPr>
            <a:spLocks noGrp="1"/>
          </p:cNvSpPr>
          <p:nvPr>
            <p:ph idx="1"/>
          </p:nvPr>
        </p:nvSpPr>
        <p:spPr/>
        <p:txBody>
          <a:bodyPr>
            <a:normAutofit/>
          </a:bodyPr>
          <a:lstStyle/>
          <a:p>
            <a:r>
              <a:rPr lang="en-US" sz="2800" dirty="0"/>
              <a:t>What are the myths and realities of GMOs according to Vandana Shiva?</a:t>
            </a:r>
          </a:p>
        </p:txBody>
      </p:sp>
    </p:spTree>
    <p:extLst>
      <p:ext uri="{BB962C8B-B14F-4D97-AF65-F5344CB8AC3E}">
        <p14:creationId xmlns:p14="http://schemas.microsoft.com/office/powerpoint/2010/main" val="332657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9EE37-1FA3-4589-B69B-A1F45465B6D0}"/>
              </a:ext>
            </a:extLst>
          </p:cNvPr>
          <p:cNvSpPr>
            <a:spLocks noGrp="1"/>
          </p:cNvSpPr>
          <p:nvPr>
            <p:ph type="title"/>
          </p:nvPr>
        </p:nvSpPr>
        <p:spPr/>
        <p:txBody>
          <a:bodyPr/>
          <a:lstStyle/>
          <a:p>
            <a:r>
              <a:rPr lang="en-US" dirty="0"/>
              <a:t>GMO Myths According to Vandana Shiva</a:t>
            </a:r>
          </a:p>
        </p:txBody>
      </p:sp>
      <p:sp>
        <p:nvSpPr>
          <p:cNvPr id="3" name="Content Placeholder 2">
            <a:extLst>
              <a:ext uri="{FF2B5EF4-FFF2-40B4-BE49-F238E27FC236}">
                <a16:creationId xmlns:a16="http://schemas.microsoft.com/office/drawing/2014/main" id="{F2AAB50C-01F2-4B42-A3A5-D21A835EE2C0}"/>
              </a:ext>
            </a:extLst>
          </p:cNvPr>
          <p:cNvSpPr>
            <a:spLocks noGrp="1"/>
          </p:cNvSpPr>
          <p:nvPr>
            <p:ph idx="1"/>
          </p:nvPr>
        </p:nvSpPr>
        <p:spPr/>
        <p:txBody>
          <a:bodyPr/>
          <a:lstStyle/>
          <a:p>
            <a:r>
              <a:rPr lang="en-US" dirty="0"/>
              <a:t>Myth 1 – GMOs are an ‘invention of corporations’ and therefore can be patented and owned </a:t>
            </a:r>
          </a:p>
          <a:p>
            <a:r>
              <a:rPr lang="en-US" dirty="0"/>
              <a:t>Myth 2 – Genetic engineering is more accurate and precise than conventional breeding</a:t>
            </a:r>
          </a:p>
          <a:p>
            <a:r>
              <a:rPr lang="en-US" dirty="0"/>
              <a:t>Myth 3 – GMOs are just like naturally occurring organisms, and therefore they are safe</a:t>
            </a:r>
          </a:p>
          <a:p>
            <a:r>
              <a:rPr lang="en-US" dirty="0"/>
              <a:t>Myth 4 – GMOs are based on cutting edge science; GMO critics are ‘anti-science’</a:t>
            </a:r>
          </a:p>
          <a:p>
            <a:r>
              <a:rPr lang="en-US" dirty="0"/>
              <a:t>Myth 5 – GMOs increase yields and are the answer to world hunger</a:t>
            </a:r>
          </a:p>
          <a:p>
            <a:r>
              <a:rPr lang="en-US" dirty="0"/>
              <a:t>Myth 6 – GMOs reduce chemical use and are therefore environmentally beneficial </a:t>
            </a:r>
          </a:p>
          <a:p>
            <a:r>
              <a:rPr lang="en-US" dirty="0"/>
              <a:t>Myth 7 – GMOs promote free choice</a:t>
            </a:r>
          </a:p>
        </p:txBody>
      </p:sp>
    </p:spTree>
    <p:extLst>
      <p:ext uri="{BB962C8B-B14F-4D97-AF65-F5344CB8AC3E}">
        <p14:creationId xmlns:p14="http://schemas.microsoft.com/office/powerpoint/2010/main" val="3293700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07F0F-EF57-40CA-A377-C75B983FD5D6}"/>
              </a:ext>
            </a:extLst>
          </p:cNvPr>
          <p:cNvSpPr>
            <a:spLocks noGrp="1"/>
          </p:cNvSpPr>
          <p:nvPr>
            <p:ph type="title"/>
          </p:nvPr>
        </p:nvSpPr>
        <p:spPr/>
        <p:txBody>
          <a:bodyPr>
            <a:normAutofit/>
          </a:bodyPr>
          <a:lstStyle/>
          <a:p>
            <a:r>
              <a:rPr lang="en-US" sz="4400" dirty="0"/>
              <a:t>Dangers of GMOs According to Mae-Wan Ho</a:t>
            </a:r>
          </a:p>
        </p:txBody>
      </p:sp>
      <p:sp>
        <p:nvSpPr>
          <p:cNvPr id="3" name="Content Placeholder 2">
            <a:extLst>
              <a:ext uri="{FF2B5EF4-FFF2-40B4-BE49-F238E27FC236}">
                <a16:creationId xmlns:a16="http://schemas.microsoft.com/office/drawing/2014/main" id="{F9AD57A5-57C9-4C42-946B-0BE53AB01059}"/>
              </a:ext>
            </a:extLst>
          </p:cNvPr>
          <p:cNvSpPr>
            <a:spLocks noGrp="1"/>
          </p:cNvSpPr>
          <p:nvPr>
            <p:ph idx="1"/>
          </p:nvPr>
        </p:nvSpPr>
        <p:spPr/>
        <p:txBody>
          <a:bodyPr>
            <a:normAutofit/>
          </a:bodyPr>
          <a:lstStyle/>
          <a:p>
            <a:r>
              <a:rPr lang="en-US" sz="2800" dirty="0"/>
              <a:t>What are the dangers of GMOs according to Mae-Wan Ho?</a:t>
            </a:r>
          </a:p>
        </p:txBody>
      </p:sp>
    </p:spTree>
    <p:extLst>
      <p:ext uri="{BB962C8B-B14F-4D97-AF65-F5344CB8AC3E}">
        <p14:creationId xmlns:p14="http://schemas.microsoft.com/office/powerpoint/2010/main" val="3653063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707B-1E00-4771-998C-2A02E7928038}"/>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766C347-E0BC-49A5-91BD-AD56EAA3E33E}"/>
              </a:ext>
            </a:extLst>
          </p:cNvPr>
          <p:cNvSpPr>
            <a:spLocks noGrp="1"/>
          </p:cNvSpPr>
          <p:nvPr>
            <p:ph idx="1"/>
          </p:nvPr>
        </p:nvSpPr>
        <p:spPr/>
        <p:txBody>
          <a:bodyPr>
            <a:normAutofit/>
          </a:bodyPr>
          <a:lstStyle/>
          <a:p>
            <a:r>
              <a:rPr lang="en-US" sz="3600" dirty="0"/>
              <a:t>Questions or concerns? </a:t>
            </a:r>
          </a:p>
        </p:txBody>
      </p:sp>
    </p:spTree>
    <p:extLst>
      <p:ext uri="{BB962C8B-B14F-4D97-AF65-F5344CB8AC3E}">
        <p14:creationId xmlns:p14="http://schemas.microsoft.com/office/powerpoint/2010/main" val="627833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Midterm Exam</a:t>
            </a:r>
          </a:p>
        </p:txBody>
      </p:sp>
      <p:sp>
        <p:nvSpPr>
          <p:cNvPr id="3" name="Content Placeholder 2"/>
          <p:cNvSpPr>
            <a:spLocks noGrp="1"/>
          </p:cNvSpPr>
          <p:nvPr>
            <p:ph idx="1"/>
          </p:nvPr>
        </p:nvSpPr>
        <p:spPr>
          <a:xfrm>
            <a:off x="1097280" y="1845734"/>
            <a:ext cx="10058400" cy="4023360"/>
          </a:xfrm>
        </p:spPr>
        <p:txBody>
          <a:bodyPr>
            <a:normAutofit fontScale="92500" lnSpcReduction="10000"/>
          </a:bodyPr>
          <a:lstStyle/>
          <a:p>
            <a:r>
              <a:rPr lang="en-CA" sz="2400" dirty="0"/>
              <a:t>Exam Format </a:t>
            </a:r>
          </a:p>
          <a:p>
            <a:pPr lvl="1"/>
            <a:r>
              <a:rPr lang="en-CA" sz="2200" dirty="0"/>
              <a:t>15 = Multiple Choice (3 points each)</a:t>
            </a:r>
          </a:p>
          <a:p>
            <a:pPr lvl="1"/>
            <a:r>
              <a:rPr lang="en-CA" sz="2200" dirty="0"/>
              <a:t>4 = Short Answer Questions (10 points each)</a:t>
            </a:r>
            <a:br>
              <a:rPr lang="en-CA" sz="2200" dirty="0"/>
            </a:br>
            <a:endParaRPr lang="en-CA" sz="2200" dirty="0"/>
          </a:p>
          <a:p>
            <a:r>
              <a:rPr lang="en-CA" sz="2400" dirty="0"/>
              <a:t>Short Answer – Points (0 – 10)</a:t>
            </a:r>
          </a:p>
          <a:p>
            <a:pPr lvl="1"/>
            <a:r>
              <a:rPr lang="en-CA" dirty="0"/>
              <a:t>0 = You wrote nothing</a:t>
            </a:r>
          </a:p>
          <a:p>
            <a:pPr lvl="1"/>
            <a:r>
              <a:rPr lang="en-CA" dirty="0"/>
              <a:t>1 – 2 = You wrote something but it is not right at all</a:t>
            </a:r>
          </a:p>
          <a:p>
            <a:pPr lvl="1"/>
            <a:r>
              <a:rPr lang="en-CA" dirty="0"/>
              <a:t>3 – 5 = You wrote something that is partially true but mainly wrong</a:t>
            </a:r>
          </a:p>
          <a:p>
            <a:pPr lvl="1"/>
            <a:r>
              <a:rPr lang="en-CA" dirty="0"/>
              <a:t>6 = You are correct but extremely vague</a:t>
            </a:r>
          </a:p>
          <a:p>
            <a:pPr lvl="1"/>
            <a:r>
              <a:rPr lang="en-CA" dirty="0"/>
              <a:t>7 = You are correct but slightly vague</a:t>
            </a:r>
          </a:p>
          <a:p>
            <a:pPr lvl="1"/>
            <a:r>
              <a:rPr lang="en-CA" dirty="0"/>
              <a:t>8 – 9 = You are correct and are clear. You provide examples to back up your claim(s).</a:t>
            </a:r>
          </a:p>
          <a:p>
            <a:pPr lvl="1"/>
            <a:r>
              <a:rPr lang="en-CA" dirty="0"/>
              <a:t>10 = You are spot on. You provide a range of examples to back up your claim(s). Your answer is full. You don’t leave anything out. Each part of your answer is completely correct. </a:t>
            </a:r>
          </a:p>
          <a:p>
            <a:pPr marL="201168" lvl="1" indent="0">
              <a:buNone/>
            </a:pPr>
            <a:endParaRPr lang="en-CA" dirty="0"/>
          </a:p>
        </p:txBody>
      </p:sp>
    </p:spTree>
    <p:extLst>
      <p:ext uri="{BB962C8B-B14F-4D97-AF65-F5344CB8AC3E}">
        <p14:creationId xmlns:p14="http://schemas.microsoft.com/office/powerpoint/2010/main" val="1639436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7EDF-6696-4D41-976C-827D23354885}"/>
              </a:ext>
            </a:extLst>
          </p:cNvPr>
          <p:cNvSpPr>
            <a:spLocks noGrp="1"/>
          </p:cNvSpPr>
          <p:nvPr>
            <p:ph type="title"/>
          </p:nvPr>
        </p:nvSpPr>
        <p:spPr/>
        <p:txBody>
          <a:bodyPr/>
          <a:lstStyle/>
          <a:p>
            <a:r>
              <a:rPr lang="en-US" dirty="0"/>
              <a:t>Midterm Exam</a:t>
            </a:r>
          </a:p>
        </p:txBody>
      </p:sp>
      <p:sp>
        <p:nvSpPr>
          <p:cNvPr id="3" name="Content Placeholder 2">
            <a:extLst>
              <a:ext uri="{FF2B5EF4-FFF2-40B4-BE49-F238E27FC236}">
                <a16:creationId xmlns:a16="http://schemas.microsoft.com/office/drawing/2014/main" id="{6974FFD1-989F-4A97-A06C-0B7E10910AB5}"/>
              </a:ext>
            </a:extLst>
          </p:cNvPr>
          <p:cNvSpPr>
            <a:spLocks noGrp="1"/>
          </p:cNvSpPr>
          <p:nvPr>
            <p:ph idx="1"/>
          </p:nvPr>
        </p:nvSpPr>
        <p:spPr/>
        <p:txBody>
          <a:bodyPr>
            <a:normAutofit lnSpcReduction="10000"/>
          </a:bodyPr>
          <a:lstStyle/>
          <a:p>
            <a:r>
              <a:rPr lang="en-US" dirty="0"/>
              <a:t>There will be a range of questions some requiring more detail and some requiring less detail</a:t>
            </a:r>
          </a:p>
          <a:p>
            <a:pPr lvl="1"/>
            <a:r>
              <a:rPr lang="en-US" dirty="0"/>
              <a:t>The goal is to provide a balanced exam</a:t>
            </a:r>
          </a:p>
          <a:p>
            <a:pPr lvl="1"/>
            <a:r>
              <a:rPr lang="en-US" dirty="0"/>
              <a:t>If you expect to get an A or A+ you should study the material in more detail</a:t>
            </a:r>
          </a:p>
          <a:p>
            <a:endParaRPr lang="en-US" dirty="0"/>
          </a:p>
          <a:p>
            <a:r>
              <a:rPr lang="en-US" dirty="0"/>
              <a:t>You should study the material from the book as well as the PowerPoint slides</a:t>
            </a:r>
          </a:p>
          <a:p>
            <a:pPr lvl="1"/>
            <a:r>
              <a:rPr lang="en-US" dirty="0"/>
              <a:t>Study both – use the book to complement the material from what we went over in class</a:t>
            </a:r>
          </a:p>
          <a:p>
            <a:endParaRPr lang="en-US" dirty="0"/>
          </a:p>
          <a:p>
            <a:r>
              <a:rPr lang="en-US" dirty="0"/>
              <a:t>Last class, I provided you a list of readings to exclude from your studying</a:t>
            </a:r>
          </a:p>
          <a:p>
            <a:pPr lvl="1"/>
            <a:r>
              <a:rPr lang="en-US" dirty="0"/>
              <a:t>This is to minimize the amount of information you need to learn for the exam</a:t>
            </a:r>
          </a:p>
          <a:p>
            <a:pPr lvl="1"/>
            <a:r>
              <a:rPr lang="en-US" dirty="0"/>
              <a:t>Depending on how much we cover, I may exclude the readings from the class before the exam</a:t>
            </a:r>
          </a:p>
          <a:p>
            <a:pPr lvl="2"/>
            <a:r>
              <a:rPr lang="en-US" dirty="0"/>
              <a:t>I will let you know on Thursday the 19</a:t>
            </a:r>
            <a:r>
              <a:rPr lang="en-US" baseline="30000" dirty="0"/>
              <a:t>th</a:t>
            </a:r>
            <a:endParaRPr lang="en-US" dirty="0"/>
          </a:p>
          <a:p>
            <a:pPr marL="201168" lvl="1" indent="0">
              <a:buNone/>
            </a:pPr>
            <a:endParaRPr lang="en-US" dirty="0"/>
          </a:p>
        </p:txBody>
      </p:sp>
    </p:spTree>
    <p:extLst>
      <p:ext uri="{BB962C8B-B14F-4D97-AF65-F5344CB8AC3E}">
        <p14:creationId xmlns:p14="http://schemas.microsoft.com/office/powerpoint/2010/main" val="2912535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CD79-5634-4B2E-8D8D-D8AEE862F4B3}"/>
              </a:ext>
            </a:extLst>
          </p:cNvPr>
          <p:cNvSpPr>
            <a:spLocks noGrp="1"/>
          </p:cNvSpPr>
          <p:nvPr>
            <p:ph type="title"/>
          </p:nvPr>
        </p:nvSpPr>
        <p:spPr/>
        <p:txBody>
          <a:bodyPr/>
          <a:lstStyle/>
          <a:p>
            <a:r>
              <a:rPr lang="en-US" dirty="0"/>
              <a:t>World Trade Organization </a:t>
            </a:r>
          </a:p>
        </p:txBody>
      </p:sp>
      <p:sp>
        <p:nvSpPr>
          <p:cNvPr id="3" name="Content Placeholder 2">
            <a:extLst>
              <a:ext uri="{FF2B5EF4-FFF2-40B4-BE49-F238E27FC236}">
                <a16:creationId xmlns:a16="http://schemas.microsoft.com/office/drawing/2014/main" id="{4741F958-FE77-495F-ADB1-0382DCD8F94B}"/>
              </a:ext>
            </a:extLst>
          </p:cNvPr>
          <p:cNvSpPr>
            <a:spLocks noGrp="1"/>
          </p:cNvSpPr>
          <p:nvPr>
            <p:ph idx="1"/>
          </p:nvPr>
        </p:nvSpPr>
        <p:spPr>
          <a:xfrm>
            <a:off x="1097280" y="1845734"/>
            <a:ext cx="10058400" cy="4518780"/>
          </a:xfrm>
        </p:spPr>
        <p:txBody>
          <a:bodyPr>
            <a:normAutofit fontScale="32500" lnSpcReduction="20000"/>
          </a:bodyPr>
          <a:lstStyle/>
          <a:p>
            <a:r>
              <a:rPr lang="en-US" sz="6200" dirty="0"/>
              <a:t>GATT – General Agreement on Tariffs and Trade – 1947 - 1994</a:t>
            </a:r>
          </a:p>
          <a:p>
            <a:r>
              <a:rPr lang="en-US" sz="6200" dirty="0">
                <a:hlinkClick r:id="rId2"/>
              </a:rPr>
              <a:t>World Trade Organization</a:t>
            </a:r>
            <a:r>
              <a:rPr lang="en-US" sz="6200" dirty="0"/>
              <a:t> – 1995</a:t>
            </a:r>
          </a:p>
          <a:p>
            <a:r>
              <a:rPr lang="en-CA" sz="5500" dirty="0"/>
              <a:t>Trade negotiations</a:t>
            </a:r>
            <a:r>
              <a:rPr lang="en-CA" sz="5400" dirty="0"/>
              <a:t> </a:t>
            </a:r>
            <a:r>
              <a:rPr lang="en-CA" sz="6000" dirty="0"/>
              <a:t>- </a:t>
            </a:r>
            <a:r>
              <a:rPr lang="en-CA" sz="3700" dirty="0"/>
              <a:t>The WTO agreements cover goods, services and intellectual property. They spell out the principles of liberalization, and the permitted exceptions. They include individual countries’ commitments to lower customs tariffs and other trade barriers, and to open and keep open services markets. They set procedures for settling disputes. These agreements are not static; they are renegotiated from time to time and new agreements can be added to the package. Many are now being negotiated under the Doha Development Agenda, launched by WTO trade ministers in Doha, Qatar, in November 2001</a:t>
            </a:r>
            <a:r>
              <a:rPr lang="en-CA" sz="3400" dirty="0"/>
              <a:t>.</a:t>
            </a:r>
          </a:p>
          <a:p>
            <a:r>
              <a:rPr lang="en-CA" sz="5500" dirty="0"/>
              <a:t>Implementation and monitoring</a:t>
            </a:r>
            <a:r>
              <a:rPr lang="en-CA" sz="5400" dirty="0"/>
              <a:t> </a:t>
            </a:r>
            <a:r>
              <a:rPr lang="en-CA" sz="6000" dirty="0"/>
              <a:t>- </a:t>
            </a:r>
            <a:r>
              <a:rPr lang="en-CA" sz="3700" dirty="0"/>
              <a:t>WTO agreements require governments to make their trade policies transparent by notifying the WTO about laws in force and measures adopted. Various WTO councils and committees seek to ensure that these requirements are being followed and that WTO agreements are being properly implemented. All WTO members must undergo periodic scrutiny of their trade policies and practices, each review containing reports by the country concerned and the WTO Secretariat.</a:t>
            </a:r>
          </a:p>
          <a:p>
            <a:r>
              <a:rPr lang="en-CA" sz="5500" dirty="0"/>
              <a:t>Dispute settlement</a:t>
            </a:r>
            <a:r>
              <a:rPr lang="en-CA" sz="5400" dirty="0"/>
              <a:t> </a:t>
            </a:r>
            <a:r>
              <a:rPr lang="en-CA" sz="6000" dirty="0"/>
              <a:t>- </a:t>
            </a:r>
            <a:r>
              <a:rPr lang="en-CA" sz="3700" dirty="0"/>
              <a:t>The WTO’s procedure for resolving trade quarrels under the </a:t>
            </a:r>
            <a:r>
              <a:rPr lang="en-CA" sz="3700" b="1" dirty="0"/>
              <a:t>Dispute Settlement Understanding </a:t>
            </a:r>
            <a:r>
              <a:rPr lang="en-CA" sz="3700" dirty="0"/>
              <a:t>is vital for enforcing the rules and therefore for ensuring that trade flows smoothly. Countries bring disputes to the WTO if they think their rights under the agreements are being infringed. Judgements by specially appointed independent experts are based on interpretations of the agreements and individual countries’ commitments</a:t>
            </a:r>
            <a:r>
              <a:rPr lang="en-CA" sz="3200" dirty="0"/>
              <a:t>.</a:t>
            </a:r>
          </a:p>
          <a:p>
            <a:r>
              <a:rPr lang="en-CA" sz="5500" dirty="0"/>
              <a:t>Building trade capacity </a:t>
            </a:r>
            <a:r>
              <a:rPr lang="en-CA" sz="6200" dirty="0"/>
              <a:t>- </a:t>
            </a:r>
            <a:r>
              <a:rPr lang="en-CA" sz="3700" dirty="0"/>
              <a:t>WTO agreements contain special provision for developing countries, including longer time periods to implement agreements and commitments, measures to increase their trading opportunities, and support to help them build their trade capacity, to handle disputes and to implement technical standards. The WTO organizes hundreds of technical cooperation missions to developing countries annually. It also holds numerous courses each year in Geneva for government officials. Aid for Trade aims to help developing countries develop the skills and infrastructure needed to expand their trade.</a:t>
            </a:r>
          </a:p>
          <a:p>
            <a:r>
              <a:rPr lang="en-CA" sz="5500" dirty="0"/>
              <a:t>Outreach </a:t>
            </a:r>
            <a:r>
              <a:rPr lang="en-CA" sz="6200" dirty="0"/>
              <a:t>- </a:t>
            </a:r>
            <a:r>
              <a:rPr lang="en-CA" sz="3700" dirty="0"/>
              <a:t>The WTO maintains regular dialogue with non-governmental organizations, parliamentarians, other international organizations, the media and the general public on various aspects of the WTO and the ongoing Doha negotiations, with the aim of enhancing cooperation and increasing awareness of WTO activities</a:t>
            </a:r>
          </a:p>
          <a:p>
            <a:endParaRPr lang="en-US" sz="3200" dirty="0"/>
          </a:p>
        </p:txBody>
      </p:sp>
    </p:spTree>
    <p:extLst>
      <p:ext uri="{BB962C8B-B14F-4D97-AF65-F5344CB8AC3E}">
        <p14:creationId xmlns:p14="http://schemas.microsoft.com/office/powerpoint/2010/main" val="188320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AA34-7066-4F88-B99B-D274FBA29095}"/>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7A333D48-F849-4A53-AD6F-E13002D3E128}"/>
              </a:ext>
            </a:extLst>
          </p:cNvPr>
          <p:cNvSpPr>
            <a:spLocks noGrp="1"/>
          </p:cNvSpPr>
          <p:nvPr>
            <p:ph idx="1"/>
          </p:nvPr>
        </p:nvSpPr>
        <p:spPr/>
        <p:txBody>
          <a:bodyPr>
            <a:normAutofit fontScale="85000" lnSpcReduction="10000"/>
          </a:bodyPr>
          <a:lstStyle/>
          <a:p>
            <a:r>
              <a:rPr lang="en-US" sz="2800" dirty="0">
                <a:hlinkClick r:id="rId2"/>
              </a:rPr>
              <a:t>Sanitary and Phytosanitary Measures (SPS)</a:t>
            </a:r>
            <a:endParaRPr lang="en-US" sz="2800" dirty="0"/>
          </a:p>
          <a:p>
            <a:r>
              <a:rPr lang="en-CA" dirty="0"/>
              <a:t>The SPS Agreement sets out rules for food safety and requirements for animal and plant health. It recognizes the right of governments to adopt and enforce measures necessary to protect human, animal or plant life or health. While the need to constrain trade may arise, any measures taken to do so should not be applied in an arbitrary or discriminatory manner or act as a disguised restriction on international trade.</a:t>
            </a:r>
            <a:endParaRPr lang="en-US" dirty="0">
              <a:hlinkClick r:id="rId3"/>
            </a:endParaRPr>
          </a:p>
          <a:p>
            <a:r>
              <a:rPr lang="en-US" sz="2800" dirty="0">
                <a:hlinkClick r:id="rId3"/>
              </a:rPr>
              <a:t>Technical Barriers to Trade (TBT)</a:t>
            </a:r>
            <a:endParaRPr lang="en-US" sz="2800" dirty="0"/>
          </a:p>
          <a:p>
            <a:r>
              <a:rPr lang="en-CA" dirty="0"/>
              <a:t>Under the TBT Agreement, members are free to choose how to regulate products to achieve those objectives but must do so in a way that does not discriminate between trading partners or that does not unnecessarily restrict trade in these products. The TBT Agreement covers trade in all goods – agricultural and industrial alike – and applies to three categories of measures: technical regulations, standards and conformity assessment procedures.</a:t>
            </a:r>
          </a:p>
          <a:p>
            <a:endParaRPr lang="en-US" sz="2800" dirty="0"/>
          </a:p>
          <a:p>
            <a:pPr marL="201168" lvl="1" indent="0">
              <a:buNone/>
            </a:pPr>
            <a:r>
              <a:rPr lang="en-CA" dirty="0">
                <a:hlinkClick r:id="rId4"/>
              </a:rPr>
              <a:t>On 9 November 2016 the TBT Committee held a thematic session on regulatory cooperation between Members in the area of food labelling</a:t>
            </a:r>
            <a:endParaRPr lang="en-US" dirty="0"/>
          </a:p>
        </p:txBody>
      </p:sp>
    </p:spTree>
    <p:extLst>
      <p:ext uri="{BB962C8B-B14F-4D97-AF65-F5344CB8AC3E}">
        <p14:creationId xmlns:p14="http://schemas.microsoft.com/office/powerpoint/2010/main" val="227419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23310-2166-439D-930D-37ABF55D7AB3}"/>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7AEE7AB3-45A0-4E8A-83C6-DFDF212ABC54}"/>
              </a:ext>
            </a:extLst>
          </p:cNvPr>
          <p:cNvSpPr>
            <a:spLocks noGrp="1"/>
          </p:cNvSpPr>
          <p:nvPr>
            <p:ph idx="1"/>
          </p:nvPr>
        </p:nvSpPr>
        <p:spPr/>
        <p:txBody>
          <a:bodyPr>
            <a:normAutofit/>
          </a:bodyPr>
          <a:lstStyle/>
          <a:p>
            <a:r>
              <a:rPr lang="en-US" dirty="0">
                <a:hlinkClick r:id="rId2"/>
              </a:rPr>
              <a:t>Sanitary and Phytosanitary Measures (SPS)</a:t>
            </a:r>
            <a:endParaRPr lang="en-CA" dirty="0"/>
          </a:p>
          <a:p>
            <a:r>
              <a:rPr lang="en-CA" dirty="0"/>
              <a:t>The SPS Agreement explicitly recognizes three international standard-setting bodies, covering the three main areas in which SPS measures are applied:</a:t>
            </a:r>
          </a:p>
          <a:p>
            <a:r>
              <a:rPr lang="en-CA" dirty="0"/>
              <a:t>• the FAO/WHO Codex </a:t>
            </a:r>
            <a:r>
              <a:rPr lang="en-CA" dirty="0" err="1"/>
              <a:t>Alimentarius</a:t>
            </a:r>
            <a:r>
              <a:rPr lang="en-CA" dirty="0"/>
              <a:t> Commission, for food safety standards;</a:t>
            </a:r>
          </a:p>
          <a:p>
            <a:r>
              <a:rPr lang="en-CA" dirty="0"/>
              <a:t>• the World Organization for Animal Health (OIE), for animal health standards and diseases that can be transmitted from animals to humans (</a:t>
            </a:r>
            <a:r>
              <a:rPr lang="en-CA" dirty="0" err="1"/>
              <a:t>zoonoses</a:t>
            </a:r>
            <a:r>
              <a:rPr lang="en-CA" dirty="0"/>
              <a:t>); and</a:t>
            </a:r>
          </a:p>
          <a:p>
            <a:r>
              <a:rPr lang="en-CA" dirty="0"/>
              <a:t>• the International Plant Protection Convention (IPPC), for plant-health standards.</a:t>
            </a:r>
          </a:p>
          <a:p>
            <a:endParaRPr lang="en-US" dirty="0"/>
          </a:p>
        </p:txBody>
      </p:sp>
    </p:spTree>
    <p:extLst>
      <p:ext uri="{BB962C8B-B14F-4D97-AF65-F5344CB8AC3E}">
        <p14:creationId xmlns:p14="http://schemas.microsoft.com/office/powerpoint/2010/main" val="2275021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88F097F-92A3-4105-94DF-B6268C4F8E4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813364" y="125640"/>
            <a:ext cx="6410466" cy="6071960"/>
          </a:xfrm>
        </p:spPr>
      </p:pic>
    </p:spTree>
    <p:extLst>
      <p:ext uri="{BB962C8B-B14F-4D97-AF65-F5344CB8AC3E}">
        <p14:creationId xmlns:p14="http://schemas.microsoft.com/office/powerpoint/2010/main" val="206061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57444-E50D-4263-8881-709868787CE1}"/>
              </a:ext>
            </a:extLst>
          </p:cNvPr>
          <p:cNvSpPr>
            <a:spLocks noGrp="1"/>
          </p:cNvSpPr>
          <p:nvPr>
            <p:ph type="title"/>
          </p:nvPr>
        </p:nvSpPr>
        <p:spPr/>
        <p:txBody>
          <a:bodyPr/>
          <a:lstStyle/>
          <a:p>
            <a:r>
              <a:rPr lang="en-US" dirty="0"/>
              <a:t>Codex Alimentarius</a:t>
            </a:r>
          </a:p>
        </p:txBody>
      </p:sp>
      <p:sp>
        <p:nvSpPr>
          <p:cNvPr id="3" name="Content Placeholder 2">
            <a:extLst>
              <a:ext uri="{FF2B5EF4-FFF2-40B4-BE49-F238E27FC236}">
                <a16:creationId xmlns:a16="http://schemas.microsoft.com/office/drawing/2014/main" id="{FD43EDFC-4C46-4FC3-B6CD-0956C4DEA02D}"/>
              </a:ext>
            </a:extLst>
          </p:cNvPr>
          <p:cNvSpPr>
            <a:spLocks noGrp="1"/>
          </p:cNvSpPr>
          <p:nvPr>
            <p:ph idx="1"/>
          </p:nvPr>
        </p:nvSpPr>
        <p:spPr>
          <a:xfrm>
            <a:off x="1097280" y="1845734"/>
            <a:ext cx="10058400" cy="4417180"/>
          </a:xfrm>
        </p:spPr>
        <p:txBody>
          <a:bodyPr>
            <a:normAutofit fontScale="85000" lnSpcReduction="10000"/>
          </a:bodyPr>
          <a:lstStyle/>
          <a:p>
            <a:r>
              <a:rPr lang="en-US" sz="3200" dirty="0">
                <a:hlinkClick r:id="rId2"/>
              </a:rPr>
              <a:t>Codex </a:t>
            </a:r>
            <a:r>
              <a:rPr lang="en-US" sz="3200" dirty="0" err="1">
                <a:hlinkClick r:id="rId2"/>
              </a:rPr>
              <a:t>Alimentarius</a:t>
            </a:r>
            <a:endParaRPr lang="en-US" sz="3200" dirty="0"/>
          </a:p>
          <a:p>
            <a:r>
              <a:rPr lang="en-CA" dirty="0"/>
              <a:t>The Codex </a:t>
            </a:r>
            <a:r>
              <a:rPr lang="en-CA" dirty="0" err="1"/>
              <a:t>Alimentarius</a:t>
            </a:r>
            <a:r>
              <a:rPr lang="en-CA" dirty="0"/>
              <a:t> Commission was established by FAO and the WHO in 1963 as part of the Joint FAO/WHO International Food Standards Programme. It is the single most important international reference point for food standards. </a:t>
            </a:r>
            <a:endParaRPr lang="en-US" sz="3200" dirty="0"/>
          </a:p>
          <a:p>
            <a:r>
              <a:rPr lang="en-CA" dirty="0"/>
              <a:t>Codex </a:t>
            </a:r>
            <a:r>
              <a:rPr lang="en-CA" dirty="0" err="1"/>
              <a:t>Alimentarius</a:t>
            </a:r>
            <a:r>
              <a:rPr lang="en-CA" dirty="0"/>
              <a:t> is a compilation of harmonized international food standards, guidelines and codes of practice. </a:t>
            </a:r>
          </a:p>
          <a:p>
            <a:r>
              <a:rPr lang="en-CA" dirty="0"/>
              <a:t>Codex standards, guidelines and codes of practice are advisory in nature: to become legally enforceable, countries must voluntarily translate them into national legislation or regulations. </a:t>
            </a:r>
          </a:p>
          <a:p>
            <a:r>
              <a:rPr lang="en-CA" dirty="0"/>
              <a:t>The annual meeting of the Codex </a:t>
            </a:r>
            <a:r>
              <a:rPr lang="en-CA" dirty="0" err="1"/>
              <a:t>Alimentarius</a:t>
            </a:r>
            <a:r>
              <a:rPr lang="en-CA" dirty="0"/>
              <a:t> Commission brings together an average of more than 130 member states and nearly 50 international observers, including representatives from the private sector, academia, civil society and other stakeholder groups. </a:t>
            </a:r>
          </a:p>
          <a:p>
            <a:r>
              <a:rPr lang="en-CA" dirty="0"/>
              <a:t>Besides the annual plenary session of the Commission, Codex has 17 committees, six regional coordinating committees and further ad hoc task forces In any given year, there can be as many as 100 working groups in Codex operating electronically between sessions on work assigned by a committee.</a:t>
            </a:r>
          </a:p>
          <a:p>
            <a:r>
              <a:rPr lang="en-CA" dirty="0">
                <a:hlinkClick r:id="rId3"/>
              </a:rPr>
              <a:t>Trade and Food Standards Document 2017</a:t>
            </a:r>
            <a:endParaRPr lang="en-CA" dirty="0"/>
          </a:p>
          <a:p>
            <a:endParaRPr lang="en-US" dirty="0"/>
          </a:p>
        </p:txBody>
      </p:sp>
    </p:spTree>
    <p:extLst>
      <p:ext uri="{BB962C8B-B14F-4D97-AF65-F5344CB8AC3E}">
        <p14:creationId xmlns:p14="http://schemas.microsoft.com/office/powerpoint/2010/main" val="1066643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89B53-00C5-44D7-A91E-6D090D69A87B}"/>
              </a:ext>
            </a:extLst>
          </p:cNvPr>
          <p:cNvSpPr>
            <a:spLocks noGrp="1"/>
          </p:cNvSpPr>
          <p:nvPr>
            <p:ph type="title"/>
          </p:nvPr>
        </p:nvSpPr>
        <p:spPr/>
        <p:txBody>
          <a:bodyPr/>
          <a:lstStyle/>
          <a:p>
            <a:r>
              <a:rPr lang="en-US" dirty="0"/>
              <a:t>Codex </a:t>
            </a:r>
            <a:r>
              <a:rPr lang="en-US" dirty="0" err="1"/>
              <a:t>Alimentarius</a:t>
            </a:r>
            <a:endParaRPr lang="en-US" dirty="0"/>
          </a:p>
        </p:txBody>
      </p:sp>
      <p:pic>
        <p:nvPicPr>
          <p:cNvPr id="5" name="Content Placeholder 4">
            <a:extLst>
              <a:ext uri="{FF2B5EF4-FFF2-40B4-BE49-F238E27FC236}">
                <a16:creationId xmlns:a16="http://schemas.microsoft.com/office/drawing/2014/main" id="{50B24E4F-B807-43F9-AA12-AF4B9709CE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8208" y="1846263"/>
            <a:ext cx="5935910" cy="4022725"/>
          </a:xfrm>
        </p:spPr>
      </p:pic>
    </p:spTree>
    <p:extLst>
      <p:ext uri="{BB962C8B-B14F-4D97-AF65-F5344CB8AC3E}">
        <p14:creationId xmlns:p14="http://schemas.microsoft.com/office/powerpoint/2010/main" val="81860042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2825</TotalTime>
  <Words>1528</Words>
  <Application>Microsoft Office PowerPoint</Application>
  <PresentationFormat>Widescreen</PresentationFormat>
  <Paragraphs>96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Calibri Light</vt:lpstr>
      <vt:lpstr>Retrospect</vt:lpstr>
      <vt:lpstr>Food and Culture</vt:lpstr>
      <vt:lpstr>Midterm Exam</vt:lpstr>
      <vt:lpstr>Midterm Exam</vt:lpstr>
      <vt:lpstr>World Trade Organization </vt:lpstr>
      <vt:lpstr>World Trade Organization</vt:lpstr>
      <vt:lpstr>World Trade Organization</vt:lpstr>
      <vt:lpstr>PowerPoint Presentation</vt:lpstr>
      <vt:lpstr>Codex Alimentarius</vt:lpstr>
      <vt:lpstr>Codex Alimentarius</vt:lpstr>
      <vt:lpstr>PowerPoint Presentation</vt:lpstr>
      <vt:lpstr>Food Labelling in Canada</vt:lpstr>
      <vt:lpstr>World Trade Organization</vt:lpstr>
      <vt:lpstr>Seed Sovereignty Food Security</vt:lpstr>
      <vt:lpstr>GMO Myths According to Vandana Shiva</vt:lpstr>
      <vt:lpstr>GMO Myths According to Vandana Shiva</vt:lpstr>
      <vt:lpstr>Dangers of GMOs According to Mae-Wan Ho</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282</cp:revision>
  <dcterms:created xsi:type="dcterms:W3CDTF">2016-08-29T02:04:56Z</dcterms:created>
  <dcterms:modified xsi:type="dcterms:W3CDTF">2017-10-17T04:52:48Z</dcterms:modified>
</cp:coreProperties>
</file>