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9" r:id="rId3"/>
    <p:sldId id="280" r:id="rId4"/>
    <p:sldId id="282" r:id="rId5"/>
    <p:sldId id="281" r:id="rId6"/>
    <p:sldId id="283" r:id="rId7"/>
    <p:sldId id="291" r:id="rId8"/>
    <p:sldId id="284" r:id="rId9"/>
    <p:sldId id="285" r:id="rId10"/>
    <p:sldId id="286" r:id="rId11"/>
    <p:sldId id="287" r:id="rId12"/>
    <p:sldId id="290" r:id="rId13"/>
    <p:sldId id="292" r:id="rId14"/>
    <p:sldId id="289" r:id="rId15"/>
    <p:sldId id="288" r:id="rId16"/>
    <p:sldId id="293" r:id="rId17"/>
    <p:sldId id="29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ban.ca/wp-content/uploads/where-in-the-world-gm-crops-foods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ban.ca/wp-content/uploads/where-in-the-world-gm-crops-foods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ban.ca/wp-content/uploads/do-we-need-gm-feed-world-report-E-web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ban.ca/wp-content/uploads/Are-GM-crops-better-for-farmers-E-web-single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ban.ca/wp-content/uploads/do-we-need-gm-feed-world-report-E-web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ban.ca/take-action/ge-fish/" TargetMode="External"/><Relationship Id="rId13" Type="http://schemas.openxmlformats.org/officeDocument/2006/relationships/hyperlink" Target="https://cban.ca/gmos/products/not-on-the-market/flax/" TargetMode="External"/><Relationship Id="rId3" Type="http://schemas.openxmlformats.org/officeDocument/2006/relationships/hyperlink" Target="https://cban.ca/gmos/products/on-the-market/alfalfa/" TargetMode="External"/><Relationship Id="rId7" Type="http://schemas.openxmlformats.org/officeDocument/2006/relationships/hyperlink" Target="https://cban.ca/gmos/products/on-the-market/papaya/" TargetMode="External"/><Relationship Id="rId12" Type="http://schemas.openxmlformats.org/officeDocument/2006/relationships/hyperlink" Target="https://cban.ca/gmos/products/not-on-the-market/apple/" TargetMode="External"/><Relationship Id="rId2" Type="http://schemas.openxmlformats.org/officeDocument/2006/relationships/hyperlink" Target="https://cban.ca/wp-content/uploads/where-in-the-world-gm-crops-foods.pdf" TargetMode="External"/><Relationship Id="rId16" Type="http://schemas.openxmlformats.org/officeDocument/2006/relationships/hyperlink" Target="https://cban.ca/gmos/products/not-on-the-market/whe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ban.ca/gmos/products/on-the-market/cotton/" TargetMode="External"/><Relationship Id="rId11" Type="http://schemas.openxmlformats.org/officeDocument/2006/relationships/hyperlink" Target="https://cban.ca/gmos/products/on-the-market/sugar-beet/" TargetMode="External"/><Relationship Id="rId5" Type="http://schemas.openxmlformats.org/officeDocument/2006/relationships/hyperlink" Target="https://cban.ca/gmos/products/on-the-market/corn/" TargetMode="External"/><Relationship Id="rId15" Type="http://schemas.openxmlformats.org/officeDocument/2006/relationships/hyperlink" Target="https://cban.ca/gmos/products/not-on-the-market/rice/" TargetMode="External"/><Relationship Id="rId10" Type="http://schemas.openxmlformats.org/officeDocument/2006/relationships/hyperlink" Target="https://cban.ca/gmos/products/on-the-market/squash/" TargetMode="External"/><Relationship Id="rId4" Type="http://schemas.openxmlformats.org/officeDocument/2006/relationships/hyperlink" Target="https://cban.ca/gmos/products/on-the-market/canola/" TargetMode="External"/><Relationship Id="rId9" Type="http://schemas.openxmlformats.org/officeDocument/2006/relationships/hyperlink" Target="https://cban.ca/gmos/products/on-the-market/soy/" TargetMode="External"/><Relationship Id="rId14" Type="http://schemas.openxmlformats.org/officeDocument/2006/relationships/hyperlink" Target="https://cban.ca/gmos/products/not-on-the-market/potato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AhcNjmvhc" TargetMode="External"/><Relationship Id="rId2" Type="http://schemas.openxmlformats.org/officeDocument/2006/relationships/hyperlink" Target="https://www.youtube.com/watch?v=3IsQ92KiB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MT6oRYgkT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ban.ca/wp-content/uploads/where-in-the-world-gm-crops-food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ban.ca/wp-content/uploads/where-in-the-world-gm-crops-foods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ban.ca/wp-content/uploads/where-in-the-world-gm-crops-food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ban.ca/wp-content/uploads/Are-GM-crops-better-for-farmers-E-web-single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ban.ca/wp-content/uploads/where-in-the-world-gm-crops-foods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ban.ca/wp-content/uploads/where-in-the-world-gm-crops-food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GMOs, loss of Biodiversity and the Privatizing of Genetics 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October 17</a:t>
            </a:r>
            <a:r>
              <a:rPr lang="en-CA" baseline="30000" dirty="0"/>
              <a:t>th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5E7B95-3352-448C-B4C2-10AF0DCD45B5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99253-5961-4264-A816-DA326815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866192"/>
            <a:ext cx="8631465" cy="49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E5D33F-21CA-471D-AA38-FFF3AE75FF06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05E2F-DA47-475D-B657-6F93F904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955745"/>
            <a:ext cx="9604910" cy="41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819926-F654-4CBE-A68B-517F055B8C6C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9C153-C098-4B72-910E-67C95D23B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49" y="152110"/>
            <a:ext cx="8344329" cy="56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C985D-89E5-4883-832E-2360C60A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96" y="1139707"/>
            <a:ext cx="7925207" cy="457858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3A0665-724C-4ECC-8600-C327439FE93D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819926-F654-4CBE-A68B-517F055B8C6C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57F43-5A70-4515-986C-87332E30B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130335"/>
            <a:ext cx="8258830" cy="60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8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31F07A-8D7E-46C0-BDBF-633A79207EC1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08B365-BB03-427E-805A-DF01B842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GMOs in Canada Presently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BEEC0-C308-4A61-B43A-8C556982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GMO products that are presently on the market in Canada	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dirty="0">
                <a:hlinkClick r:id="rId3"/>
              </a:rPr>
              <a:t>Alfalfa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4"/>
              </a:rPr>
              <a:t>Canola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5"/>
              </a:rPr>
              <a:t>Corn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6"/>
              </a:rPr>
              <a:t>Cotton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7"/>
              </a:rPr>
              <a:t>Papaya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8"/>
              </a:rPr>
              <a:t>Salmon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9"/>
              </a:rPr>
              <a:t>Soy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10"/>
              </a:rPr>
              <a:t>Squash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11"/>
              </a:rPr>
              <a:t>Sugar beet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600" dirty="0"/>
              <a:t>GMO products that are not presently on the market in Canada</a:t>
            </a:r>
            <a:br>
              <a:rPr lang="en-CA" sz="2600" dirty="0"/>
            </a:br>
            <a:r>
              <a:rPr lang="en-CA" sz="2600" dirty="0"/>
              <a:t>	</a:t>
            </a:r>
            <a:r>
              <a:rPr lang="en-CA" dirty="0">
                <a:hlinkClick r:id="rId12"/>
              </a:rPr>
              <a:t>Apple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>
                <a:hlinkClick r:id="rId13"/>
              </a:rPr>
              <a:t>Flax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>
                <a:hlinkClick r:id="rId14"/>
              </a:rPr>
              <a:t>Potato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>
                <a:hlinkClick r:id="rId15"/>
              </a:rPr>
              <a:t>Rice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>
                <a:hlinkClick r:id="rId16"/>
              </a:rPr>
              <a:t>Wheat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9449-5C07-4871-97D9-056CA170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Consequences of GMOs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9F10-0FE9-4BD6-8806-47414CE6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concerns with GMOs(Mae-Wan Ho)</a:t>
            </a:r>
            <a:br>
              <a:rPr lang="en-US" dirty="0"/>
            </a:br>
            <a:r>
              <a:rPr lang="en-US" dirty="0"/>
              <a:t>Health concerns with herbicide and pesticides</a:t>
            </a:r>
            <a:br>
              <a:rPr lang="en-US" dirty="0"/>
            </a:br>
            <a:r>
              <a:rPr lang="en-US" dirty="0"/>
              <a:t>Loss of Biodiversity</a:t>
            </a:r>
            <a:br>
              <a:rPr lang="en-US" dirty="0"/>
            </a:br>
            <a:r>
              <a:rPr lang="en-US" dirty="0"/>
              <a:t>Privatization of genetic material (restricted access)</a:t>
            </a:r>
            <a:br>
              <a:rPr lang="en-US" dirty="0"/>
            </a:br>
            <a:r>
              <a:rPr lang="en-US" dirty="0"/>
              <a:t>Rising cost of seed and chemicals</a:t>
            </a:r>
            <a:br>
              <a:rPr lang="en-US" dirty="0"/>
            </a:br>
            <a:r>
              <a:rPr lang="en-US" dirty="0"/>
              <a:t>Research funding being directed to GMOs instead of traditional breeding methods</a:t>
            </a:r>
            <a:br>
              <a:rPr lang="en-US" dirty="0"/>
            </a:br>
            <a:r>
              <a:rPr lang="en-US" dirty="0"/>
              <a:t>Financial burden to farms</a:t>
            </a:r>
            <a:br>
              <a:rPr lang="en-US" dirty="0"/>
            </a:br>
            <a:r>
              <a:rPr lang="en-US" dirty="0"/>
              <a:t>Pest resistance to </a:t>
            </a:r>
            <a:r>
              <a:rPr lang="en-US" dirty="0" err="1"/>
              <a:t>Bt</a:t>
            </a:r>
            <a:r>
              <a:rPr lang="en-US" dirty="0"/>
              <a:t> crops and glyphosate</a:t>
            </a:r>
            <a:br>
              <a:rPr lang="en-US" dirty="0"/>
            </a:br>
            <a:r>
              <a:rPr lang="en-US" dirty="0"/>
              <a:t>Reduction of pollinators</a:t>
            </a:r>
            <a:br>
              <a:rPr lang="en-US" dirty="0"/>
            </a:br>
            <a:r>
              <a:rPr lang="en-US" dirty="0"/>
              <a:t>Reduction of butterflies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still have not been able to feed the world!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1319-5134-461A-98DA-D97289E7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Hazards of GMOs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B0F8-631A-41D8-8118-561FCB25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Mae-Wan Ho</a:t>
            </a:r>
          </a:p>
          <a:p>
            <a:r>
              <a:rPr lang="en-US" sz="2400" dirty="0"/>
              <a:t>Uncontrollable, unpredictable impact on safety due to the genetic modification process</a:t>
            </a:r>
          </a:p>
          <a:p>
            <a:pPr lvl="1"/>
            <a:r>
              <a:rPr lang="en-US" dirty="0"/>
              <a:t>Scrambling of host gene, widespread mutations, inactive genes, activating genes, creating new transcripts, creating new proteins, etc. </a:t>
            </a:r>
          </a:p>
          <a:p>
            <a:r>
              <a:rPr lang="en-US" sz="2400" dirty="0"/>
              <a:t>Toxicity of transgene protein(s) introduced</a:t>
            </a:r>
          </a:p>
          <a:p>
            <a:pPr lvl="1"/>
            <a:r>
              <a:rPr lang="en-US" dirty="0"/>
              <a:t>Transgene protein toxic, transgene protein allergenic or immunogenic, Protein created by sequence insert may be toxic, etc.</a:t>
            </a:r>
          </a:p>
          <a:p>
            <a:r>
              <a:rPr lang="en-US" sz="2400" dirty="0"/>
              <a:t>Effects due to the GM insert and its stability</a:t>
            </a:r>
          </a:p>
          <a:p>
            <a:pPr lvl="1"/>
            <a:r>
              <a:rPr lang="en-US" dirty="0"/>
              <a:t>Genetic rearrangement with further unpredictable effects, horizontal gene transfer and recombination, spreading antibiotic drug resistance, creating new viruses and bacteria that cause disease, etc. </a:t>
            </a:r>
          </a:p>
          <a:p>
            <a:r>
              <a:rPr lang="en-US" sz="2400" dirty="0"/>
              <a:t>Toxicity of herbicides used with herbicide-tolerant GM crops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9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707B-1E00-4771-998C-2A02E792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C347-E0BC-49A5-91BD-AD56EAA3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</a:t>
            </a:r>
          </a:p>
          <a:p>
            <a:r>
              <a:rPr lang="en-US" sz="3600" dirty="0"/>
              <a:t>Study Hard! </a:t>
            </a:r>
          </a:p>
          <a:p>
            <a:endParaRPr lang="en-US" sz="2800" dirty="0"/>
          </a:p>
          <a:p>
            <a:r>
              <a:rPr lang="en-US" sz="2800" dirty="0"/>
              <a:t>I can meet you Monday for any last questions.</a:t>
            </a:r>
          </a:p>
          <a:p>
            <a:endParaRPr lang="en-US" sz="2800" dirty="0"/>
          </a:p>
          <a:p>
            <a:r>
              <a:rPr lang="en-US" sz="2800" dirty="0"/>
              <a:t>Please e-mail me if you want to meet.</a:t>
            </a:r>
          </a:p>
        </p:txBody>
      </p:sp>
    </p:spTree>
    <p:extLst>
      <p:ext uri="{BB962C8B-B14F-4D97-AF65-F5344CB8AC3E}">
        <p14:creationId xmlns:p14="http://schemas.microsoft.com/office/powerpoint/2010/main" val="6278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E37-1FA3-4589-B69B-A1F45465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GMO Myths According to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B50C-01F2-4B42-A3A5-D21A835E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Myth 1 – GMOs are an ‘invention of corporations’ and therefore can be patented and owned </a:t>
            </a:r>
          </a:p>
          <a:p>
            <a:r>
              <a:rPr lang="en-US" dirty="0"/>
              <a:t>Myth 2 – Genetic engineering is more accurate and precise than conventional breeding</a:t>
            </a:r>
          </a:p>
          <a:p>
            <a:r>
              <a:rPr lang="en-US" dirty="0"/>
              <a:t>Myth 3 – GMOs are just like naturally occurring organisms, and therefore they are safe</a:t>
            </a:r>
          </a:p>
          <a:p>
            <a:r>
              <a:rPr lang="en-US" dirty="0"/>
              <a:t>Myth 4 – GMOs are based on cutting edge science; GMO critics are ‘anti-science’</a:t>
            </a:r>
          </a:p>
          <a:p>
            <a:r>
              <a:rPr lang="en-US" dirty="0"/>
              <a:t>Myth 5 – GMOs increase yields and are the answer to world hunger</a:t>
            </a:r>
          </a:p>
          <a:p>
            <a:r>
              <a:rPr lang="en-US" dirty="0"/>
              <a:t>Myth 6 – GMOs reduce chemical use and are therefore environmentally beneficial </a:t>
            </a:r>
          </a:p>
          <a:p>
            <a:r>
              <a:rPr lang="en-US" dirty="0"/>
              <a:t>Myth 7 – GMOs promote free choice</a:t>
            </a:r>
          </a:p>
        </p:txBody>
      </p:sp>
    </p:spTree>
    <p:extLst>
      <p:ext uri="{BB962C8B-B14F-4D97-AF65-F5344CB8AC3E}">
        <p14:creationId xmlns:p14="http://schemas.microsoft.com/office/powerpoint/2010/main" val="32937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44D0-3451-427E-88ED-2B948A13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B4F61-7E4A-443F-9AF4-7656A3E2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Genetic Engineering</a:t>
            </a:r>
            <a:endParaRPr lang="en-CA" dirty="0"/>
          </a:p>
          <a:p>
            <a:r>
              <a:rPr lang="en-CA" dirty="0"/>
              <a:t>Mae-Wan Ho</a:t>
            </a:r>
          </a:p>
          <a:p>
            <a:r>
              <a:rPr lang="en-CA" dirty="0"/>
              <a:t>GMO is an organism with synthetic genetic material inserted into its gnome. It is made in a laboratory.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Epigenetics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Epigenetics – More Technical Mechanics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2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3B68-CC91-43F0-B2E8-9D0EAFF3E3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07485" y="5638801"/>
            <a:ext cx="907143" cy="355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A44CB-332C-465D-A85C-1CC7680BE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101801"/>
            <a:ext cx="3759199" cy="6587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C2B3F-1A2F-4511-AACB-8B8D29F5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14" y="-1"/>
            <a:ext cx="4475360" cy="66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3B68-CC91-43F0-B2E8-9D0EAFF3E3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07485" y="5638801"/>
            <a:ext cx="907143" cy="355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D4B07-9CD9-474D-B132-2FF2DDD5C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74" y="65314"/>
            <a:ext cx="5819865" cy="63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6D4E3-F767-4284-A211-E22492896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94" y="106428"/>
            <a:ext cx="5473981" cy="626777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71B9E2-061A-43E8-AE26-CA242606E80C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/>
              </a:rPr>
              <a:t>Source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71B9E2-061A-43E8-AE26-CA242606E80C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1C25E-2A72-4606-AEAB-D22141038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" y="1320673"/>
            <a:ext cx="8484036" cy="4927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5483C-E77E-4953-93B0-052857234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71" y="139535"/>
            <a:ext cx="3019205" cy="54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8500FD-D77B-46B1-B098-3A1A15FB1A5D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9F81C-EE7B-465E-AD5B-D23CA8F2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44" y="94494"/>
            <a:ext cx="6408640" cy="61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8FFAC-149E-4E73-A6A3-598B90CEA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03" y="65314"/>
            <a:ext cx="5546374" cy="619275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DFD110-15A8-41C4-80A7-DC7CEB0DFE13}"/>
              </a:ext>
            </a:extLst>
          </p:cNvPr>
          <p:cNvSpPr txBox="1">
            <a:spLocks/>
          </p:cNvSpPr>
          <p:nvPr/>
        </p:nvSpPr>
        <p:spPr>
          <a:xfrm>
            <a:off x="10907485" y="5638801"/>
            <a:ext cx="907143" cy="355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277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2958</TotalTime>
  <Words>339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Food and Culture</vt:lpstr>
      <vt:lpstr>GMO Myths According to Vandana Shiva</vt:lpstr>
      <vt:lpstr>What is a GMO?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GMOs in Canada Presently</vt:lpstr>
      <vt:lpstr>Negative Consequences of GMOs</vt:lpstr>
      <vt:lpstr>Health Hazards of GMOs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303</cp:revision>
  <dcterms:created xsi:type="dcterms:W3CDTF">2016-08-29T02:04:56Z</dcterms:created>
  <dcterms:modified xsi:type="dcterms:W3CDTF">2017-10-19T04:48:22Z</dcterms:modified>
</cp:coreProperties>
</file>