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8" r:id="rId3"/>
    <p:sldId id="283" r:id="rId4"/>
    <p:sldId id="285" r:id="rId5"/>
    <p:sldId id="286" r:id="rId6"/>
    <p:sldId id="279" r:id="rId7"/>
    <p:sldId id="280" r:id="rId8"/>
    <p:sldId id="281" r:id="rId9"/>
    <p:sldId id="282" r:id="rId10"/>
    <p:sldId id="284"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2017-10-02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2017-10-02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2017-10-02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2017-10-02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2017-10-02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2017-10-02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2017-10-02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2017-10-02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yeleni.org/" TargetMode="External"/><Relationship Id="rId2" Type="http://schemas.openxmlformats.org/officeDocument/2006/relationships/hyperlink" Target="https://viacampesina.org/en/" TargetMode="External"/><Relationship Id="rId1" Type="http://schemas.openxmlformats.org/officeDocument/2006/relationships/slideLayout" Target="../slideLayouts/slideLayout2.xml"/><Relationship Id="rId6" Type="http://schemas.openxmlformats.org/officeDocument/2006/relationships/hyperlink" Target="https://tv.viacampesina.org/Nyeleni-Europe-Chapter-1?lang=en" TargetMode="External"/><Relationship Id="rId5" Type="http://schemas.openxmlformats.org/officeDocument/2006/relationships/hyperlink" Target="http://www.foodsovereignty.org/" TargetMode="External"/><Relationship Id="rId4" Type="http://schemas.openxmlformats.org/officeDocument/2006/relationships/hyperlink" Target="http://foodsov.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oncordiafoodgroups.ca/food-groups-networ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Food sovereignty and culture</a:t>
            </a:r>
          </a:p>
          <a:p>
            <a:r>
              <a:rPr lang="en-CA" dirty="0"/>
              <a:t>Erik Chevrier</a:t>
            </a:r>
          </a:p>
          <a:p>
            <a:r>
              <a:rPr lang="en-CA" dirty="0"/>
              <a:t>October 3</a:t>
            </a:r>
            <a:r>
              <a:rPr lang="en-CA" baseline="30000" dirty="0"/>
              <a:t>rd</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FE5F-3E62-44E5-B8B0-07467E47F78E}"/>
              </a:ext>
            </a:extLst>
          </p:cNvPr>
          <p:cNvSpPr>
            <a:spLocks noGrp="1"/>
          </p:cNvSpPr>
          <p:nvPr>
            <p:ph type="title"/>
          </p:nvPr>
        </p:nvSpPr>
        <p:spPr/>
        <p:txBody>
          <a:bodyPr/>
          <a:lstStyle/>
          <a:p>
            <a:r>
              <a:rPr lang="en-US" dirty="0"/>
              <a:t>Terms you should know!</a:t>
            </a:r>
          </a:p>
        </p:txBody>
      </p:sp>
      <p:sp>
        <p:nvSpPr>
          <p:cNvPr id="3" name="Content Placeholder 2">
            <a:extLst>
              <a:ext uri="{FF2B5EF4-FFF2-40B4-BE49-F238E27FC236}">
                <a16:creationId xmlns:a16="http://schemas.microsoft.com/office/drawing/2014/main" id="{9B2A7A84-0DDF-42D3-8E55-83B9DAC07FA7}"/>
              </a:ext>
            </a:extLst>
          </p:cNvPr>
          <p:cNvSpPr>
            <a:spLocks noGrp="1"/>
          </p:cNvSpPr>
          <p:nvPr>
            <p:ph idx="1"/>
          </p:nvPr>
        </p:nvSpPr>
        <p:spPr/>
        <p:txBody>
          <a:bodyPr/>
          <a:lstStyle/>
          <a:p>
            <a:r>
              <a:rPr lang="en-US" dirty="0"/>
              <a:t>To get definitions, see page 174 of the </a:t>
            </a:r>
            <a:r>
              <a:rPr lang="en-US" dirty="0" err="1"/>
              <a:t>coursepack</a:t>
            </a:r>
            <a:r>
              <a:rPr lang="en-US" dirty="0"/>
              <a:t> or page 316 of: </a:t>
            </a:r>
            <a:r>
              <a:rPr lang="en-CA" dirty="0"/>
              <a:t>Holt-</a:t>
            </a:r>
            <a:r>
              <a:rPr lang="en-CA" dirty="0" err="1"/>
              <a:t>Giminez</a:t>
            </a:r>
            <a:r>
              <a:rPr lang="en-CA" dirty="0"/>
              <a:t>, E. (2011) Food Security, Food Sovereignty or Food Justice: Crises, Food Movements and Regime Change</a:t>
            </a:r>
            <a:r>
              <a:rPr lang="en-US" dirty="0"/>
              <a:t>. </a:t>
            </a:r>
          </a:p>
          <a:p>
            <a:r>
              <a:rPr lang="en-US" dirty="0"/>
              <a:t>Terms to know: </a:t>
            </a:r>
          </a:p>
          <a:p>
            <a:r>
              <a:rPr lang="en-US" dirty="0"/>
              <a:t>Green Revolution</a:t>
            </a:r>
          </a:p>
          <a:p>
            <a:r>
              <a:rPr lang="en-US" dirty="0"/>
              <a:t>Subsidies and Food Aid</a:t>
            </a:r>
          </a:p>
          <a:p>
            <a:r>
              <a:rPr lang="en-US" dirty="0"/>
              <a:t>Structural Adjustment Programs</a:t>
            </a:r>
          </a:p>
          <a:p>
            <a:r>
              <a:rPr lang="en-US" dirty="0"/>
              <a:t>Regional Free Trade Agreements and World Trade Organization</a:t>
            </a:r>
          </a:p>
          <a:p>
            <a:r>
              <a:rPr lang="en-US" dirty="0"/>
              <a:t>Corporate Concentration</a:t>
            </a:r>
          </a:p>
          <a:p>
            <a:endParaRPr lang="en-US" dirty="0"/>
          </a:p>
        </p:txBody>
      </p:sp>
    </p:spTree>
    <p:extLst>
      <p:ext uri="{BB962C8B-B14F-4D97-AF65-F5344CB8AC3E}">
        <p14:creationId xmlns:p14="http://schemas.microsoft.com/office/powerpoint/2010/main" val="396767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AB0A2-72B6-4A20-B049-CAA14C1F0191}"/>
              </a:ext>
            </a:extLst>
          </p:cNvPr>
          <p:cNvSpPr>
            <a:spLocks noGrp="1"/>
          </p:cNvSpPr>
          <p:nvPr>
            <p:ph type="title"/>
          </p:nvPr>
        </p:nvSpPr>
        <p:spPr/>
        <p:txBody>
          <a:bodyPr/>
          <a:lstStyle/>
          <a:p>
            <a:r>
              <a:rPr lang="en-US"/>
              <a:t>Introduction to Food Sovereignty</a:t>
            </a:r>
            <a:endParaRPr lang="en-US" dirty="0"/>
          </a:p>
        </p:txBody>
      </p:sp>
      <p:sp>
        <p:nvSpPr>
          <p:cNvPr id="3" name="Content Placeholder 2">
            <a:extLst>
              <a:ext uri="{FF2B5EF4-FFF2-40B4-BE49-F238E27FC236}">
                <a16:creationId xmlns:a16="http://schemas.microsoft.com/office/drawing/2014/main" id="{9FA23EBD-A462-45C0-B100-91251FCD4E7D}"/>
              </a:ext>
            </a:extLst>
          </p:cNvPr>
          <p:cNvSpPr>
            <a:spLocks noGrp="1"/>
          </p:cNvSpPr>
          <p:nvPr>
            <p:ph idx="1"/>
          </p:nvPr>
        </p:nvSpPr>
        <p:spPr/>
        <p:txBody>
          <a:bodyPr/>
          <a:lstStyle/>
          <a:p>
            <a:r>
              <a:rPr lang="en-US" dirty="0">
                <a:hlinkClick r:id="rId2"/>
              </a:rPr>
              <a:t>La Via Campesina</a:t>
            </a:r>
            <a:endParaRPr lang="en-US" dirty="0"/>
          </a:p>
          <a:p>
            <a:r>
              <a:rPr lang="en-US" dirty="0" err="1">
                <a:hlinkClick r:id="rId3"/>
              </a:rPr>
              <a:t>Nyéléni</a:t>
            </a:r>
            <a:r>
              <a:rPr lang="en-US" dirty="0">
                <a:hlinkClick r:id="rId3"/>
              </a:rPr>
              <a:t> Newsletter </a:t>
            </a:r>
            <a:endParaRPr lang="en-US" dirty="0"/>
          </a:p>
          <a:p>
            <a:r>
              <a:rPr lang="en-US" dirty="0">
                <a:hlinkClick r:id="rId4"/>
              </a:rPr>
              <a:t>People’s Coalition for Food Sovereignty</a:t>
            </a:r>
            <a:r>
              <a:rPr lang="en-US" dirty="0"/>
              <a:t> </a:t>
            </a:r>
          </a:p>
          <a:p>
            <a:r>
              <a:rPr lang="en-US" dirty="0">
                <a:hlinkClick r:id="rId5"/>
              </a:rPr>
              <a:t>International Planning Committee for Food Sovereignty</a:t>
            </a:r>
            <a:endParaRPr lang="en-US" dirty="0"/>
          </a:p>
          <a:p>
            <a:endParaRPr lang="en-US" dirty="0"/>
          </a:p>
          <a:p>
            <a:endParaRPr lang="en-US" dirty="0"/>
          </a:p>
          <a:p>
            <a:r>
              <a:rPr lang="en-US" dirty="0">
                <a:hlinkClick r:id="rId6"/>
              </a:rPr>
              <a:t>Video La Via Campesina TV</a:t>
            </a:r>
            <a:endParaRPr lang="en-US" dirty="0"/>
          </a:p>
        </p:txBody>
      </p:sp>
    </p:spTree>
    <p:extLst>
      <p:ext uri="{BB962C8B-B14F-4D97-AF65-F5344CB8AC3E}">
        <p14:creationId xmlns:p14="http://schemas.microsoft.com/office/powerpoint/2010/main" val="1721105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2754-6A7D-43E2-953C-9AC0BAC4778E}"/>
              </a:ext>
            </a:extLst>
          </p:cNvPr>
          <p:cNvSpPr>
            <a:spLocks noGrp="1"/>
          </p:cNvSpPr>
          <p:nvPr>
            <p:ph type="title"/>
          </p:nvPr>
        </p:nvSpPr>
        <p:spPr/>
        <p:txBody>
          <a:bodyPr/>
          <a:lstStyle/>
          <a:p>
            <a:r>
              <a:rPr lang="en-US" dirty="0"/>
              <a:t>Problems with Global Food Systems</a:t>
            </a:r>
          </a:p>
        </p:txBody>
      </p:sp>
      <p:sp>
        <p:nvSpPr>
          <p:cNvPr id="3" name="Content Placeholder 2">
            <a:extLst>
              <a:ext uri="{FF2B5EF4-FFF2-40B4-BE49-F238E27FC236}">
                <a16:creationId xmlns:a16="http://schemas.microsoft.com/office/drawing/2014/main" id="{0E9CCF97-D0C6-40C1-8474-20E838C86377}"/>
              </a:ext>
            </a:extLst>
          </p:cNvPr>
          <p:cNvSpPr>
            <a:spLocks noGrp="1"/>
          </p:cNvSpPr>
          <p:nvPr>
            <p:ph idx="1"/>
          </p:nvPr>
        </p:nvSpPr>
        <p:spPr>
          <a:xfrm>
            <a:off x="1097280" y="1845733"/>
            <a:ext cx="10058400" cy="4482495"/>
          </a:xfrm>
        </p:spPr>
        <p:txBody>
          <a:bodyPr>
            <a:normAutofit fontScale="77500" lnSpcReduction="20000"/>
          </a:bodyPr>
          <a:lstStyle/>
          <a:p>
            <a:r>
              <a:rPr lang="en-US" dirty="0"/>
              <a:t>We cannot solve hunger problems despite an increase in productive outputs worldwide</a:t>
            </a:r>
          </a:p>
          <a:p>
            <a:pPr lvl="1"/>
            <a:r>
              <a:rPr lang="en-US" dirty="0"/>
              <a:t>In 2007 there was at least 1.5 times current demand</a:t>
            </a:r>
          </a:p>
          <a:p>
            <a:pPr lvl="1"/>
            <a:r>
              <a:rPr lang="en-US" dirty="0"/>
              <a:t>Currently, 815 million people are still food insecure</a:t>
            </a:r>
          </a:p>
          <a:p>
            <a:r>
              <a:rPr lang="en-US" dirty="0"/>
              <a:t>Global food prices continue to rise</a:t>
            </a:r>
          </a:p>
          <a:p>
            <a:r>
              <a:rPr lang="en-US" dirty="0"/>
              <a:t>Profits to large multinational agribusiness corporations continues to rise</a:t>
            </a:r>
          </a:p>
          <a:p>
            <a:pPr lvl="1"/>
            <a:r>
              <a:rPr lang="en-US" dirty="0"/>
              <a:t>Cargill &amp; Archer Daniels Midland (ADM) = ¾ of worlds grain trade (2003) saw 86% and 42% increase in earnings in 2007</a:t>
            </a:r>
          </a:p>
          <a:p>
            <a:pPr lvl="1"/>
            <a:r>
              <a:rPr lang="en-US" dirty="0"/>
              <a:t>Monsanto controls 41% of seed production (2007) – saw 45% increase in earnings in 2007</a:t>
            </a:r>
          </a:p>
          <a:p>
            <a:r>
              <a:rPr lang="en-US" b="1" dirty="0"/>
              <a:t>Proximate causes </a:t>
            </a:r>
            <a:r>
              <a:rPr lang="en-US" dirty="0"/>
              <a:t>of food insecurity = drought, low reserves, agrofuels, oil process, and speculation, etc. </a:t>
            </a:r>
          </a:p>
          <a:p>
            <a:r>
              <a:rPr lang="en-US" b="1" dirty="0"/>
              <a:t>Root causes </a:t>
            </a:r>
            <a:r>
              <a:rPr lang="en-US" dirty="0"/>
              <a:t>of food insecurity = skewed global food system that is dominated by globalized, highly centralized industrial agri-foods complex. </a:t>
            </a:r>
          </a:p>
          <a:p>
            <a:r>
              <a:rPr lang="en-US" b="1" dirty="0"/>
              <a:t>Corporate food regime – </a:t>
            </a:r>
            <a:r>
              <a:rPr lang="en-US" dirty="0"/>
              <a:t>Monopolistic concentration of power</a:t>
            </a:r>
          </a:p>
          <a:p>
            <a:pPr lvl="1"/>
            <a:r>
              <a:rPr lang="en-US" dirty="0"/>
              <a:t>Goes through cycles of liberalization and reform – i.e. Kondratieff cycles</a:t>
            </a:r>
          </a:p>
          <a:p>
            <a:r>
              <a:rPr lang="en-US" b="1" dirty="0"/>
              <a:t>Consequences of Free Trade Agreements – </a:t>
            </a:r>
            <a:r>
              <a:rPr lang="en-US" dirty="0"/>
              <a:t>Consolidation of companies</a:t>
            </a:r>
          </a:p>
          <a:p>
            <a:pPr lvl="1"/>
            <a:r>
              <a:rPr lang="en-US" dirty="0"/>
              <a:t>ADM, Cargill, Bunge took control of 80% of the world’s grain</a:t>
            </a:r>
          </a:p>
          <a:p>
            <a:pPr lvl="1"/>
            <a:r>
              <a:rPr lang="en-US" dirty="0"/>
              <a:t>Monsanto and DuPont took 65% of maize seed market</a:t>
            </a:r>
          </a:p>
          <a:p>
            <a:pPr lvl="1"/>
            <a:r>
              <a:rPr lang="en-US" dirty="0"/>
              <a:t>Tyson, Cargill, Swift, National Beef Packing Company controlled 83.5% of U.S. beef supply</a:t>
            </a:r>
          </a:p>
          <a:p>
            <a:pPr lvl="1"/>
            <a:endParaRPr lang="en-US" dirty="0"/>
          </a:p>
          <a:p>
            <a:pPr lvl="1"/>
            <a:endParaRPr lang="en-US" dirty="0"/>
          </a:p>
        </p:txBody>
      </p:sp>
    </p:spTree>
    <p:extLst>
      <p:ext uri="{BB962C8B-B14F-4D97-AF65-F5344CB8AC3E}">
        <p14:creationId xmlns:p14="http://schemas.microsoft.com/office/powerpoint/2010/main" val="236889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E37506C-1882-448E-9DB3-3B136B63A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488" y="511083"/>
            <a:ext cx="11532253" cy="5381718"/>
          </a:xfrm>
          <a:prstGeom prst="rect">
            <a:avLst/>
          </a:prstGeom>
        </p:spPr>
      </p:pic>
    </p:spTree>
    <p:extLst>
      <p:ext uri="{BB962C8B-B14F-4D97-AF65-F5344CB8AC3E}">
        <p14:creationId xmlns:p14="http://schemas.microsoft.com/office/powerpoint/2010/main" val="395302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1656F477-2399-4F7B-90D8-0F196F8C1618}"/>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483631" y="75519"/>
            <a:ext cx="9307740" cy="6643891"/>
          </a:xfrm>
        </p:spPr>
      </p:pic>
    </p:spTree>
    <p:extLst>
      <p:ext uri="{BB962C8B-B14F-4D97-AF65-F5344CB8AC3E}">
        <p14:creationId xmlns:p14="http://schemas.microsoft.com/office/powerpoint/2010/main" val="241404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C2AF-8D3C-4FB7-A964-46FB5893396B}"/>
              </a:ext>
            </a:extLst>
          </p:cNvPr>
          <p:cNvSpPr>
            <a:spLocks noGrp="1"/>
          </p:cNvSpPr>
          <p:nvPr>
            <p:ph type="title"/>
          </p:nvPr>
        </p:nvSpPr>
        <p:spPr/>
        <p:txBody>
          <a:bodyPr/>
          <a:lstStyle/>
          <a:p>
            <a:r>
              <a:rPr lang="en-US" dirty="0"/>
              <a:t>Introduction to Food Sovereignty</a:t>
            </a:r>
          </a:p>
        </p:txBody>
      </p:sp>
      <p:sp>
        <p:nvSpPr>
          <p:cNvPr id="3" name="Content Placeholder 2">
            <a:extLst>
              <a:ext uri="{FF2B5EF4-FFF2-40B4-BE49-F238E27FC236}">
                <a16:creationId xmlns:a16="http://schemas.microsoft.com/office/drawing/2014/main" id="{F4951F92-971E-4BB9-A596-C01E7BD81B1F}"/>
              </a:ext>
            </a:extLst>
          </p:cNvPr>
          <p:cNvSpPr>
            <a:spLocks noGrp="1"/>
          </p:cNvSpPr>
          <p:nvPr>
            <p:ph idx="1"/>
          </p:nvPr>
        </p:nvSpPr>
        <p:spPr>
          <a:xfrm>
            <a:off x="1097280" y="1845733"/>
            <a:ext cx="10058400" cy="4380895"/>
          </a:xfrm>
        </p:spPr>
        <p:txBody>
          <a:bodyPr>
            <a:normAutofit fontScale="92500"/>
          </a:bodyPr>
          <a:lstStyle/>
          <a:p>
            <a:r>
              <a:rPr lang="en-US" i="1" dirty="0"/>
              <a:t>Darrin </a:t>
            </a:r>
            <a:r>
              <a:rPr lang="en-US" i="1" dirty="0" err="1"/>
              <a:t>Qualman</a:t>
            </a:r>
            <a:r>
              <a:rPr lang="en-US" i="1" dirty="0"/>
              <a:t> Advancing Agriculture by Destroying Farms? The State of Agriculture in Canada</a:t>
            </a:r>
          </a:p>
          <a:p>
            <a:r>
              <a:rPr lang="en-US" b="1" dirty="0"/>
              <a:t>Food Sovereignty is NOT:</a:t>
            </a:r>
          </a:p>
          <a:p>
            <a:pPr lvl="1"/>
            <a:r>
              <a:rPr lang="en-US" dirty="0"/>
              <a:t>A set of policies simplistically aimed at maximizing production and exports </a:t>
            </a:r>
          </a:p>
          <a:p>
            <a:pPr lvl="1"/>
            <a:r>
              <a:rPr lang="en-US" dirty="0"/>
              <a:t>A disregard for the destruction of family farms and rural communities</a:t>
            </a:r>
          </a:p>
          <a:p>
            <a:pPr lvl="1"/>
            <a:r>
              <a:rPr lang="en-US" dirty="0"/>
              <a:t>A push towards high-input, high-cost, high-energy-use model for food production that generates chronic negative returns for the farm families who work the soil </a:t>
            </a:r>
          </a:p>
          <a:p>
            <a:pPr lvl="1"/>
            <a:r>
              <a:rPr lang="en-US" dirty="0"/>
              <a:t>A concentration of land ownership into the hands of fewer and fewer owners, many of them non-farmers</a:t>
            </a:r>
          </a:p>
          <a:p>
            <a:pPr lvl="1"/>
            <a:r>
              <a:rPr lang="en-US" dirty="0"/>
              <a:t>A corporate takeover of a growing number of agricultural sectors (e.g. hog production and cattle finishing) </a:t>
            </a:r>
          </a:p>
          <a:p>
            <a:pPr lvl="1"/>
            <a:r>
              <a:rPr lang="en-US" dirty="0"/>
              <a:t>A push towards massive production units that concentrate potential pollutants </a:t>
            </a:r>
          </a:p>
          <a:p>
            <a:pPr lvl="1"/>
            <a:r>
              <a:rPr lang="en-US" dirty="0"/>
              <a:t>A transfer of key food processing facilities to foreign companies, even to foreign lands</a:t>
            </a:r>
          </a:p>
          <a:p>
            <a:pPr lvl="1"/>
            <a:r>
              <a:rPr lang="en-US" dirty="0"/>
              <a:t>Economic policies that make foreign-based transnationals the primary beneficiaries of the wealth created by farm families working our land</a:t>
            </a:r>
          </a:p>
          <a:p>
            <a:pPr lvl="1"/>
            <a:r>
              <a:rPr lang="en-US" dirty="0"/>
              <a:t>A system that makes citizens ever more dependent on food supplied further and further from their homes</a:t>
            </a:r>
          </a:p>
          <a:p>
            <a:pPr lvl="1"/>
            <a:endParaRPr lang="en-US" dirty="0"/>
          </a:p>
        </p:txBody>
      </p:sp>
    </p:spTree>
    <p:extLst>
      <p:ext uri="{BB962C8B-B14F-4D97-AF65-F5344CB8AC3E}">
        <p14:creationId xmlns:p14="http://schemas.microsoft.com/office/powerpoint/2010/main" val="23823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744BA-4126-4BCE-9C9A-6A902D4A68A3}"/>
              </a:ext>
            </a:extLst>
          </p:cNvPr>
          <p:cNvSpPr>
            <a:spLocks noGrp="1"/>
          </p:cNvSpPr>
          <p:nvPr>
            <p:ph type="title"/>
          </p:nvPr>
        </p:nvSpPr>
        <p:spPr/>
        <p:txBody>
          <a:bodyPr/>
          <a:lstStyle/>
          <a:p>
            <a:r>
              <a:rPr lang="en-US" dirty="0"/>
              <a:t>Food Sovereignty</a:t>
            </a:r>
          </a:p>
        </p:txBody>
      </p:sp>
      <p:sp>
        <p:nvSpPr>
          <p:cNvPr id="3" name="Content Placeholder 2">
            <a:extLst>
              <a:ext uri="{FF2B5EF4-FFF2-40B4-BE49-F238E27FC236}">
                <a16:creationId xmlns:a16="http://schemas.microsoft.com/office/drawing/2014/main" id="{0150B34B-F618-42E3-9393-939A96F2D768}"/>
              </a:ext>
            </a:extLst>
          </p:cNvPr>
          <p:cNvSpPr>
            <a:spLocks noGrp="1"/>
          </p:cNvSpPr>
          <p:nvPr>
            <p:ph idx="1"/>
          </p:nvPr>
        </p:nvSpPr>
        <p:spPr/>
        <p:txBody>
          <a:bodyPr/>
          <a:lstStyle/>
          <a:p>
            <a:r>
              <a:rPr lang="en-US" dirty="0"/>
              <a:t>Hannah Arendt – First right above all else is the right to have rights</a:t>
            </a:r>
          </a:p>
          <a:p>
            <a:r>
              <a:rPr lang="en-US" dirty="0"/>
              <a:t>Raj Patel – Food sovereignty is the right to have rights over food</a:t>
            </a:r>
          </a:p>
          <a:p>
            <a:endParaRPr lang="en-US" dirty="0"/>
          </a:p>
          <a:p>
            <a:r>
              <a:rPr lang="en-US" b="1" dirty="0"/>
              <a:t>Food Security </a:t>
            </a:r>
            <a:r>
              <a:rPr lang="en-US" dirty="0"/>
              <a:t>– Food and Agriculture Organization of the UN (FAO):</a:t>
            </a:r>
          </a:p>
          <a:p>
            <a:pPr lvl="1"/>
            <a:r>
              <a:rPr lang="en-US" dirty="0"/>
              <a:t>The availability at all times of adequate world food supplies of basic foodstuffs to sustain a steady expansion of food consumption and to offset the fluctuations in production and prices (1975)</a:t>
            </a:r>
          </a:p>
          <a:p>
            <a:pPr lvl="1"/>
            <a:r>
              <a:rPr lang="en-US" dirty="0"/>
              <a:t>Food security, at the individual level, household, national, regional and global level [is achieved] when all people, at all times, have physical and economic access to sufficient, safe and nutritious foods to meet their dietary needs and food preferences for an active and healthy life (1996)</a:t>
            </a:r>
          </a:p>
          <a:p>
            <a:pPr lvl="1"/>
            <a:r>
              <a:rPr lang="en-US" dirty="0"/>
              <a:t>Food security [is] a situation that exists when all people, at all times, have physical, social and economic access to sufficient, safe and nutritious food that meets their dietary needs and food preferences for an active and healthy life (2001) </a:t>
            </a:r>
          </a:p>
          <a:p>
            <a:pPr lvl="1"/>
            <a:endParaRPr lang="en-US" dirty="0"/>
          </a:p>
        </p:txBody>
      </p:sp>
    </p:spTree>
    <p:extLst>
      <p:ext uri="{BB962C8B-B14F-4D97-AF65-F5344CB8AC3E}">
        <p14:creationId xmlns:p14="http://schemas.microsoft.com/office/powerpoint/2010/main" val="367197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E284-C0F8-4365-998B-35BA512A84FA}"/>
              </a:ext>
            </a:extLst>
          </p:cNvPr>
          <p:cNvSpPr>
            <a:spLocks noGrp="1"/>
          </p:cNvSpPr>
          <p:nvPr>
            <p:ph type="title"/>
          </p:nvPr>
        </p:nvSpPr>
        <p:spPr/>
        <p:txBody>
          <a:bodyPr/>
          <a:lstStyle/>
          <a:p>
            <a:r>
              <a:rPr lang="en-US" dirty="0"/>
              <a:t>Food Sovereignty</a:t>
            </a:r>
          </a:p>
        </p:txBody>
      </p:sp>
      <p:sp>
        <p:nvSpPr>
          <p:cNvPr id="3" name="Content Placeholder 2">
            <a:extLst>
              <a:ext uri="{FF2B5EF4-FFF2-40B4-BE49-F238E27FC236}">
                <a16:creationId xmlns:a16="http://schemas.microsoft.com/office/drawing/2014/main" id="{E027FE82-0C9C-47B4-865B-992764A4D328}"/>
              </a:ext>
            </a:extLst>
          </p:cNvPr>
          <p:cNvSpPr>
            <a:spLocks noGrp="1"/>
          </p:cNvSpPr>
          <p:nvPr>
            <p:ph idx="1"/>
          </p:nvPr>
        </p:nvSpPr>
        <p:spPr/>
        <p:txBody>
          <a:bodyPr>
            <a:normAutofit lnSpcReduction="10000"/>
          </a:bodyPr>
          <a:lstStyle/>
          <a:p>
            <a:r>
              <a:rPr lang="en-US" b="1" dirty="0"/>
              <a:t>Via Campesina (1996)</a:t>
            </a:r>
          </a:p>
          <a:p>
            <a:pPr lvl="1"/>
            <a:r>
              <a:rPr lang="en-US" dirty="0"/>
              <a:t>Long-term food security depends on those who produce food and care for the natural environment. As stewards of food producing resources we hold the following principles as the necessary condition for achieving food security…Food is a basic human right. This can only be realized in a system where food sovereignty is guaranteed. </a:t>
            </a:r>
            <a:r>
              <a:rPr lang="en-US" b="1" i="1" dirty="0"/>
              <a:t>Food sovereignty </a:t>
            </a:r>
            <a:r>
              <a:rPr lang="en-US" dirty="0"/>
              <a:t>is the right of each nation to maintain and develop its own capacity to produce its basic foods respecting cultural and productive diversity. We have the right to produce our own food in our own territory. Food sovereignty is a precondition to genuine food security.</a:t>
            </a:r>
          </a:p>
          <a:p>
            <a:r>
              <a:rPr lang="en-US" b="1" dirty="0"/>
              <a:t>People’s Food Sovereignty Network (2002) </a:t>
            </a:r>
          </a:p>
          <a:p>
            <a:pPr lvl="1"/>
            <a:r>
              <a:rPr lang="en-US" dirty="0"/>
              <a:t>Food sovereignty is the right of peoples to define their own food and agriculture; to protect and regulate domestic agricultural production and trade in order to achieve sustainable development objectives; to determine the extent to which they want to be self reliant; to restrict the dumping of products in their markets; and to provide local fisheries-based communities the priority in managing the use of and the rights to aquatic resources. Food sovereignty does not negate trade, but rather, it promotes the safe formulation of trade policies and practices that serve the rights of peoples to safe, healthy and ecologically sustainable production. </a:t>
            </a:r>
          </a:p>
        </p:txBody>
      </p:sp>
    </p:spTree>
    <p:extLst>
      <p:ext uri="{BB962C8B-B14F-4D97-AF65-F5344CB8AC3E}">
        <p14:creationId xmlns:p14="http://schemas.microsoft.com/office/powerpoint/2010/main" val="359527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8DFE-B710-4328-B2FC-57C487768EE7}"/>
              </a:ext>
            </a:extLst>
          </p:cNvPr>
          <p:cNvSpPr>
            <a:spLocks noGrp="1"/>
          </p:cNvSpPr>
          <p:nvPr>
            <p:ph type="title"/>
          </p:nvPr>
        </p:nvSpPr>
        <p:spPr/>
        <p:txBody>
          <a:bodyPr/>
          <a:lstStyle/>
          <a:p>
            <a:r>
              <a:rPr lang="en-US" dirty="0"/>
              <a:t>Food Sovereignty </a:t>
            </a:r>
          </a:p>
        </p:txBody>
      </p:sp>
      <p:sp>
        <p:nvSpPr>
          <p:cNvPr id="3" name="Content Placeholder 2">
            <a:extLst>
              <a:ext uri="{FF2B5EF4-FFF2-40B4-BE49-F238E27FC236}">
                <a16:creationId xmlns:a16="http://schemas.microsoft.com/office/drawing/2014/main" id="{72659D34-0E73-4BFF-85AB-1645B97B8612}"/>
              </a:ext>
            </a:extLst>
          </p:cNvPr>
          <p:cNvSpPr>
            <a:spLocks noGrp="1"/>
          </p:cNvSpPr>
          <p:nvPr>
            <p:ph idx="1"/>
          </p:nvPr>
        </p:nvSpPr>
        <p:spPr/>
        <p:txBody>
          <a:bodyPr/>
          <a:lstStyle/>
          <a:p>
            <a:r>
              <a:rPr lang="en-US" sz="2800" b="1" dirty="0"/>
              <a:t>Read the 2007 </a:t>
            </a:r>
            <a:r>
              <a:rPr lang="en-US" sz="2800" b="1" dirty="0" err="1"/>
              <a:t>Nyéléni</a:t>
            </a:r>
            <a:r>
              <a:rPr lang="en-US" sz="2800" b="1" dirty="0"/>
              <a:t> Declaration on Food Sovereignty</a:t>
            </a:r>
          </a:p>
          <a:p>
            <a:pPr lvl="1"/>
            <a:r>
              <a:rPr lang="en-US" dirty="0"/>
              <a:t>What does the declaration state?</a:t>
            </a:r>
          </a:p>
          <a:p>
            <a:pPr lvl="1"/>
            <a:r>
              <a:rPr lang="en-US" dirty="0"/>
              <a:t>Who formulated the declaration?</a:t>
            </a:r>
          </a:p>
          <a:p>
            <a:pPr lvl="1"/>
            <a:r>
              <a:rPr lang="en-US" dirty="0"/>
              <a:t>What are they fighting for?</a:t>
            </a:r>
          </a:p>
          <a:p>
            <a:pPr lvl="1"/>
            <a:r>
              <a:rPr lang="en-US" dirty="0"/>
              <a:t>What are they fighting against?</a:t>
            </a:r>
          </a:p>
          <a:p>
            <a:pPr lvl="1"/>
            <a:r>
              <a:rPr lang="en-US" dirty="0"/>
              <a:t>What can and will they do about it?</a:t>
            </a:r>
          </a:p>
          <a:p>
            <a:pPr lvl="1"/>
            <a:endParaRPr lang="en-US" dirty="0"/>
          </a:p>
          <a:p>
            <a:pPr marL="201168" lvl="1" indent="0">
              <a:buNone/>
            </a:pPr>
            <a:endParaRPr lang="en-US" dirty="0"/>
          </a:p>
          <a:p>
            <a:pPr marL="201168" lvl="1" indent="0">
              <a:buNone/>
            </a:pPr>
            <a:r>
              <a:rPr lang="en-US" dirty="0"/>
              <a:t>Can we apply a food sovereignty approach to university food services? If so, how?</a:t>
            </a:r>
          </a:p>
          <a:p>
            <a:pPr lvl="1"/>
            <a:r>
              <a:rPr lang="en-US" dirty="0">
                <a:hlinkClick r:id="rId2"/>
              </a:rPr>
              <a:t>Concordia Food Groups Discussion About Campus Food Sovereignty</a:t>
            </a:r>
            <a:endParaRPr lang="en-US" dirty="0"/>
          </a:p>
        </p:txBody>
      </p:sp>
    </p:spTree>
    <p:extLst>
      <p:ext uri="{BB962C8B-B14F-4D97-AF65-F5344CB8AC3E}">
        <p14:creationId xmlns:p14="http://schemas.microsoft.com/office/powerpoint/2010/main" val="9452435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2552</TotalTime>
  <Words>975</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Food and Culture</vt:lpstr>
      <vt:lpstr>Introduction to Food Sovereignty</vt:lpstr>
      <vt:lpstr>Problems with Global Food Systems</vt:lpstr>
      <vt:lpstr>PowerPoint Presentation</vt:lpstr>
      <vt:lpstr>PowerPoint Presentation</vt:lpstr>
      <vt:lpstr>Introduction to Food Sovereignty</vt:lpstr>
      <vt:lpstr>Food Sovereignty</vt:lpstr>
      <vt:lpstr>Food Sovereignty</vt:lpstr>
      <vt:lpstr>Food Sovereignty </vt:lpstr>
      <vt:lpstr>Terms you should know!</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251</cp:revision>
  <dcterms:created xsi:type="dcterms:W3CDTF">2016-08-29T02:04:56Z</dcterms:created>
  <dcterms:modified xsi:type="dcterms:W3CDTF">2017-10-03T01:27:27Z</dcterms:modified>
</cp:coreProperties>
</file>