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7" r:id="rId2"/>
    <p:sldId id="317" r:id="rId3"/>
    <p:sldId id="316" r:id="rId4"/>
    <p:sldId id="318" r:id="rId5"/>
    <p:sldId id="319" r:id="rId6"/>
    <p:sldId id="320" r:id="rId7"/>
    <p:sldId id="321" r:id="rId8"/>
    <p:sldId id="322" r:id="rId9"/>
    <p:sldId id="293" r:id="rId10"/>
    <p:sldId id="294" r:id="rId11"/>
    <p:sldId id="295" r:id="rId12"/>
    <p:sldId id="296" r:id="rId13"/>
    <p:sldId id="297" r:id="rId14"/>
    <p:sldId id="308" r:id="rId15"/>
    <p:sldId id="309" r:id="rId16"/>
    <p:sldId id="310" r:id="rId17"/>
    <p:sldId id="311" r:id="rId18"/>
    <p:sldId id="312" r:id="rId19"/>
    <p:sldId id="313" r:id="rId20"/>
    <p:sldId id="298" r:id="rId21"/>
    <p:sldId id="299" r:id="rId22"/>
    <p:sldId id="301" r:id="rId23"/>
    <p:sldId id="300" r:id="rId24"/>
    <p:sldId id="302" r:id="rId25"/>
    <p:sldId id="303" r:id="rId26"/>
    <p:sldId id="304" r:id="rId27"/>
    <p:sldId id="305" r:id="rId28"/>
    <p:sldId id="306" r:id="rId29"/>
    <p:sldId id="307" r:id="rId30"/>
    <p:sldId id="314" r:id="rId31"/>
    <p:sldId id="315" r:id="rId32"/>
    <p:sldId id="323" r:id="rId33"/>
    <p:sldId id="324" r:id="rId34"/>
    <p:sldId id="29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>
        <p:scale>
          <a:sx n="90" d="100"/>
          <a:sy n="90" d="100"/>
        </p:scale>
        <p:origin x="84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2017-10-04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29B99B-FF27-4DCA-829A-347C47E409A9}" type="slidenum">
              <a:rPr lang="en-CA" altLang="en-US"/>
              <a:pPr/>
              <a:t>2</a:t>
            </a:fld>
            <a:endParaRPr lang="en-CA" alt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49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B53D28-FA3D-465F-B534-9F6D5976D6D7}" type="slidenum">
              <a:rPr lang="en-CA" altLang="en-US"/>
              <a:pPr/>
              <a:t>4</a:t>
            </a:fld>
            <a:endParaRPr lang="en-CA" alt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1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92A7FB-B2B9-4078-B089-C3045B58D2F9}" type="slidenum">
              <a:rPr lang="en-CA" altLang="en-US"/>
              <a:pPr/>
              <a:t>5</a:t>
            </a:fld>
            <a:endParaRPr lang="en-CA" altLang="en-US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107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05BED7-BC03-42F9-B1E6-813789E6C1C6}" type="slidenum">
              <a:rPr lang="en-CA" altLang="en-US"/>
              <a:pPr/>
              <a:t>6</a:t>
            </a:fld>
            <a:endParaRPr lang="en-CA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85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86EDFC-B5CC-494E-B0C9-7BD45CD5F2AB}" type="slidenum">
              <a:rPr lang="en-CA" altLang="en-US"/>
              <a:pPr/>
              <a:t>7</a:t>
            </a:fld>
            <a:endParaRPr lang="en-CA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197600" cy="4506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00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rBQEAM3rE" TargetMode="External"/><Relationship Id="rId2" Type="http://schemas.openxmlformats.org/officeDocument/2006/relationships/hyperlink" Target="https://www.youtube.com/watch?v=tTBWfkE7BX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6/11/Media_Internet_Concentration_in_Canada_Report_2015.pdf" TargetMode="External"/><Relationship Id="rId2" Type="http://schemas.openxmlformats.org/officeDocument/2006/relationships/hyperlink" Target="http://www.cmcrp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tc.gc.ca/eng/archive/2008/pb2008-4.htm" TargetMode="External"/><Relationship Id="rId2" Type="http://schemas.openxmlformats.org/officeDocument/2006/relationships/hyperlink" Target="http://crtc.gc.ca/eng/bl-el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crp.org/wp-content/uploads/2016/11/Media_Internet_Concentration_in_Canada_Report_2015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6/11/Media_Internet_Concentration_in_Canada_Report_2015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6/11/Media_Internet_Concentration_in_Canada_Report_2015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mcrp.org/wp-content/uploads/2016/11/Media_Internet_Concentration_in_Canada_Report_2015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6/11/Media_Internet_Concentration_in_Canada_Report_2015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6/11/Media_Internet_Concentration_in_Canada_Report_2015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OlURndRi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bdpucXyZNCM" TargetMode="External"/><Relationship Id="rId4" Type="http://schemas.openxmlformats.org/officeDocument/2006/relationships/hyperlink" Target="https://www.youtube.com/watch?v=HAxee1QN0hw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ww.cmcrp.org/wp-content/uploads/2015/11/Growth_of_theNetworkMediaEconomy_in_Canada1984-2014_Final_Repor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5/11/Growth_of_theNetworkMediaEconomy_in_Canada1984-2014_Final_Report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crp.org/wp-content/uploads/2015/11/Growth_of_theNetworkMediaEconomy_in_Canada1984-2014_Final_Report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://www.cmcrp.org/wp-content/uploads/2015/11/Growth_of_theNetworkMediaEconomy_in_Canada1984-2014_Final_Report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crp.org/media-and-internet-concentration-in-canada-report-1984-2015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crp.org/media-and-internet-concentration-in-canada-report-1984-2015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crp.org/media-and-internet-concentration-in-canada-report-1984-2015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crp.org/media-and-internet-concentration-in-canada-report-1984-201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fagstein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rBQEAM3rE" TargetMode="External"/><Relationship Id="rId2" Type="http://schemas.openxmlformats.org/officeDocument/2006/relationships/hyperlink" Target="https://www.youtube.com/watch?v=tTBWfkE7BX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Media, Technology and Politics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Political Economy of the media in </a:t>
            </a:r>
            <a:r>
              <a:rPr lang="en-US" dirty="0" err="1"/>
              <a:t>canada</a:t>
            </a:r>
            <a:endParaRPr lang="en-US" dirty="0"/>
          </a:p>
          <a:p>
            <a:r>
              <a:rPr lang="en-CA" dirty="0"/>
              <a:t>Erik Chevrier</a:t>
            </a:r>
          </a:p>
          <a:p>
            <a:r>
              <a:rPr lang="en-CA" dirty="0"/>
              <a:t>October 4</a:t>
            </a:r>
            <a:r>
              <a:rPr lang="en-CA" baseline="30000" dirty="0"/>
              <a:t>th</a:t>
            </a:r>
            <a:r>
              <a:rPr lang="en-CA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Why does it matter who owns the media?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dirty="0"/>
              <a:t>The media industry plays a central role in shaping social, cultural and political life (Noam, 2016, p. 1180)</a:t>
            </a:r>
          </a:p>
          <a:p>
            <a:pPr marL="201168" lvl="1" indent="0">
              <a:buNone/>
            </a:pPr>
            <a:r>
              <a:rPr lang="en-US" i="1" dirty="0">
                <a:hlinkClick r:id="rId2"/>
              </a:rPr>
              <a:t>Noam Chomsky – Manufacturing Consent</a:t>
            </a:r>
            <a:r>
              <a:rPr lang="en-US" i="1" dirty="0"/>
              <a:t> – (Short)</a:t>
            </a:r>
          </a:p>
          <a:p>
            <a:pPr marL="201168" lvl="1" indent="0">
              <a:buNone/>
            </a:pPr>
            <a:r>
              <a:rPr lang="en-US" i="1" dirty="0">
                <a:hlinkClick r:id="rId3"/>
              </a:rPr>
              <a:t>Noam Chomsky – Manufacturing Consent</a:t>
            </a:r>
            <a:r>
              <a:rPr lang="en-US" i="1" dirty="0"/>
              <a:t> – (Long)</a:t>
            </a:r>
          </a:p>
          <a:p>
            <a:pPr marL="201168" lvl="1" indent="0">
              <a:buNone/>
            </a:pPr>
            <a:endParaRPr lang="en-US" i="1" dirty="0"/>
          </a:p>
          <a:p>
            <a:pPr marL="201168" lvl="1" indent="0">
              <a:buNone/>
            </a:pPr>
            <a:r>
              <a:rPr lang="en-US" b="1" dirty="0"/>
              <a:t>Propaganda Model</a:t>
            </a:r>
          </a:p>
          <a:p>
            <a:pPr marL="201168" lvl="1" indent="0">
              <a:buNone/>
            </a:pPr>
            <a:r>
              <a:rPr lang="en-US" i="1" dirty="0"/>
              <a:t>- Selection of topics			- Determine</a:t>
            </a:r>
            <a:br>
              <a:rPr lang="en-US" i="1" dirty="0"/>
            </a:br>
            <a:r>
              <a:rPr lang="en-US" i="1" dirty="0"/>
              <a:t>- Distribution of concerns			- Select</a:t>
            </a:r>
            <a:br>
              <a:rPr lang="en-US" i="1" dirty="0"/>
            </a:br>
            <a:r>
              <a:rPr lang="en-US" i="1" dirty="0"/>
              <a:t>- Emphasis				- Shape </a:t>
            </a:r>
            <a:br>
              <a:rPr lang="en-US" i="1" dirty="0"/>
            </a:br>
            <a:r>
              <a:rPr lang="en-US" i="1" dirty="0"/>
              <a:t>- Framing of issues			- Control</a:t>
            </a:r>
            <a:br>
              <a:rPr lang="en-US" i="1" dirty="0"/>
            </a:br>
            <a:r>
              <a:rPr lang="en-US" i="1" dirty="0"/>
              <a:t>- Filtering of information 			- Restrict</a:t>
            </a:r>
            <a:br>
              <a:rPr lang="en-US" i="1" dirty="0"/>
            </a:br>
            <a:r>
              <a:rPr lang="en-US" i="1" dirty="0"/>
              <a:t>- Bounding of debate			- Serve the interest of a select elite group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9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owns the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understand…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There are various types of ownership</a:t>
            </a:r>
          </a:p>
          <a:p>
            <a:pPr lvl="2"/>
            <a:r>
              <a:rPr lang="en-US" dirty="0"/>
              <a:t>Non-commercial arrangements (governments, semi-independent public corporations, charities) </a:t>
            </a:r>
          </a:p>
          <a:p>
            <a:pPr lvl="2"/>
            <a:r>
              <a:rPr lang="en-US" dirty="0"/>
              <a:t>Private ownership (individuals, families, partnerships, shareholders, institutional investors, private equity funds, venture capitalists, coops and non-profits) </a:t>
            </a:r>
          </a:p>
          <a:p>
            <a:pPr marL="384048" lvl="2" indent="0">
              <a:buNone/>
            </a:pPr>
            <a:r>
              <a:rPr lang="en-US" i="1" dirty="0"/>
              <a:t>Depending on the type of ownership, the proprietor may not control managerial decisions (owners vs managers)</a:t>
            </a:r>
          </a:p>
          <a:p>
            <a:pPr marL="384048" lvl="2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dirty="0"/>
              <a:t>Media owners provide platforms (means of production, methods of distribution)</a:t>
            </a:r>
          </a:p>
          <a:p>
            <a:pPr marL="201168" lvl="1" indent="0">
              <a:buNone/>
            </a:pPr>
            <a:r>
              <a:rPr lang="en-US" dirty="0"/>
              <a:t>Media owners provide messages (content – propaganda model)</a:t>
            </a:r>
          </a:p>
          <a:p>
            <a:pPr marL="201168" lvl="1" indent="0">
              <a:buNone/>
            </a:pPr>
            <a:endParaRPr lang="en-US" dirty="0"/>
          </a:p>
          <a:p>
            <a:pPr marL="38404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1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Media Concentration Research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Canadian Media Concentration Research Project Website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An updated report on </a:t>
            </a:r>
            <a:r>
              <a:rPr lang="en-US" i="1" dirty="0">
                <a:hlinkClick r:id="rId3"/>
              </a:rPr>
              <a:t>Media Ownership and Concentration in Canada</a:t>
            </a:r>
            <a:r>
              <a:rPr lang="en-US" dirty="0">
                <a:hlinkClick r:id="rId3"/>
              </a:rPr>
              <a:t> by Dwayne </a:t>
            </a:r>
            <a:r>
              <a:rPr lang="en-US" dirty="0" err="1">
                <a:hlinkClick r:id="rId3"/>
              </a:rPr>
              <a:t>Winseck</a:t>
            </a:r>
            <a:r>
              <a:rPr lang="en-US" dirty="0">
                <a:hlinkClick r:id="rId3"/>
              </a:rPr>
              <a:t> is available via this link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1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CRTC Regulations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CRTC Businesses and Licensing</a:t>
            </a:r>
            <a:endParaRPr lang="en-US" dirty="0"/>
          </a:p>
          <a:p>
            <a:r>
              <a:rPr lang="en-US" dirty="0">
                <a:hlinkClick r:id="rId3"/>
              </a:rPr>
              <a:t>Diversity of Voices Polity</a:t>
            </a:r>
            <a:endParaRPr lang="en-US" dirty="0"/>
          </a:p>
          <a:p>
            <a:pPr lvl="1"/>
            <a:r>
              <a:rPr lang="en-US" dirty="0"/>
              <a:t> 2 out of 3 – Newspaper, Television, Radio Station in same market</a:t>
            </a:r>
          </a:p>
          <a:p>
            <a:pPr lvl="1"/>
            <a:r>
              <a:rPr lang="en-US" dirty="0"/>
              <a:t>Ownership caps –  35% - 45% potentially threatening, over 45% rejected</a:t>
            </a:r>
          </a:p>
          <a:p>
            <a:pPr lvl="1"/>
            <a:r>
              <a:rPr lang="en-US" dirty="0"/>
              <a:t>Incumbent telephone and cable companies cannot consolidate to ‘control the internet’</a:t>
            </a:r>
          </a:p>
          <a:p>
            <a:pPr lvl="1"/>
            <a:r>
              <a:rPr lang="en-US" dirty="0"/>
              <a:t>Vertical integration of programming – ¾ have to be produced from outside sources, 25% Canadian programming from independent producers</a:t>
            </a:r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dirty="0">
                <a:hlinkClick r:id="rId4"/>
              </a:rPr>
              <a:t>Examples of CRTC rulings regarding these regulations are contained in this report  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0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From the Assigned Readings – Up to 2011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71654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060" y="69259"/>
            <a:ext cx="8874642" cy="6195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9586667" y="4543646"/>
            <a:ext cx="2066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17451" y="263378"/>
            <a:ext cx="9434623" cy="5997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83964" y="3244334"/>
            <a:ext cx="82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56874" y="3905693"/>
            <a:ext cx="824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8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117651"/>
            <a:ext cx="6206966" cy="18713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Canada vs USA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4369272"/>
            <a:ext cx="7602644" cy="1192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63053" y="3804315"/>
            <a:ext cx="824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34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7" y="1854249"/>
            <a:ext cx="10222645" cy="44430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Report on Media Concentration in Canada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48260" y="3244333"/>
            <a:ext cx="129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9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Vertical Integration: Content vs Connectivity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894600"/>
            <a:ext cx="6752568" cy="4251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07032" y="3542044"/>
            <a:ext cx="1290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7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5400" dirty="0">
                <a:solidFill>
                  <a:srgbClr val="000000"/>
                </a:solidFill>
                <a:latin typeface="+mn-lt"/>
              </a:rPr>
              <a:t>The Birth of Consumerism</a:t>
            </a:r>
            <a:endParaRPr lang="en-CA" sz="5400" dirty="0">
              <a:latin typeface="+mn-lt"/>
            </a:endParaRPr>
          </a:p>
        </p:txBody>
      </p:sp>
      <p:sp>
        <p:nvSpPr>
          <p:cNvPr id="8193" name="Rectangle 1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90000" tIns="45000" rIns="90000" bIns="45000" rtlCol="0">
            <a:normAutofit/>
          </a:bodyPr>
          <a:lstStyle/>
          <a:p>
            <a:pPr indent="-336550">
              <a:lnSpc>
                <a:spcPct val="100000"/>
              </a:lnSpc>
              <a:spcAft>
                <a:spcPct val="0"/>
              </a:spcAft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000" dirty="0">
                <a:solidFill>
                  <a:srgbClr val="000000"/>
                </a:solidFill>
              </a:rPr>
              <a:t>You are a commodity to be sold to advertisers!</a:t>
            </a:r>
          </a:p>
          <a:p>
            <a:pPr indent="-336550">
              <a:lnSpc>
                <a:spcPct val="100000"/>
              </a:lnSpc>
              <a:spcAft>
                <a:spcPct val="0"/>
              </a:spcAft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400" dirty="0">
                <a:solidFill>
                  <a:srgbClr val="000000"/>
                </a:solidFill>
                <a:hlinkClick r:id="rId3"/>
              </a:rPr>
              <a:t>We Deliver Young People</a:t>
            </a:r>
            <a:endParaRPr lang="en-CA" altLang="en-US" sz="4400" dirty="0">
              <a:solidFill>
                <a:srgbClr val="000000"/>
              </a:solidFill>
            </a:endParaRPr>
          </a:p>
          <a:p>
            <a:r>
              <a:rPr lang="en-CA" sz="4400" dirty="0">
                <a:hlinkClick r:id="rId4"/>
              </a:rPr>
              <a:t>YUL-LAB</a:t>
            </a:r>
            <a:endParaRPr lang="en-CA" sz="4400" dirty="0"/>
          </a:p>
          <a:p>
            <a:r>
              <a:rPr lang="en-CA" sz="4400" dirty="0">
                <a:hlinkClick r:id="rId5"/>
              </a:rPr>
              <a:t>Advertising and the End of the World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95478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Ownership in Canada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943" y="5508142"/>
            <a:ext cx="5971364" cy="509886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43" y="1899992"/>
            <a:ext cx="4318000" cy="360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770" y="1899992"/>
            <a:ext cx="4063931" cy="36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2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36876" y="274528"/>
            <a:ext cx="6776484" cy="5942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43312" y="5271608"/>
            <a:ext cx="8240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95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5" y="309735"/>
            <a:ext cx="9180839" cy="5959242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0143460" y="5644710"/>
            <a:ext cx="1683313" cy="46783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Source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0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Ownership in Canada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9060" y="5676494"/>
            <a:ext cx="1683313" cy="46783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Source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310226"/>
            <a:ext cx="8070536" cy="33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Waves of Media Consolidation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7439" y="3178879"/>
            <a:ext cx="4021813" cy="301636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" y="1899684"/>
            <a:ext cx="6263473" cy="41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49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One – 1994 - 2000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1994</a:t>
            </a:r>
          </a:p>
          <a:p>
            <a:r>
              <a:rPr lang="en-US" dirty="0"/>
              <a:t>Rogers took Maclean-Hunter</a:t>
            </a:r>
            <a:br>
              <a:rPr lang="en-US" dirty="0"/>
            </a:br>
            <a:r>
              <a:rPr lang="en-US" dirty="0"/>
              <a:t>Conrad Black (Hollinger) took Southam</a:t>
            </a:r>
          </a:p>
          <a:p>
            <a:endParaRPr lang="en-US" b="1" dirty="0"/>
          </a:p>
          <a:p>
            <a:r>
              <a:rPr lang="en-US" b="1" dirty="0"/>
              <a:t>1998 - 2001</a:t>
            </a:r>
          </a:p>
          <a:p>
            <a:r>
              <a:rPr lang="en-US" dirty="0"/>
              <a:t>BCE took CTV and the Globe and Mail</a:t>
            </a:r>
            <a:br>
              <a:rPr lang="en-US" dirty="0"/>
            </a:br>
            <a:r>
              <a:rPr lang="en-US" dirty="0"/>
              <a:t>Quebecor took Videotron, TVA and the Sun</a:t>
            </a:r>
            <a:br>
              <a:rPr lang="en-US" dirty="0"/>
            </a:br>
            <a:r>
              <a:rPr lang="en-US" dirty="0"/>
              <a:t>Canwest took Western International Communications (Global Television)</a:t>
            </a:r>
            <a:br>
              <a:rPr lang="en-US" dirty="0"/>
            </a:br>
            <a:r>
              <a:rPr lang="en-US" dirty="0"/>
              <a:t>Canwest took Hollinger, (Southam, National Post)</a:t>
            </a:r>
            <a:br>
              <a:rPr lang="en-US" dirty="0"/>
            </a:br>
            <a:r>
              <a:rPr lang="en-US" dirty="0"/>
              <a:t>TELUS took Clearnet</a:t>
            </a:r>
          </a:p>
          <a:p>
            <a:endParaRPr lang="en-US" dirty="0"/>
          </a:p>
          <a:p>
            <a:r>
              <a:rPr lang="en-US" sz="1700" dirty="0">
                <a:hlinkClick r:id="rId2"/>
              </a:rPr>
              <a:t>A more detailed account of these acquisitions are available here.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95676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Two – 2004 - 2007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Rogers took Microcell (Fido)</a:t>
            </a:r>
            <a:br>
              <a:rPr lang="en-US" dirty="0"/>
            </a:br>
            <a:r>
              <a:rPr lang="en-US" dirty="0"/>
              <a:t>Canwest had financial troubles sold small dailies to Transcontinental and Osprey</a:t>
            </a:r>
            <a:br>
              <a:rPr lang="en-US" dirty="0"/>
            </a:br>
            <a:r>
              <a:rPr lang="en-US" dirty="0"/>
              <a:t>Craig Media created Toronto One channel</a:t>
            </a:r>
            <a:br>
              <a:rPr lang="en-US" dirty="0"/>
            </a:br>
            <a:r>
              <a:rPr lang="en-US" dirty="0"/>
              <a:t>Quebecor took Toronto One after Craig Media went bankrupt</a:t>
            </a:r>
            <a:br>
              <a:rPr lang="en-US" dirty="0"/>
            </a:br>
            <a:r>
              <a:rPr lang="en-US" dirty="0"/>
              <a:t>CHUM sold to Bell Globemedia </a:t>
            </a:r>
            <a:br>
              <a:rPr lang="en-US" dirty="0"/>
            </a:br>
            <a:r>
              <a:rPr lang="en-US" dirty="0"/>
              <a:t>Bell Globemedia scaled back holdings in CTV and Globe and Mail</a:t>
            </a:r>
            <a:br>
              <a:rPr lang="en-US" dirty="0"/>
            </a:br>
            <a:r>
              <a:rPr lang="en-US" dirty="0"/>
              <a:t>Rogers took City TV from CTV Globemedia</a:t>
            </a:r>
            <a:br>
              <a:rPr lang="en-US" dirty="0"/>
            </a:br>
            <a:r>
              <a:rPr lang="en-US" dirty="0"/>
              <a:t>Astral Media took Standard Broadcasting</a:t>
            </a:r>
            <a:br>
              <a:rPr lang="en-US" dirty="0"/>
            </a:br>
            <a:r>
              <a:rPr lang="en-US" dirty="0"/>
              <a:t>Quebecor took Osprey</a:t>
            </a:r>
            <a:br>
              <a:rPr lang="en-US" dirty="0"/>
            </a:br>
            <a:r>
              <a:rPr lang="en-US" dirty="0"/>
              <a:t>Canwest and Goldman Sachs Alliance Atlantis (13 specialty pay channels)</a:t>
            </a:r>
            <a:br>
              <a:rPr lang="en-US" dirty="0"/>
            </a:br>
            <a:br>
              <a:rPr lang="en-US" dirty="0"/>
            </a:br>
            <a:r>
              <a:rPr lang="en-US" sz="1800" dirty="0">
                <a:hlinkClick r:id="rId2"/>
              </a:rPr>
              <a:t>A more detailed account of these acquisitions are available here.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34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3 – 2010 - 2015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Postmedia took Canwest newspapers</a:t>
            </a:r>
            <a:br>
              <a:rPr lang="en-US" dirty="0"/>
            </a:br>
            <a:r>
              <a:rPr lang="en-US" dirty="0"/>
              <a:t>Shaw took Canwest TV stations</a:t>
            </a:r>
            <a:br>
              <a:rPr lang="en-US" dirty="0"/>
            </a:br>
            <a:r>
              <a:rPr lang="en-US" dirty="0"/>
              <a:t>Bell Canada took back CTV</a:t>
            </a:r>
            <a:br>
              <a:rPr lang="en-US" dirty="0"/>
            </a:br>
            <a:r>
              <a:rPr lang="en-US" dirty="0"/>
              <a:t>Bell took Astral Media</a:t>
            </a:r>
            <a:br>
              <a:rPr lang="en-US" dirty="0"/>
            </a:br>
            <a:r>
              <a:rPr lang="en-US" dirty="0"/>
              <a:t>TELUS took Public Mobile</a:t>
            </a:r>
            <a:br>
              <a:rPr lang="en-US" dirty="0"/>
            </a:br>
            <a:r>
              <a:rPr lang="en-US" dirty="0"/>
              <a:t>Rogers took </a:t>
            </a:r>
            <a:r>
              <a:rPr lang="en-US" dirty="0" err="1"/>
              <a:t>Mobilicity</a:t>
            </a:r>
            <a:br>
              <a:rPr lang="en-US" dirty="0"/>
            </a:br>
            <a:r>
              <a:rPr lang="en-US" dirty="0"/>
              <a:t>Postmedia took Quebecor’s English papers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1800" dirty="0">
                <a:hlinkClick r:id="rId2"/>
              </a:rPr>
              <a:t>A more detailed account of these acquisitions are available here.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62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from Wave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Acquisitions and mergers happen periodically rather than being a constant process towards greater consolidation or competition</a:t>
            </a:r>
          </a:p>
          <a:p>
            <a:endParaRPr lang="en-US" dirty="0"/>
          </a:p>
          <a:p>
            <a:r>
              <a:rPr lang="en-US" dirty="0"/>
              <a:t>No media company is immune to consolidation</a:t>
            </a:r>
          </a:p>
          <a:p>
            <a:endParaRPr lang="en-US" dirty="0"/>
          </a:p>
          <a:p>
            <a:r>
              <a:rPr lang="en-US" dirty="0"/>
              <a:t>Consolidation gives rise to the media conglomerate </a:t>
            </a:r>
          </a:p>
          <a:p>
            <a:endParaRPr lang="en-US" dirty="0"/>
          </a:p>
          <a:p>
            <a:r>
              <a:rPr lang="en-US" dirty="0"/>
              <a:t>Internet ownership is not ‘solving’ the media concentration problem; mobile wireless is the most concentrated media sector</a:t>
            </a:r>
          </a:p>
        </p:txBody>
      </p:sp>
    </p:spTree>
    <p:extLst>
      <p:ext uri="{BB962C8B-B14F-4D97-AF65-F5344CB8AC3E}">
        <p14:creationId xmlns:p14="http://schemas.microsoft.com/office/powerpoint/2010/main" val="1232043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Report on Media Concentration in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Highlights:</a:t>
            </a:r>
          </a:p>
          <a:p>
            <a:endParaRPr lang="en-US" dirty="0"/>
          </a:p>
          <a:p>
            <a:pPr lvl="1"/>
            <a:r>
              <a:rPr lang="en-US" dirty="0"/>
              <a:t>Google and Facebook account for more than 2/3 internet advertising revenue</a:t>
            </a:r>
          </a:p>
          <a:p>
            <a:pPr lvl="1"/>
            <a:r>
              <a:rPr lang="en-US" dirty="0"/>
              <a:t>Mobile wireless is the most concentrated sector Rogers, Bell, TELUS account for over 90% revenue</a:t>
            </a:r>
          </a:p>
          <a:p>
            <a:pPr lvl="1"/>
            <a:r>
              <a:rPr lang="en-US" dirty="0"/>
              <a:t>Bell, Shaw, Quebecor, CBC, Rogers own 217 TV channels and 86% of the market</a:t>
            </a:r>
          </a:p>
          <a:p>
            <a:pPr lvl="1"/>
            <a:r>
              <a:rPr lang="en-US" dirty="0"/>
              <a:t>Bell and Shaw account for more than 50% of the TV market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A more detailed account of these acquisitions are available here.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6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Capitalism?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Private ownership of the means of production</a:t>
            </a:r>
          </a:p>
          <a:p>
            <a:r>
              <a:rPr lang="en-CA" dirty="0"/>
              <a:t>Labourers work for capitalists</a:t>
            </a:r>
          </a:p>
          <a:p>
            <a:r>
              <a:rPr lang="en-CA" dirty="0"/>
              <a:t>Capital is virtual and physical</a:t>
            </a:r>
          </a:p>
          <a:p>
            <a:r>
              <a:rPr lang="en-CA" dirty="0"/>
              <a:t>An exchange based system (money)</a:t>
            </a:r>
          </a:p>
          <a:p>
            <a:r>
              <a:rPr lang="en-CA" dirty="0"/>
              <a:t>A system that permits the endless accumulation of wealth</a:t>
            </a:r>
          </a:p>
          <a:p>
            <a:r>
              <a:rPr lang="en-CA" dirty="0"/>
              <a:t>Profit motive</a:t>
            </a:r>
          </a:p>
          <a:p>
            <a:r>
              <a:rPr lang="en-CA" dirty="0"/>
              <a:t>Workers do not own the products of their labour</a:t>
            </a:r>
          </a:p>
          <a:p>
            <a:r>
              <a:rPr lang="en-CA" dirty="0"/>
              <a:t>Alienation/exploitation/monopoly </a:t>
            </a:r>
          </a:p>
          <a:p>
            <a:r>
              <a:rPr lang="en-CA" dirty="0"/>
              <a:t>Can manifest in many ways</a:t>
            </a:r>
          </a:p>
          <a:p>
            <a:pPr lvl="1"/>
            <a:r>
              <a:rPr lang="en-CA" dirty="0"/>
              <a:t>Corporatism</a:t>
            </a:r>
          </a:p>
          <a:p>
            <a:pPr lvl="1"/>
            <a:r>
              <a:rPr lang="en-CA" dirty="0"/>
              <a:t>No state intervention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700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Owns the World Media </a:t>
            </a:r>
            <a:br>
              <a:rPr lang="en-US" dirty="0"/>
            </a:br>
            <a:r>
              <a:rPr lang="en-US" sz="1400" dirty="0"/>
              <a:t>(Noam, E. M. (2016) Who Owns the World’s Media? Media Concentration and Ownership around the World, Oxford Press, p. 1172)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4294618916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889941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Top 10 Media Companies by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  <a:r>
                        <a:rPr lang="en-US" baseline="0" dirty="0"/>
                        <a:t> 2011 in Millions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26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Government of China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$201 366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17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AT&amp;T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$124 611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2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Verizon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$104 767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89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NTT (Japan</a:t>
                      </a:r>
                      <a:r>
                        <a:rPr lang="en-US" baseline="0" dirty="0"/>
                        <a:t> – 33% public)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$89 716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53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Telefonica (Spain)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$85 895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36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Comcast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$75</a:t>
                      </a:r>
                      <a:r>
                        <a:rPr lang="en-US" baseline="0" dirty="0"/>
                        <a:t> 954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368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Deutsche</a:t>
                      </a:r>
                      <a:r>
                        <a:rPr lang="en-US" baseline="0" dirty="0"/>
                        <a:t> Telekom (Germany – 38% public)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$69 558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36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Vodafone (UK)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$62 366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381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Softbank (Japan)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71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Grupo</a:t>
                      </a:r>
                      <a:r>
                        <a:rPr lang="en-US" baseline="0" dirty="0"/>
                        <a:t> Carso (Mexico)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$55 559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98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12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Owns the World Media </a:t>
            </a:r>
            <a:br>
              <a:rPr lang="en-US" dirty="0"/>
            </a:br>
            <a:r>
              <a:rPr lang="en-US" sz="1400" dirty="0"/>
              <a:t>(Noam, E. M. (2016) Who Owns the World’s Media? Media Concentration and Ownership around the World, Oxford Press, p.  1177)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846263"/>
          <a:ext cx="10058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085231545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676238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 10 Media Content Companies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Revenue</a:t>
                      </a:r>
                      <a:r>
                        <a:rPr lang="en-US" baseline="0" dirty="0"/>
                        <a:t> 2013 in Millions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661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Murdoch Group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$32</a:t>
                      </a:r>
                      <a:r>
                        <a:rPr lang="en-US" baseline="0" dirty="0"/>
                        <a:t> 516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281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Government of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$27 936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016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Google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</a:t>
                      </a:r>
                      <a:r>
                        <a:rPr lang="en-US" baseline="0" dirty="0"/>
                        <a:t> 747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10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Comcast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$26 307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087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Redstone Group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$18 041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88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Disney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$16 481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76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Bertelsmann</a:t>
                      </a:r>
                      <a:r>
                        <a:rPr lang="en-US" baseline="0" dirty="0"/>
                        <a:t> (Germany)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$13 650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91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  <a:r>
                        <a:rPr lang="en-US" baseline="0" dirty="0"/>
                        <a:t> Warner (USA)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</a:t>
                      </a:r>
                      <a:r>
                        <a:rPr lang="en-US" baseline="0" dirty="0"/>
                        <a:t> 554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36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BBC (UK – public)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$12 301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95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DirecTV (USA)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  <a:r>
                        <a:rPr lang="en-US" baseline="0" dirty="0"/>
                        <a:t> 571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556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84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3F6C-61A5-4E36-A063-727E4A44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Fagstein</a:t>
            </a:r>
            <a:r>
              <a:rPr lang="en-US" dirty="0"/>
              <a:t> 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F4E71-0DE5-49A4-8F18-8AD62BC4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hlinkClick r:id="rId2"/>
              </a:rPr>
              <a:t>Fagstein</a:t>
            </a:r>
            <a:r>
              <a:rPr lang="en-US" sz="4800" dirty="0">
                <a:hlinkClick r:id="rId2"/>
              </a:rPr>
              <a:t> Blog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63604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C518-2555-4AD0-BCF2-31BDEF6F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Precursor for Next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7F3CC-8EFB-4465-885F-BB6F8C894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Should self-expression (aka. free speech) be regulated? </a:t>
            </a:r>
          </a:p>
          <a:p>
            <a:pPr lvl="1"/>
            <a:r>
              <a:rPr lang="en-US" sz="2400" dirty="0"/>
              <a:t>If so, how? </a:t>
            </a:r>
          </a:p>
          <a:p>
            <a:pPr lvl="1"/>
            <a:r>
              <a:rPr lang="en-US" sz="2400" dirty="0"/>
              <a:t>If not, why not?</a:t>
            </a:r>
          </a:p>
        </p:txBody>
      </p:sp>
    </p:spTree>
    <p:extLst>
      <p:ext uri="{BB962C8B-B14F-4D97-AF65-F5344CB8AC3E}">
        <p14:creationId xmlns:p14="http://schemas.microsoft.com/office/powerpoint/2010/main" val="41350986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Questions or concerns? </a:t>
            </a:r>
          </a:p>
        </p:txBody>
      </p:sp>
    </p:spTree>
    <p:extLst>
      <p:ext uri="{BB962C8B-B14F-4D97-AF65-F5344CB8AC3E}">
        <p14:creationId xmlns:p14="http://schemas.microsoft.com/office/powerpoint/2010/main" val="133689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97935" y="431801"/>
            <a:ext cx="9012865" cy="1247775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400" dirty="0">
                <a:latin typeface="+mn-lt"/>
              </a:rPr>
              <a:t>Early Capitalism </a:t>
            </a:r>
            <a:br>
              <a:rPr lang="en-CA" altLang="en-US" sz="4400" dirty="0">
                <a:latin typeface="+mn-lt"/>
              </a:rPr>
            </a:br>
            <a:r>
              <a:rPr lang="en-CA" altLang="en-US" sz="2800" dirty="0">
                <a:latin typeface="+mn-lt"/>
              </a:rPr>
              <a:t>(1600 - 1900)</a:t>
            </a:r>
            <a:r>
              <a:rPr lang="en-CA" altLang="en-US" sz="3200" dirty="0">
                <a:latin typeface="+mn-lt"/>
              </a:rPr>
              <a:t>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197935" y="1646238"/>
            <a:ext cx="901286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Changing from feudalism &amp; monarchism to capitalism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Little to no leisure time for working class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Rampant poverty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Mostly subsistence wages – people separated from self-reproduction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 mainly done by hand or with assistance from basic machines and animals</a:t>
            </a:r>
          </a:p>
          <a:p>
            <a:pPr>
              <a:spcAft>
                <a:spcPts val="1425"/>
              </a:spcAft>
            </a:pPr>
            <a:r>
              <a:rPr lang="en-CA" altLang="en-US" sz="24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Billboard and print advertising – then beginning of newspapers, magazines, railways, sea exploration, telegraph</a:t>
            </a:r>
          </a:p>
          <a:p>
            <a:pPr>
              <a:spcAft>
                <a:spcPts val="1425"/>
              </a:spcAft>
            </a:pPr>
            <a:r>
              <a:rPr lang="en-CA" altLang="en-US" sz="2400" i="1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People mainly consumed what they needed to survive</a:t>
            </a:r>
          </a:p>
        </p:txBody>
      </p:sp>
    </p:spTree>
    <p:extLst>
      <p:ext uri="{BB962C8B-B14F-4D97-AF65-F5344CB8AC3E}">
        <p14:creationId xmlns:p14="http://schemas.microsoft.com/office/powerpoint/2010/main" val="3599550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76670" y="431800"/>
            <a:ext cx="9034130" cy="11874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400" dirty="0">
                <a:latin typeface="+mn-lt"/>
              </a:rPr>
              <a:t>Middle Capitalism</a:t>
            </a:r>
            <a:br>
              <a:rPr lang="en-CA" altLang="en-US" sz="4400" dirty="0">
                <a:latin typeface="+mn-lt"/>
              </a:rPr>
            </a:br>
            <a:r>
              <a:rPr lang="en-CA" altLang="en-US" sz="2800" dirty="0">
                <a:latin typeface="+mn-lt"/>
              </a:rPr>
              <a:t>(Late 1800 - 1950)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76670" y="1646238"/>
            <a:ext cx="903413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endParaRPr lang="en-CA" altLang="en-US" sz="2200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Development of more advanced machinery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Fordism &amp; the introduction of more efficient assembly line practices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Workers are better paid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 hours were reduced (more leisure time)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Radio, motion picture and beginning of TV</a:t>
            </a:r>
          </a:p>
          <a:p>
            <a:pPr>
              <a:spcAft>
                <a:spcPts val="1425"/>
              </a:spcAft>
            </a:pPr>
            <a:r>
              <a:rPr lang="en-CA" altLang="en-US" sz="22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Introduction of psychology into advertising</a:t>
            </a:r>
          </a:p>
          <a:p>
            <a:pPr>
              <a:spcAft>
                <a:spcPts val="1425"/>
              </a:spcAft>
            </a:pPr>
            <a:r>
              <a:rPr lang="en-CA" altLang="en-US" sz="2200" i="1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Workers are able to consume luxury items over and above what they need to survive</a:t>
            </a:r>
          </a:p>
        </p:txBody>
      </p:sp>
    </p:spTree>
    <p:extLst>
      <p:ext uri="{BB962C8B-B14F-4D97-AF65-F5344CB8AC3E}">
        <p14:creationId xmlns:p14="http://schemas.microsoft.com/office/powerpoint/2010/main" val="3939749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05023" y="453065"/>
            <a:ext cx="8229600" cy="1187450"/>
          </a:xfrm>
          <a:ln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altLang="en-US" sz="4400" dirty="0">
                <a:latin typeface="+mn-lt"/>
              </a:rPr>
              <a:t>Later Capitalism</a:t>
            </a:r>
            <a:br>
              <a:rPr lang="en-CA" altLang="en-US" sz="4400" dirty="0">
                <a:latin typeface="+mn-lt"/>
              </a:rPr>
            </a:br>
            <a:r>
              <a:rPr lang="en-CA" altLang="en-US" sz="2800" dirty="0">
                <a:latin typeface="+mn-lt"/>
              </a:rPr>
              <a:t>(1950 - today)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05023" y="1828800"/>
            <a:ext cx="900577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17550" algn="l"/>
                <a:tab pos="1441450" algn="l"/>
                <a:tab pos="2165350" algn="l"/>
                <a:tab pos="2889250" algn="l"/>
                <a:tab pos="3613150" algn="l"/>
                <a:tab pos="4343400" algn="l"/>
                <a:tab pos="5060950" algn="l"/>
                <a:tab pos="5784850" algn="l"/>
                <a:tab pos="6508750" algn="l"/>
                <a:tab pos="7232650" algn="l"/>
                <a:tab pos="7956550" algn="l"/>
                <a:tab pos="8080375" algn="l"/>
                <a:tab pos="8529638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Rapid advancement of science and technology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Planned obsolescence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Global expansion of industrialized capitalism 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Expansion of products and services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Consumption is a central part of the market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Neo-liberalism – free trade agreements &amp; deregulation</a:t>
            </a:r>
          </a:p>
          <a:p>
            <a:pPr>
              <a:spcAft>
                <a:spcPts val="1425"/>
              </a:spcAft>
            </a:pP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Advanced advertising techniques</a:t>
            </a:r>
          </a:p>
          <a:p>
            <a:pPr>
              <a:spcAft>
                <a:spcPts val="1425"/>
              </a:spcAft>
            </a:pPr>
            <a:endParaRPr lang="en-CA" altLang="en-US" sz="2000" i="1" dirty="0">
              <a:solidFill>
                <a:srgbClr val="000000"/>
              </a:solidFill>
              <a:latin typeface="+mn-lt"/>
              <a:cs typeface="Arial Unicode MS" panose="020B0604020202020204" pitchFamily="34" charset="-128"/>
            </a:endParaRPr>
          </a:p>
          <a:p>
            <a:pPr>
              <a:spcAft>
                <a:spcPts val="1425"/>
              </a:spcAft>
            </a:pPr>
            <a:r>
              <a:rPr lang="en-CA" altLang="en-US" sz="2000" i="1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Workers must be able to continuously consume in order for the capitalist market to function</a:t>
            </a:r>
            <a:r>
              <a:rPr lang="en-CA" altLang="en-US" sz="20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3064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88"/>
              </a:spcAft>
            </a:pPr>
            <a:r>
              <a:rPr lang="en-CA" altLang="en-US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Rise of Modern Advertising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97280" y="1646238"/>
            <a:ext cx="911352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Aft>
                <a:spcPts val="1288"/>
              </a:spcAft>
            </a:pPr>
            <a:endParaRPr lang="en-CA" altLang="en-US" sz="1500" dirty="0">
              <a:solidFill>
                <a:srgbClr val="000000"/>
              </a:solidFill>
              <a:latin typeface="Rockwell" panose="02060603020205020403" pitchFamily="18" charset="0"/>
              <a:cs typeface="Arial Unicode MS" panose="020B0604020202020204" pitchFamily="34" charset="-128"/>
            </a:endParaRP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Begin at about late 1600 in France billboard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1700 – Newspaper &amp; magazine &amp; advertising agencies as brokers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1900 – Sears &amp; Cosmopolitan Magazine 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1920 – Psychology &amp; Ed </a:t>
            </a:r>
            <a:r>
              <a:rPr lang="en-CA" altLang="en-US" sz="1500" dirty="0" err="1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Bernays</a:t>
            </a: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 &amp; Radio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1950 – Television &amp; motion picture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1980 – Internet &amp; data mining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2000 – Product integration &amp; interactive advertising</a:t>
            </a:r>
          </a:p>
          <a:p>
            <a:pPr>
              <a:spcAft>
                <a:spcPts val="1288"/>
              </a:spcAft>
            </a:pPr>
            <a:r>
              <a:rPr lang="en-CA" altLang="en-US" sz="1500" dirty="0">
                <a:solidFill>
                  <a:srgbClr val="000000"/>
                </a:solidFill>
                <a:latin typeface="+mn-lt"/>
                <a:cs typeface="Arial Unicode MS" panose="020B0604020202020204" pitchFamily="34" charset="-128"/>
              </a:rPr>
              <a:t>Today – Multiple profuse convergent network (clutter)</a:t>
            </a:r>
          </a:p>
        </p:txBody>
      </p:sp>
    </p:spTree>
    <p:extLst>
      <p:ext uri="{BB962C8B-B14F-4D97-AF65-F5344CB8AC3E}">
        <p14:creationId xmlns:p14="http://schemas.microsoft.com/office/powerpoint/2010/main" val="2480298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is this Relevant to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Media can be produced by governments, companies, groups, and individuals.</a:t>
            </a:r>
          </a:p>
          <a:p>
            <a:r>
              <a:rPr lang="en-CA" sz="2400" dirty="0"/>
              <a:t>In a capitalist system:</a:t>
            </a:r>
          </a:p>
          <a:p>
            <a:pPr lvl="1"/>
            <a:r>
              <a:rPr lang="en-CA" dirty="0"/>
              <a:t>Media companies are capitalist firms in a global market</a:t>
            </a:r>
          </a:p>
          <a:p>
            <a:pPr lvl="1"/>
            <a:r>
              <a:rPr lang="en-CA" dirty="0"/>
              <a:t>Media messages (adverting) facilitate consumerism</a:t>
            </a:r>
          </a:p>
          <a:p>
            <a:pPr lvl="1"/>
            <a:r>
              <a:rPr lang="en-CA" dirty="0"/>
              <a:t>Media produces and reflects the ideology of capitalism</a:t>
            </a:r>
          </a:p>
          <a:p>
            <a:pPr lvl="1"/>
            <a:r>
              <a:rPr lang="en-CA" dirty="0"/>
              <a:t>Media products are sold on the capitalist market</a:t>
            </a:r>
          </a:p>
          <a:p>
            <a:pPr lvl="1"/>
            <a:r>
              <a:rPr lang="en-CA" dirty="0"/>
              <a:t>Media sell space and time to advertisers</a:t>
            </a:r>
          </a:p>
          <a:p>
            <a:pPr lvl="1"/>
            <a:r>
              <a:rPr lang="en-CA" dirty="0"/>
              <a:t>Consumers are commodities to advertisers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8979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Why does it matter who owns the media?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dirty="0"/>
              <a:t>The media industry plays a central role in shaping social, cultural and political life (Noam, 2016, p. 1180)</a:t>
            </a:r>
          </a:p>
          <a:p>
            <a:pPr marL="201168" lvl="1" indent="0">
              <a:buNone/>
            </a:pPr>
            <a:r>
              <a:rPr lang="en-US" i="1" dirty="0">
                <a:hlinkClick r:id="rId2"/>
              </a:rPr>
              <a:t>Noam Chomsky – Manufacturing Consent</a:t>
            </a:r>
            <a:r>
              <a:rPr lang="en-US" i="1" dirty="0"/>
              <a:t> – (Short)</a:t>
            </a:r>
          </a:p>
          <a:p>
            <a:pPr marL="201168" lvl="1" indent="0">
              <a:buNone/>
            </a:pPr>
            <a:r>
              <a:rPr lang="en-US" i="1" dirty="0">
                <a:hlinkClick r:id="rId3"/>
              </a:rPr>
              <a:t>Noam Chomsky – Manufacturing Consent</a:t>
            </a:r>
            <a:r>
              <a:rPr lang="en-US" i="1" dirty="0"/>
              <a:t> – (Long)</a:t>
            </a:r>
          </a:p>
          <a:p>
            <a:pPr marL="201168" lvl="1" indent="0">
              <a:buNone/>
            </a:pPr>
            <a:endParaRPr lang="en-US" i="1" dirty="0"/>
          </a:p>
          <a:p>
            <a:pPr marL="201168" lvl="1" indent="0">
              <a:buNone/>
            </a:pPr>
            <a:r>
              <a:rPr lang="en-US" dirty="0"/>
              <a:t>	</a:t>
            </a:r>
            <a:br>
              <a:rPr lang="en-US" dirty="0"/>
            </a:br>
            <a:endParaRPr lang="en-US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492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915</TotalTime>
  <Words>1177</Words>
  <Application>Microsoft Office PowerPoint</Application>
  <PresentationFormat>Widescreen</PresentationFormat>
  <Paragraphs>212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 Unicode MS</vt:lpstr>
      <vt:lpstr>Microsoft YaHei</vt:lpstr>
      <vt:lpstr>Calibri</vt:lpstr>
      <vt:lpstr>Calibri Light</vt:lpstr>
      <vt:lpstr>Rockwell</vt:lpstr>
      <vt:lpstr>Retrospect</vt:lpstr>
      <vt:lpstr>Media, Technology and Politics</vt:lpstr>
      <vt:lpstr>The Birth of Consumerism</vt:lpstr>
      <vt:lpstr>What is Capitalism?</vt:lpstr>
      <vt:lpstr>Early Capitalism  (1600 - 1900) </vt:lpstr>
      <vt:lpstr>Middle Capitalism (Late 1800 - 1950)</vt:lpstr>
      <vt:lpstr>Later Capitalism (1950 - today)</vt:lpstr>
      <vt:lpstr>Rise of Modern Advertising</vt:lpstr>
      <vt:lpstr>How is this Relevant to Media?</vt:lpstr>
      <vt:lpstr>Why does it matter who owns the media? </vt:lpstr>
      <vt:lpstr>Why does it matter who owns the media? </vt:lpstr>
      <vt:lpstr>Who owns the media?</vt:lpstr>
      <vt:lpstr>Canadian Media Concentration Research Project</vt:lpstr>
      <vt:lpstr>CRTC Regulations </vt:lpstr>
      <vt:lpstr>From the Assigned Readings – Up to 2011</vt:lpstr>
      <vt:lpstr>PowerPoint Presentation</vt:lpstr>
      <vt:lpstr>PowerPoint Presentation</vt:lpstr>
      <vt:lpstr>Comparison of Canada vs USA</vt:lpstr>
      <vt:lpstr>2015 Report on Media Concentration in Canada</vt:lpstr>
      <vt:lpstr>Vertical Integration: Content vs Connectivity</vt:lpstr>
      <vt:lpstr>Media Ownership in Canada Trends</vt:lpstr>
      <vt:lpstr>PowerPoint Presentation</vt:lpstr>
      <vt:lpstr>PowerPoint Presentation</vt:lpstr>
      <vt:lpstr>Media Ownership in Canada Trends</vt:lpstr>
      <vt:lpstr>Waves of Media Consolidation</vt:lpstr>
      <vt:lpstr>Wave One – 1994 - 2000</vt:lpstr>
      <vt:lpstr>Wave Two – 2004 - 2007</vt:lpstr>
      <vt:lpstr>Wave 3 – 2010 - 2015 </vt:lpstr>
      <vt:lpstr>Trends from Wave Analysis</vt:lpstr>
      <vt:lpstr>2015 Report on Media Concentration in Canada</vt:lpstr>
      <vt:lpstr>Who Owns the World Media  (Noam, E. M. (2016) Who Owns the World’s Media? Media Concentration and Ownership around the World, Oxford Press, p. 1172)</vt:lpstr>
      <vt:lpstr>Who Owns the World Media  (Noam, E. M. (2016) Who Owns the World’s Media? Media Concentration and Ownership around the World, Oxford Press, p.  1177)</vt:lpstr>
      <vt:lpstr>Fagstein Blog</vt:lpstr>
      <vt:lpstr>Precursor for Next Class?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Chevrier</dc:creator>
  <cp:lastModifiedBy>Erik Chevrier</cp:lastModifiedBy>
  <cp:revision>90</cp:revision>
  <dcterms:created xsi:type="dcterms:W3CDTF">2016-01-27T06:10:50Z</dcterms:created>
  <dcterms:modified xsi:type="dcterms:W3CDTF">2017-10-04T16:35:15Z</dcterms:modified>
</cp:coreProperties>
</file>