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68" r:id="rId3"/>
    <p:sldId id="260" r:id="rId4"/>
    <p:sldId id="261" r:id="rId5"/>
    <p:sldId id="270" r:id="rId6"/>
    <p:sldId id="259" r:id="rId7"/>
    <p:sldId id="262" r:id="rId8"/>
    <p:sldId id="271" r:id="rId9"/>
    <p:sldId id="264" r:id="rId10"/>
    <p:sldId id="269" r:id="rId11"/>
    <p:sldId id="27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8" autoAdjust="0"/>
    <p:restoredTop sz="94660"/>
  </p:normalViewPr>
  <p:slideViewPr>
    <p:cSldViewPr snapToGrid="0">
      <p:cViewPr varScale="1">
        <p:scale>
          <a:sx n="88" d="100"/>
          <a:sy n="88" d="100"/>
        </p:scale>
        <p:origin x="80" y="3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2017-10-25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9249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2017-10-25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523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2017-10-25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99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2017-10-25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3276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2017-10-25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1957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2017-10-25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40644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2017-10-25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21365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2017-10-25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6941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2017-10-25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9371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21842BA-7EFE-4E94-BF70-CCD5482705EF}" type="datetimeFigureOut">
              <a:rPr lang="en-CA" smtClean="0"/>
              <a:t>2017-10-25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35219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2017-10-25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2386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21842BA-7EFE-4E94-BF70-CCD5482705EF}" type="datetimeFigureOut">
              <a:rPr lang="en-CA" smtClean="0"/>
              <a:t>2017-10-25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282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Media, Technology and Politics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Research Report – Group project</a:t>
            </a:r>
          </a:p>
          <a:p>
            <a:r>
              <a:rPr lang="en-CA" dirty="0"/>
              <a:t>Erik Chevrier</a:t>
            </a:r>
          </a:p>
        </p:txBody>
      </p:sp>
    </p:spTree>
    <p:extLst>
      <p:ext uri="{BB962C8B-B14F-4D97-AF65-F5344CB8AC3E}">
        <p14:creationId xmlns:p14="http://schemas.microsoft.com/office/powerpoint/2010/main" val="91860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Assignment – Preliminary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3200" dirty="0"/>
              <a:t>Preliminary Report</a:t>
            </a:r>
          </a:p>
          <a:p>
            <a:pPr lvl="1"/>
            <a:r>
              <a:rPr lang="en-CA" dirty="0"/>
              <a:t>Rough outline of your final paper</a:t>
            </a:r>
          </a:p>
          <a:p>
            <a:pPr lvl="1"/>
            <a:r>
              <a:rPr lang="en-CA" dirty="0"/>
              <a:t>Can be in point form</a:t>
            </a:r>
          </a:p>
          <a:p>
            <a:pPr lvl="1"/>
            <a:r>
              <a:rPr lang="en-CA" dirty="0"/>
              <a:t>Should contain</a:t>
            </a:r>
          </a:p>
          <a:p>
            <a:pPr lvl="2"/>
            <a:r>
              <a:rPr lang="en-CA" dirty="0"/>
              <a:t>The names of the members of your group</a:t>
            </a:r>
          </a:p>
          <a:p>
            <a:pPr lvl="2"/>
            <a:r>
              <a:rPr lang="en-CA" dirty="0"/>
              <a:t>Which option you chose</a:t>
            </a:r>
          </a:p>
          <a:p>
            <a:pPr lvl="2"/>
            <a:r>
              <a:rPr lang="en-CA" dirty="0"/>
              <a:t>The topic you are interested in writing about</a:t>
            </a:r>
          </a:p>
          <a:p>
            <a:pPr lvl="2"/>
            <a:r>
              <a:rPr lang="en-CA" dirty="0"/>
              <a:t>Bibliography</a:t>
            </a:r>
          </a:p>
          <a:p>
            <a:pPr lvl="2"/>
            <a:r>
              <a:rPr lang="en-CA" dirty="0"/>
              <a:t>The tasks that each member of your group will perform </a:t>
            </a:r>
          </a:p>
          <a:p>
            <a:pPr lvl="2"/>
            <a:r>
              <a:rPr lang="en-CA" dirty="0"/>
              <a:t>A realistic timeline for the completion of each task</a:t>
            </a:r>
          </a:p>
          <a:p>
            <a:pPr marL="384048" lvl="2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69149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3600" dirty="0"/>
              <a:t>Let’s discuss topics</a:t>
            </a:r>
          </a:p>
        </p:txBody>
      </p:sp>
    </p:spTree>
    <p:extLst>
      <p:ext uri="{BB962C8B-B14F-4D97-AF65-F5344CB8AC3E}">
        <p14:creationId xmlns:p14="http://schemas.microsoft.com/office/powerpoint/2010/main" val="3999934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0F737-3A34-4417-9CAE-100ADE221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03AE80-FFD4-42C1-831C-52EB1FCCC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1 – Get into groups according to the topic you choose.</a:t>
            </a:r>
          </a:p>
          <a:p>
            <a:r>
              <a:rPr lang="en-US" dirty="0"/>
              <a:t>2 – Discuss and refine your topic to be specific. </a:t>
            </a:r>
          </a:p>
          <a:p>
            <a:r>
              <a:rPr lang="en-US" dirty="0"/>
              <a:t>3 – Write up a preliminary assessment and hand it in on October 25</a:t>
            </a:r>
            <a:r>
              <a:rPr lang="en-US" baseline="30000" dirty="0"/>
              <a:t>th</a:t>
            </a:r>
            <a:r>
              <a:rPr lang="en-US" dirty="0"/>
              <a:t>.It will be written during class time. </a:t>
            </a:r>
          </a:p>
          <a:p>
            <a:r>
              <a:rPr lang="en-US" dirty="0"/>
              <a:t>4 – I will give you all feedback about your project on November 1</a:t>
            </a:r>
            <a:r>
              <a:rPr lang="en-US" baseline="30000" dirty="0"/>
              <a:t>st</a:t>
            </a:r>
            <a:r>
              <a:rPr lang="en-US" dirty="0"/>
              <a:t>. </a:t>
            </a:r>
          </a:p>
          <a:p>
            <a:r>
              <a:rPr lang="en-US" dirty="0"/>
              <a:t>5 – You must find three sources regarding your project, read them before class and be prepared to discuss the readings with the people in your group on November 1</a:t>
            </a:r>
            <a:r>
              <a:rPr lang="en-US" baseline="30000" dirty="0"/>
              <a:t>st</a:t>
            </a:r>
            <a:r>
              <a:rPr lang="en-US" dirty="0"/>
              <a:t>. YOU NEED TO BRING A BIBLIOGRAPHY WITH THE THREE SOURCES YOU READ TO HAND IN IN CLASS – YOU WILL SUBMIT THE BIBLIOGRAPHY IN HARD COPY AT THE BEGINNING OF CLASS. </a:t>
            </a:r>
          </a:p>
          <a:p>
            <a:r>
              <a:rPr lang="en-US" dirty="0"/>
              <a:t>6 – Come up with a more specific/refined proposal. You will discuss the project again with your group in class on November 1</a:t>
            </a:r>
            <a:r>
              <a:rPr lang="en-US" baseline="30000" dirty="0"/>
              <a:t>st</a:t>
            </a:r>
            <a:r>
              <a:rPr lang="en-US" dirty="0"/>
              <a:t>. You will hand in a revised proposal on November 1</a:t>
            </a:r>
            <a:r>
              <a:rPr lang="en-US" baseline="30000" dirty="0"/>
              <a:t>st</a:t>
            </a:r>
            <a:r>
              <a:rPr lang="en-US" dirty="0"/>
              <a:t>. It can be written during class time. YOU MUST COME TO CLASS ON November 1</a:t>
            </a:r>
            <a:r>
              <a:rPr lang="en-US" baseline="30000" dirty="0"/>
              <a:t>st</a:t>
            </a:r>
            <a:r>
              <a:rPr lang="en-US" dirty="0"/>
              <a:t>. </a:t>
            </a:r>
          </a:p>
          <a:p>
            <a:r>
              <a:rPr lang="en-US" dirty="0"/>
              <a:t>7 – Complete your project with help from your group members.</a:t>
            </a:r>
          </a:p>
          <a:p>
            <a:r>
              <a:rPr lang="en-US" dirty="0"/>
              <a:t>8 – Hand in your final project on November 29</a:t>
            </a:r>
            <a:r>
              <a:rPr lang="en-US" baseline="30000" dirty="0"/>
              <a:t>th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865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0D2EC-D68E-4494-A4BD-E397FE8BC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Pick a Topic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C3BCE-FFE7-474C-92E8-64B3BF950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1 – Write a literature review about a topic related to media technology and politics. </a:t>
            </a:r>
          </a:p>
          <a:p>
            <a:r>
              <a:rPr lang="en-US" dirty="0"/>
              <a:t>2 – Get involved with a political media campaign on campus.</a:t>
            </a:r>
          </a:p>
          <a:p>
            <a:r>
              <a:rPr lang="en-US" dirty="0"/>
              <a:t>3 -  I am open to other suggestions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Possible ways to present the project:</a:t>
            </a:r>
          </a:p>
          <a:p>
            <a:pPr lvl="1"/>
            <a:r>
              <a:rPr lang="en-US" dirty="0"/>
              <a:t>Write a report</a:t>
            </a:r>
          </a:p>
          <a:p>
            <a:pPr lvl="1"/>
            <a:r>
              <a:rPr lang="en-US" dirty="0"/>
              <a:t>Make a video</a:t>
            </a:r>
          </a:p>
          <a:p>
            <a:pPr lvl="1"/>
            <a:r>
              <a:rPr lang="en-US" dirty="0"/>
              <a:t>I am open to other suggestions</a:t>
            </a:r>
          </a:p>
          <a:p>
            <a:pPr lvl="1"/>
            <a:endParaRPr lang="en-US" dirty="0"/>
          </a:p>
          <a:p>
            <a:pPr marL="201168" lvl="1" indent="0">
              <a:buNone/>
            </a:pPr>
            <a:r>
              <a:rPr lang="en-US" dirty="0"/>
              <a:t>*Can be done as a group or as an individual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716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37B97-81FE-409E-934F-7D3653BF8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Option 1 – Write a Literature Review About a Topic Related to Media Technology and Politics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0B141-AC82-40BC-B1BA-D50F5781A2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1168" lvl="1" indent="0">
              <a:buNone/>
            </a:pPr>
            <a:r>
              <a:rPr lang="en-CA" dirty="0"/>
              <a:t>Examples include:</a:t>
            </a:r>
          </a:p>
          <a:p>
            <a:pPr lvl="1"/>
            <a:r>
              <a:rPr lang="en-CA" dirty="0"/>
              <a:t>Internet regulation in Canada</a:t>
            </a:r>
          </a:p>
          <a:p>
            <a:pPr lvl="1"/>
            <a:r>
              <a:rPr lang="en-CA" dirty="0"/>
              <a:t>Role of public broadcasting (CBC)</a:t>
            </a:r>
          </a:p>
          <a:p>
            <a:pPr lvl="1"/>
            <a:r>
              <a:rPr lang="en-CA" dirty="0"/>
              <a:t>Anonymous – ‘</a:t>
            </a:r>
            <a:r>
              <a:rPr lang="en-CA" dirty="0" err="1"/>
              <a:t>Hactivism</a:t>
            </a:r>
            <a:r>
              <a:rPr lang="en-CA" dirty="0"/>
              <a:t>’</a:t>
            </a:r>
          </a:p>
          <a:p>
            <a:pPr lvl="1"/>
            <a:r>
              <a:rPr lang="en-CA" dirty="0"/>
              <a:t>The media’s role in fostering a ‘culture of fear’</a:t>
            </a:r>
          </a:p>
          <a:p>
            <a:pPr lvl="1"/>
            <a:r>
              <a:rPr lang="en-CA" dirty="0"/>
              <a:t>Data mining and/or digital spying</a:t>
            </a:r>
          </a:p>
          <a:p>
            <a:pPr lvl="1"/>
            <a:r>
              <a:rPr lang="en-CA" dirty="0"/>
              <a:t>Issues regarding social media</a:t>
            </a:r>
          </a:p>
          <a:p>
            <a:pPr lvl="1"/>
            <a:r>
              <a:rPr lang="en-CA" dirty="0"/>
              <a:t>Technological advances in communication</a:t>
            </a:r>
          </a:p>
          <a:p>
            <a:pPr lvl="1"/>
            <a:r>
              <a:rPr lang="en-CA" dirty="0"/>
              <a:t>Future of news </a:t>
            </a:r>
          </a:p>
          <a:p>
            <a:pPr lvl="1"/>
            <a:r>
              <a:rPr lang="en-CA" dirty="0"/>
              <a:t>Participatory journalism</a:t>
            </a:r>
          </a:p>
          <a:p>
            <a:pPr lvl="1"/>
            <a:endParaRPr lang="en-CA" dirty="0"/>
          </a:p>
          <a:p>
            <a:pPr lvl="1"/>
            <a:r>
              <a:rPr lang="en-CA" dirty="0"/>
              <a:t>You can choose other topics that interest you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408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Option 1 Paper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CA" sz="3200" dirty="0"/>
              <a:t>Due November 29</a:t>
            </a:r>
            <a:r>
              <a:rPr lang="en-CA" sz="3200" baseline="30000" dirty="0"/>
              <a:t>th</a:t>
            </a:r>
            <a:r>
              <a:rPr lang="en-CA" sz="3200" dirty="0"/>
              <a:t> </a:t>
            </a:r>
          </a:p>
          <a:p>
            <a:r>
              <a:rPr lang="en-CA" sz="3200" dirty="0"/>
              <a:t>The paper should:</a:t>
            </a:r>
          </a:p>
          <a:p>
            <a:pPr lvl="1"/>
            <a:r>
              <a:rPr lang="en-CA" sz="3000" dirty="0"/>
              <a:t>Contain the names of all group members</a:t>
            </a:r>
          </a:p>
          <a:p>
            <a:pPr lvl="1"/>
            <a:r>
              <a:rPr lang="en-CA" sz="3000" dirty="0"/>
              <a:t>Be between 10 and 15 pages (body text) OR per group or 3 pages per individual</a:t>
            </a:r>
          </a:p>
          <a:p>
            <a:pPr lvl="1"/>
            <a:r>
              <a:rPr lang="en-CA" sz="3000" dirty="0"/>
              <a:t>H</a:t>
            </a:r>
            <a:r>
              <a:rPr lang="en-CA" sz="3200" dirty="0"/>
              <a:t>ave 10 – 20 sources per group OR 5 per individual</a:t>
            </a:r>
          </a:p>
          <a:p>
            <a:pPr lvl="1"/>
            <a:r>
              <a:rPr lang="en-CA" sz="3200" dirty="0"/>
              <a:t>Flow well</a:t>
            </a:r>
          </a:p>
          <a:p>
            <a:pPr lvl="1"/>
            <a:r>
              <a:rPr lang="en-CA" sz="3200" dirty="0"/>
              <a:t>Not contain grammatical errors</a:t>
            </a:r>
          </a:p>
          <a:p>
            <a:pPr lvl="1"/>
            <a:r>
              <a:rPr lang="en-CA" sz="3200" dirty="0"/>
              <a:t>Go into depth about a topic</a:t>
            </a:r>
          </a:p>
          <a:p>
            <a:pPr lvl="1"/>
            <a:r>
              <a:rPr lang="en-CA" sz="3200" dirty="0"/>
              <a:t>Be well structured</a:t>
            </a:r>
          </a:p>
          <a:p>
            <a:pPr lvl="1"/>
            <a:r>
              <a:rPr lang="en-CA" dirty="0"/>
              <a:t>Thesis statement(s)</a:t>
            </a:r>
          </a:p>
          <a:p>
            <a:pPr lvl="1"/>
            <a:r>
              <a:rPr lang="en-CA" dirty="0"/>
              <a:t>Support for your thesis statement(s)</a:t>
            </a:r>
          </a:p>
          <a:p>
            <a:pPr lvl="1"/>
            <a:r>
              <a:rPr lang="en-CA" dirty="0"/>
              <a:t>Evidence</a:t>
            </a:r>
          </a:p>
          <a:p>
            <a:pPr lvl="1"/>
            <a:r>
              <a:rPr lang="en-CA" dirty="0"/>
              <a:t>Address any counter evidence</a:t>
            </a:r>
          </a:p>
        </p:txBody>
      </p:sp>
    </p:spTree>
    <p:extLst>
      <p:ext uri="{BB962C8B-B14F-4D97-AF65-F5344CB8AC3E}">
        <p14:creationId xmlns:p14="http://schemas.microsoft.com/office/powerpoint/2010/main" val="1767991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ED018-6F69-46CC-B511-B4834AC4C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 for Option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7907C3-FD34-4DA9-9BCA-414A9D9314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000" dirty="0"/>
              <a:t>Students will be graded on the following criteria:</a:t>
            </a:r>
          </a:p>
          <a:p>
            <a:r>
              <a:rPr lang="en-US" sz="2400" b="1" dirty="0"/>
              <a:t>10 points = </a:t>
            </a:r>
            <a:r>
              <a:rPr lang="en-US" sz="1600" dirty="0"/>
              <a:t>Research quality – Are your research findings valid and/or reliable? Have you properly analyzed the topic? </a:t>
            </a:r>
            <a:br>
              <a:rPr lang="en-US" sz="1800" dirty="0"/>
            </a:br>
            <a:endParaRPr lang="en-US" sz="1800" dirty="0"/>
          </a:p>
          <a:p>
            <a:r>
              <a:rPr lang="en-US" sz="2400" b="1" dirty="0"/>
              <a:t>4 points = </a:t>
            </a:r>
            <a:r>
              <a:rPr lang="en-US" sz="1600" dirty="0"/>
              <a:t>The clarity of the report – Are the arguments clear and concise? Is the report organized properly? Does it respects page limits? </a:t>
            </a:r>
            <a:br>
              <a:rPr lang="en-US" sz="1800" dirty="0"/>
            </a:br>
            <a:endParaRPr lang="en-US" sz="1800" dirty="0"/>
          </a:p>
          <a:p>
            <a:r>
              <a:rPr lang="en-US" sz="2400" b="1" dirty="0"/>
              <a:t>4 points = </a:t>
            </a:r>
            <a:r>
              <a:rPr lang="en-US" sz="1600" dirty="0"/>
              <a:t>Usefulness of the report – Does it reach its intended audience and fulfill its role? Does the report use proper voicing for the intended audience? </a:t>
            </a:r>
            <a:br>
              <a:rPr lang="en-US" sz="1800" dirty="0"/>
            </a:br>
            <a:endParaRPr lang="en-US" sz="1800" dirty="0"/>
          </a:p>
          <a:p>
            <a:r>
              <a:rPr lang="en-US" sz="2400" b="1" dirty="0"/>
              <a:t>2 point = </a:t>
            </a:r>
            <a:r>
              <a:rPr lang="en-US" sz="1600" dirty="0"/>
              <a:t>Grammar – Has the report been properly proofread? </a:t>
            </a:r>
          </a:p>
          <a:p>
            <a:endParaRPr lang="en-US" b="1" i="1" dirty="0"/>
          </a:p>
          <a:p>
            <a:r>
              <a:rPr lang="en-US" b="1" i="1" dirty="0"/>
              <a:t>- 2 points if you do not hand in a bibliography and/or show up to class on November 1</a:t>
            </a:r>
            <a:r>
              <a:rPr lang="en-US" b="1" i="1" baseline="30000" dirty="0"/>
              <a:t>st</a:t>
            </a:r>
            <a:r>
              <a:rPr lang="en-US" b="1" i="1" dirty="0"/>
              <a:t>. </a:t>
            </a:r>
            <a:endParaRPr lang="en-US" dirty="0"/>
          </a:p>
          <a:p>
            <a:r>
              <a:rPr lang="en-US" sz="2600" b="1" dirty="0"/>
              <a:t>Total = 20 points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798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1BC07-7B34-4165-BB2C-A7E391303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Option 2 – Get Involved With a Political Media Campaign on Campus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0DB39-29D8-409A-822B-B95A3AD6F6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Possible ideas:</a:t>
            </a:r>
          </a:p>
          <a:p>
            <a:pPr lvl="1"/>
            <a:r>
              <a:rPr lang="en-US" dirty="0"/>
              <a:t>Help a group or club promote their activities</a:t>
            </a:r>
          </a:p>
          <a:p>
            <a:pPr lvl="1"/>
            <a:r>
              <a:rPr lang="en-US" dirty="0"/>
              <a:t>Help a group or club run a fee levy campaign (Concordia Food Coalition)</a:t>
            </a:r>
          </a:p>
          <a:p>
            <a:pPr lvl="1"/>
            <a:r>
              <a:rPr lang="en-US" dirty="0"/>
              <a:t>Help a group or club with outreach on campus</a:t>
            </a:r>
          </a:p>
          <a:p>
            <a:pPr lvl="1"/>
            <a:r>
              <a:rPr lang="en-US" dirty="0"/>
              <a:t>Create a blog page or website for a group/club on campus</a:t>
            </a:r>
          </a:p>
          <a:p>
            <a:pPr lvl="1"/>
            <a:r>
              <a:rPr lang="en-US" dirty="0"/>
              <a:t>Start a media project on campus (i.e. Concordia Food Groups webpage)</a:t>
            </a:r>
          </a:p>
          <a:p>
            <a:pPr marL="201168" lvl="1" indent="0">
              <a:buNone/>
            </a:pPr>
            <a:endParaRPr lang="en-US" dirty="0"/>
          </a:p>
          <a:p>
            <a:pPr marL="201168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179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Option 2 Paper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CA" sz="3200" dirty="0"/>
              <a:t>Due November 29</a:t>
            </a:r>
            <a:r>
              <a:rPr lang="en-CA" sz="3200" baseline="30000" dirty="0"/>
              <a:t>th</a:t>
            </a:r>
            <a:r>
              <a:rPr lang="en-CA" sz="3200" dirty="0"/>
              <a:t> </a:t>
            </a:r>
          </a:p>
          <a:p>
            <a:r>
              <a:rPr lang="en-CA" sz="3200" dirty="0"/>
              <a:t>The paper should:</a:t>
            </a:r>
          </a:p>
          <a:p>
            <a:pPr lvl="1"/>
            <a:r>
              <a:rPr lang="en-CA" sz="3000" dirty="0"/>
              <a:t>Contain the names of all group members</a:t>
            </a:r>
          </a:p>
          <a:p>
            <a:pPr lvl="1"/>
            <a:r>
              <a:rPr lang="en-CA" sz="3000" dirty="0"/>
              <a:t>Be between 10 and 15 pages (body text) OR per group or 3 pages per individual</a:t>
            </a:r>
          </a:p>
          <a:p>
            <a:pPr lvl="1"/>
            <a:r>
              <a:rPr lang="en-CA" sz="3000" dirty="0"/>
              <a:t>H</a:t>
            </a:r>
            <a:r>
              <a:rPr lang="en-CA" sz="3200" dirty="0"/>
              <a:t>ave 10 – 20 sources per group OR 5 per individual</a:t>
            </a:r>
          </a:p>
          <a:p>
            <a:pPr lvl="2"/>
            <a:r>
              <a:rPr lang="en-CA" sz="2800" dirty="0"/>
              <a:t>Sources should include how to effectively run the campaign by according to the demographic you intend to reach, how to evaluate your campaign, and/or effective communication tools for the campaign </a:t>
            </a:r>
          </a:p>
          <a:p>
            <a:pPr lvl="1"/>
            <a:r>
              <a:rPr lang="en-CA" sz="3200" dirty="0"/>
              <a:t>Flow well</a:t>
            </a:r>
          </a:p>
          <a:p>
            <a:pPr lvl="1"/>
            <a:r>
              <a:rPr lang="en-CA" sz="3200" dirty="0"/>
              <a:t>Not contain grammatical errors</a:t>
            </a:r>
          </a:p>
          <a:p>
            <a:pPr lvl="1"/>
            <a:r>
              <a:rPr lang="en-CA" sz="3200" dirty="0"/>
              <a:t>Go into depth about the topic</a:t>
            </a:r>
          </a:p>
          <a:p>
            <a:pPr lvl="1"/>
            <a:r>
              <a:rPr lang="en-CA" sz="3200" dirty="0"/>
              <a:t>Be well structured</a:t>
            </a:r>
          </a:p>
          <a:p>
            <a:pPr lvl="1"/>
            <a:r>
              <a:rPr lang="en-CA" dirty="0"/>
              <a:t>Thesis statement(s)</a:t>
            </a:r>
          </a:p>
          <a:p>
            <a:pPr lvl="1"/>
            <a:r>
              <a:rPr lang="en-CA" dirty="0"/>
              <a:t>Support for your thesis statement(s)</a:t>
            </a:r>
          </a:p>
          <a:p>
            <a:pPr lvl="1"/>
            <a:r>
              <a:rPr lang="en-CA" dirty="0"/>
              <a:t>Evidence</a:t>
            </a:r>
          </a:p>
          <a:p>
            <a:pPr lvl="1"/>
            <a:r>
              <a:rPr lang="en-CA" dirty="0"/>
              <a:t>Address any counter evidence</a:t>
            </a:r>
          </a:p>
        </p:txBody>
      </p:sp>
    </p:spTree>
    <p:extLst>
      <p:ext uri="{BB962C8B-B14F-4D97-AF65-F5344CB8AC3E}">
        <p14:creationId xmlns:p14="http://schemas.microsoft.com/office/powerpoint/2010/main" val="1876321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D7906-56C7-4B79-92A5-7DB7B237B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 for Option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78AEA-5082-49F5-B389-9295BFF95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000" dirty="0"/>
              <a:t>Students will be graded on the following criteria:</a:t>
            </a:r>
          </a:p>
          <a:p>
            <a:r>
              <a:rPr lang="en-US" sz="2400" b="1" dirty="0"/>
              <a:t>10 points = </a:t>
            </a:r>
            <a:r>
              <a:rPr lang="en-US" dirty="0"/>
              <a:t>Did you formulate a proper plan of action, act on the plan, and provide a way for the group/campaign to achieve its desired outcomes?  </a:t>
            </a:r>
          </a:p>
          <a:p>
            <a:r>
              <a:rPr lang="en-US" sz="2400" b="1" dirty="0"/>
              <a:t>4 points = </a:t>
            </a:r>
            <a:r>
              <a:rPr lang="en-US" dirty="0"/>
              <a:t>The clarity of the report – Are the arguments clear and concise? Is the report organized properly? Does it respects page limits? </a:t>
            </a:r>
            <a:br>
              <a:rPr lang="en-US" sz="2400" dirty="0"/>
            </a:br>
            <a:endParaRPr lang="en-US" sz="2400" dirty="0"/>
          </a:p>
          <a:p>
            <a:r>
              <a:rPr lang="en-US" sz="2400" b="1" dirty="0"/>
              <a:t>4 points = </a:t>
            </a:r>
            <a:r>
              <a:rPr lang="en-US" dirty="0"/>
              <a:t>Usefulness of the report – Does it reach its intended audience and fulfill its role? Does the report use proper voicing for the intended audience? </a:t>
            </a:r>
            <a:br>
              <a:rPr lang="en-US" sz="2400" dirty="0"/>
            </a:br>
            <a:endParaRPr lang="en-US" sz="2400" dirty="0"/>
          </a:p>
          <a:p>
            <a:r>
              <a:rPr lang="en-US" sz="2400" b="1" dirty="0"/>
              <a:t>2 point = </a:t>
            </a:r>
            <a:r>
              <a:rPr lang="en-US" dirty="0"/>
              <a:t>Grammar – Has the report been properly proofread? </a:t>
            </a:r>
          </a:p>
          <a:p>
            <a:endParaRPr lang="en-US" dirty="0"/>
          </a:p>
          <a:p>
            <a:r>
              <a:rPr lang="en-US" b="1" i="1" dirty="0"/>
              <a:t>- 2 points if you do not hand in a bibliography and/or show up to class on November 1</a:t>
            </a:r>
            <a:r>
              <a:rPr lang="en-US" b="1" i="1" baseline="30000" dirty="0"/>
              <a:t>st</a:t>
            </a:r>
            <a:r>
              <a:rPr lang="en-US" b="1" i="1" dirty="0"/>
              <a:t>. </a:t>
            </a:r>
            <a:endParaRPr lang="en-US" dirty="0"/>
          </a:p>
          <a:p>
            <a:r>
              <a:rPr lang="en-US" sz="2600" b="1" dirty="0"/>
              <a:t>Total = 20 points</a:t>
            </a:r>
          </a:p>
        </p:txBody>
      </p:sp>
    </p:spTree>
    <p:extLst>
      <p:ext uri="{BB962C8B-B14F-4D97-AF65-F5344CB8AC3E}">
        <p14:creationId xmlns:p14="http://schemas.microsoft.com/office/powerpoint/2010/main" val="280933681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2189</TotalTime>
  <Words>802</Words>
  <Application>Microsoft Office PowerPoint</Application>
  <PresentationFormat>Widescreen</PresentationFormat>
  <Paragraphs>107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Calibri</vt:lpstr>
      <vt:lpstr>Calibri Light</vt:lpstr>
      <vt:lpstr>Retrospect</vt:lpstr>
      <vt:lpstr>Media, Technology and Politics</vt:lpstr>
      <vt:lpstr>Instructions</vt:lpstr>
      <vt:lpstr>Pick a Topic</vt:lpstr>
      <vt:lpstr>Option 1 – Write a Literature Review About a Topic Related to Media Technology and Politics</vt:lpstr>
      <vt:lpstr>Option 1 Paper Expectations</vt:lpstr>
      <vt:lpstr>Grading for Option 1</vt:lpstr>
      <vt:lpstr>Option 2 – Get Involved With a Political Media Campaign on Campus</vt:lpstr>
      <vt:lpstr>Option 2 Paper Expectations</vt:lpstr>
      <vt:lpstr>Grading for Option 2</vt:lpstr>
      <vt:lpstr>Assignment – Preliminary Assessment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Edible Activism!</dc:title>
  <dc:creator>Erik Chevrier</dc:creator>
  <cp:lastModifiedBy>Erik Chevrier</cp:lastModifiedBy>
  <cp:revision>207</cp:revision>
  <dcterms:created xsi:type="dcterms:W3CDTF">2016-08-29T02:04:56Z</dcterms:created>
  <dcterms:modified xsi:type="dcterms:W3CDTF">2017-10-25T16:57:35Z</dcterms:modified>
</cp:coreProperties>
</file>