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0" r:id="rId3"/>
    <p:sldId id="312" r:id="rId4"/>
    <p:sldId id="311" r:id="rId5"/>
    <p:sldId id="314" r:id="rId6"/>
    <p:sldId id="315" r:id="rId7"/>
    <p:sldId id="316" r:id="rId8"/>
    <p:sldId id="321" r:id="rId9"/>
    <p:sldId id="323" r:id="rId10"/>
    <p:sldId id="322" r:id="rId11"/>
    <p:sldId id="319" r:id="rId12"/>
    <p:sldId id="320" r:id="rId13"/>
    <p:sldId id="317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iYjhzlC2G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766" y="592037"/>
            <a:ext cx="10058400" cy="3566160"/>
          </a:xfrm>
        </p:spPr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Who Really feeds the world – localization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November 14th, 2017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BF9A-20BC-47AF-A6DA-9F7AC7B31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64EAF-AF85-46E9-A3D1-B4F1110B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Capitalism does not encourage competition: </a:t>
            </a:r>
          </a:p>
          <a:p>
            <a:pPr lvl="1"/>
            <a:r>
              <a:rPr lang="en-US" dirty="0"/>
              <a:t>There are large food corporations who monopolize the markets of the economy</a:t>
            </a:r>
          </a:p>
          <a:p>
            <a:pPr lvl="1"/>
            <a:r>
              <a:rPr lang="en-US" dirty="0"/>
              <a:t>Prices are fixed by large food corporations who receive government subsidies and who do not account for externalities – i.e. climate, ecology and people’s local needs</a:t>
            </a:r>
          </a:p>
          <a:p>
            <a:pPr marL="201168" lvl="1" indent="0">
              <a:buNone/>
            </a:pPr>
            <a:r>
              <a:rPr lang="en-US" dirty="0"/>
              <a:t>									</a:t>
            </a:r>
            <a:r>
              <a:rPr lang="en-US" sz="1000" dirty="0"/>
              <a:t>(Source, Stanford, 2008)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B36DCC-7583-4F84-AD29-A644C64FF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209467"/>
              </p:ext>
            </p:extLst>
          </p:nvPr>
        </p:nvGraphicFramePr>
        <p:xfrm>
          <a:off x="262710" y="3092994"/>
          <a:ext cx="8968377" cy="3568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459">
                  <a:extLst>
                    <a:ext uri="{9D8B030D-6E8A-4147-A177-3AD203B41FA5}">
                      <a16:colId xmlns:a16="http://schemas.microsoft.com/office/drawing/2014/main" val="3226186567"/>
                    </a:ext>
                  </a:extLst>
                </a:gridCol>
                <a:gridCol w="2989459">
                  <a:extLst>
                    <a:ext uri="{9D8B030D-6E8A-4147-A177-3AD203B41FA5}">
                      <a16:colId xmlns:a16="http://schemas.microsoft.com/office/drawing/2014/main" val="793630773"/>
                    </a:ext>
                  </a:extLst>
                </a:gridCol>
                <a:gridCol w="2989459">
                  <a:extLst>
                    <a:ext uri="{9D8B030D-6E8A-4147-A177-3AD203B41FA5}">
                      <a16:colId xmlns:a16="http://schemas.microsoft.com/office/drawing/2014/main" val="2937783212"/>
                    </a:ext>
                  </a:extLst>
                </a:gridCol>
              </a:tblGrid>
              <a:tr h="284545">
                <a:tc>
                  <a:txBody>
                    <a:bodyPr/>
                    <a:lstStyle/>
                    <a:p>
                      <a:r>
                        <a:rPr lang="en-US" b="1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Theory of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Real-World 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317966"/>
                  </a:ext>
                </a:extLst>
              </a:tr>
              <a:tr h="284545">
                <a:tc>
                  <a:txBody>
                    <a:bodyPr/>
                    <a:lstStyle/>
                    <a:p>
                      <a:r>
                        <a:rPr lang="en-US" b="1" dirty="0"/>
                        <a:t>Firm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Tiny and 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 firms dominate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702"/>
                  </a:ext>
                </a:extLst>
              </a:tr>
              <a:tr h="497954">
                <a:tc>
                  <a:txBody>
                    <a:bodyPr/>
                    <a:lstStyle/>
                    <a:p>
                      <a:r>
                        <a:rPr lang="en-US" b="1" dirty="0"/>
                        <a:t>Firm size 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Costs increase for bigger firms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Decrease for bigger firms</a:t>
                      </a:r>
                    </a:p>
                    <a:p>
                      <a:r>
                        <a:rPr lang="en-US" dirty="0"/>
                        <a:t>Economies of 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882176"/>
                  </a:ext>
                </a:extLst>
              </a:tr>
              <a:tr h="284545">
                <a:tc>
                  <a:txBody>
                    <a:bodyPr/>
                    <a:lstStyle/>
                    <a:p>
                      <a:r>
                        <a:rPr lang="en-US" b="1" dirty="0"/>
                        <a:t>Limit on firm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Diminishing returns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Threat of new firms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008586"/>
                  </a:ext>
                </a:extLst>
              </a:tr>
              <a:tr h="412686">
                <a:tc>
                  <a:txBody>
                    <a:bodyPr/>
                    <a:lstStyle/>
                    <a:p>
                      <a:r>
                        <a:rPr lang="en-US" b="1" dirty="0"/>
                        <a:t>Relationships (firms)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Completion is anonymous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Strategic 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99844"/>
                  </a:ext>
                </a:extLst>
              </a:tr>
              <a:tr h="284545">
                <a:tc>
                  <a:txBody>
                    <a:bodyPr/>
                    <a:lstStyle/>
                    <a:p>
                      <a:r>
                        <a:rPr lang="en-US" b="1" dirty="0"/>
                        <a:t>Influence on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Cannot influence prices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Strive to influence prices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742908"/>
                  </a:ext>
                </a:extLst>
              </a:tr>
              <a:tr h="497954">
                <a:tc>
                  <a:txBody>
                    <a:bodyPr/>
                    <a:lstStyle/>
                    <a:p>
                      <a:r>
                        <a:rPr lang="en-US" b="1" dirty="0"/>
                        <a:t>Product differentiation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Products are homogeneous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R&amp;D – Products are differentiated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496617"/>
                  </a:ext>
                </a:extLst>
              </a:tr>
              <a:tr h="412686">
                <a:tc>
                  <a:txBody>
                    <a:bodyPr/>
                    <a:lstStyle/>
                    <a:p>
                      <a:r>
                        <a:rPr lang="en-US" b="1" dirty="0"/>
                        <a:t>Competition and profits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not earn ‘pure profits’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Strive to earn ‘pure profits’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734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138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World Systems – The State </a:t>
            </a:r>
            <a:r>
              <a:rPr lang="en-CA" sz="2400" dirty="0"/>
              <a:t>(Immanuel Wallerstein)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3600" dirty="0">
                <a:solidFill>
                  <a:schemeClr val="tx1"/>
                </a:solidFill>
              </a:rPr>
              <a:t>States </a:t>
            </a:r>
          </a:p>
          <a:p>
            <a:pPr lvl="1">
              <a:lnSpc>
                <a:spcPct val="100000"/>
              </a:lnSpc>
              <a:buClr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Sovereignty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Borders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Reciprocal Recognition from other States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Legitimacy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Part of an Interstate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States assert authority in at least seven principal arenas of direct interest to them</a:t>
            </a: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– Sets rules on how capital &amp; </a:t>
            </a:r>
            <a:r>
              <a:rPr lang="en-US" altLang="en-US" sz="1600" dirty="0" err="1">
                <a:solidFill>
                  <a:schemeClr val="tx1"/>
                </a:solidFill>
              </a:rPr>
              <a:t>labour</a:t>
            </a:r>
            <a:r>
              <a:rPr lang="en-US" altLang="en-US" sz="1600" dirty="0">
                <a:solidFill>
                  <a:schemeClr val="tx1"/>
                </a:solidFill>
              </a:rPr>
              <a:t> flows in and out of its border (people, capital and goods)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 – Sets rules on property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 – Sets rules about employment and compensation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4 – Decides which costs are internalized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5 – Decides which economic process may be monopolized and to what degree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6 -  They tax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7 – They protect its own core production process internationally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35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Institutions in a Capitalist World Economy (Immanuel Wallerstein)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5"/>
            <a:ext cx="4937760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Market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- </a:t>
            </a:r>
            <a:r>
              <a:rPr lang="en-US" altLang="en-US" sz="2000" dirty="0">
                <a:solidFill>
                  <a:schemeClr val="tx1"/>
                </a:solidFill>
              </a:rPr>
              <a:t>Concrete &amp; Virtual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Quasi-Monopoly</a:t>
            </a:r>
          </a:p>
          <a:p>
            <a:pPr marL="91440" lvl="3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Firms 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Main actors in the market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Cyclical rhythm and Curve (Kondratieff 	Cycles)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Core, periphery, semi-periphery </a:t>
            </a:r>
          </a:p>
          <a:p>
            <a:pPr lvl="3">
              <a:lnSpc>
                <a:spcPct val="100000"/>
              </a:lnSpc>
              <a:buClr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(degree of profitability in the production process) 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State maintains quasi-monopolies by:</a:t>
            </a:r>
            <a:endParaRPr lang="en-US" alt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Maintaining patents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Putting restrictions on imports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Providing subsidies and tax benefits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Regulations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18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5893-24FA-4F60-81DF-F6DB1BFAC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7FD92-9191-4761-B5F7-C52A3E7A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were the consequences of structural adjustment policies implemented in Kenya?</a:t>
            </a:r>
          </a:p>
          <a:p>
            <a:r>
              <a:rPr lang="en-US" dirty="0"/>
              <a:t>What were the consequences of the North American Free Trade Agreement in Mexico?</a:t>
            </a:r>
          </a:p>
          <a:p>
            <a:endParaRPr lang="en-US" dirty="0"/>
          </a:p>
          <a:p>
            <a:r>
              <a:rPr lang="en-US" dirty="0"/>
              <a:t>Please know these examples!</a:t>
            </a:r>
          </a:p>
        </p:txBody>
      </p:sp>
    </p:spTree>
    <p:extLst>
      <p:ext uri="{BB962C8B-B14F-4D97-AF65-F5344CB8AC3E}">
        <p14:creationId xmlns:p14="http://schemas.microsoft.com/office/powerpoint/2010/main" val="3349402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707B-1E00-4771-998C-2A02E7928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C347-E0BC-49A5-91BD-AD56EAA3E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 or concerns? </a:t>
            </a:r>
          </a:p>
        </p:txBody>
      </p:sp>
    </p:spTree>
    <p:extLst>
      <p:ext uri="{BB962C8B-B14F-4D97-AF65-F5344CB8AC3E}">
        <p14:creationId xmlns:p14="http://schemas.microsoft.com/office/powerpoint/2010/main" val="62783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5D52-6FDD-4D08-997E-69B840D7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Date Reminder!!!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30FB3-AF2A-46D7-A8F9-3A2A7D293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For students who do not have an e-mail about the exam (SOCI 252 A)</a:t>
            </a:r>
            <a:br>
              <a:rPr lang="en-CA" dirty="0"/>
            </a:br>
            <a:r>
              <a:rPr lang="en-CA" dirty="0"/>
              <a:t>Exam Room – </a:t>
            </a:r>
            <a:r>
              <a:rPr lang="en-CA" b="1" dirty="0"/>
              <a:t>MB2.435</a:t>
            </a:r>
            <a:br>
              <a:rPr lang="en-CA" dirty="0"/>
            </a:br>
            <a:r>
              <a:rPr lang="en-CA" dirty="0"/>
              <a:t>Exam Date – </a:t>
            </a:r>
            <a:r>
              <a:rPr lang="en-CA" b="1" dirty="0"/>
              <a:t>December 7th </a:t>
            </a:r>
            <a:br>
              <a:rPr lang="en-CA" dirty="0"/>
            </a:br>
            <a:r>
              <a:rPr lang="en-CA" dirty="0"/>
              <a:t>Exam Time – </a:t>
            </a:r>
            <a:r>
              <a:rPr lang="en-CA" b="1" dirty="0"/>
              <a:t>14:00 – 17:00</a:t>
            </a:r>
          </a:p>
          <a:p>
            <a:r>
              <a:rPr lang="en-CA" i="1" dirty="0"/>
              <a:t>ANTH 252 students have received an exam date online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401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46B5-30BA-4D19-866D-78CB9C25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CLASS – November 21st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5BE3-AE9D-47F6-82AB-C78107CC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b="1" dirty="0"/>
              <a:t>DO NOT </a:t>
            </a:r>
            <a:r>
              <a:rPr lang="en-US" dirty="0"/>
              <a:t>have class on November 21</a:t>
            </a:r>
            <a:r>
              <a:rPr lang="en-US" baseline="30000" dirty="0"/>
              <a:t>st</a:t>
            </a:r>
            <a:r>
              <a:rPr lang="en-US" dirty="0"/>
              <a:t>. This is a great time for you to meet with your groups and complete part of your assignment.</a:t>
            </a:r>
          </a:p>
        </p:txBody>
      </p:sp>
    </p:spTree>
    <p:extLst>
      <p:ext uri="{BB962C8B-B14F-4D97-AF65-F5344CB8AC3E}">
        <p14:creationId xmlns:p14="http://schemas.microsoft.com/office/powerpoint/2010/main" val="341955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EDB48-4A6B-45C8-83C5-D7AEBDB7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Out Form to  Reserve the Date You Bring Your Food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4AB0-AA6D-4EF2-9CB0-01BCE387B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Please write your name beside one of the dates for you to prepare your food item for the class.</a:t>
            </a:r>
          </a:p>
          <a:p>
            <a:r>
              <a:rPr lang="en-US" dirty="0"/>
              <a:t>On the date you choose, you will:</a:t>
            </a:r>
          </a:p>
          <a:p>
            <a:pPr lvl="1"/>
            <a:r>
              <a:rPr lang="en-US" dirty="0"/>
              <a:t>Bring in your pre-prepared food item for the class to taste (we have about 65 students)</a:t>
            </a:r>
          </a:p>
          <a:p>
            <a:pPr lvl="1"/>
            <a:r>
              <a:rPr lang="en-US" dirty="0"/>
              <a:t>Find a way to serve ‘tasters’ to the class</a:t>
            </a:r>
          </a:p>
          <a:p>
            <a:pPr lvl="1"/>
            <a:r>
              <a:rPr lang="en-US" dirty="0"/>
              <a:t>Make sure you do not create an abundance of waste</a:t>
            </a:r>
          </a:p>
          <a:p>
            <a:pPr lvl="1"/>
            <a:r>
              <a:rPr lang="en-US" dirty="0"/>
              <a:t>Bring in your recipe so people can know what is in your food and how you prepared it</a:t>
            </a:r>
          </a:p>
          <a:p>
            <a:pPr lvl="1"/>
            <a:r>
              <a:rPr lang="en-US" dirty="0"/>
              <a:t>Make a display of some sort to entice people to come try your food item</a:t>
            </a:r>
          </a:p>
          <a:p>
            <a:pPr lvl="1"/>
            <a:r>
              <a:rPr lang="en-US" dirty="0"/>
              <a:t>Come on time to class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You can bring in a different food item than the one you wrote about in the previous assignments </a:t>
            </a:r>
          </a:p>
          <a:p>
            <a:pPr lvl="1"/>
            <a:r>
              <a:rPr lang="en-US" dirty="0"/>
              <a:t>BUT YOU MUST COOK/PREPARE IT YOURSELF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2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8BCF2-EBBD-4360-9E53-220E2C20A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Project Check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B5621-DB42-42C3-820B-93D620DB1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everything going?</a:t>
            </a:r>
          </a:p>
          <a:p>
            <a:r>
              <a:rPr lang="en-US" dirty="0"/>
              <a:t>Are you meeting your expectations?</a:t>
            </a:r>
          </a:p>
          <a:p>
            <a:r>
              <a:rPr lang="en-US" dirty="0"/>
              <a:t>Are you abiding to your timeline?</a:t>
            </a:r>
          </a:p>
          <a:p>
            <a:r>
              <a:rPr lang="en-US" dirty="0"/>
              <a:t>General questions or concerns?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3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306CE-AA8D-414F-AA33-09A79CE80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Localization Feeds the World Not Globalization </a:t>
            </a:r>
            <a:r>
              <a:rPr lang="en-US" sz="3200" dirty="0"/>
              <a:t>(Vandana Shiva)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F041-4E1D-423B-9825-A272C2B7A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principles have shaped the evolution of food systems across the world. </a:t>
            </a:r>
          </a:p>
          <a:p>
            <a:pPr lvl="1"/>
            <a:r>
              <a:rPr lang="en-US" dirty="0"/>
              <a:t>Everyone must eat</a:t>
            </a:r>
          </a:p>
          <a:p>
            <a:pPr lvl="1"/>
            <a:r>
              <a:rPr lang="en-US" dirty="0"/>
              <a:t>Every place where human beings live produces food (there is always </a:t>
            </a:r>
            <a:r>
              <a:rPr lang="en-US" b="1" dirty="0"/>
              <a:t>local</a:t>
            </a:r>
            <a:r>
              <a:rPr lang="en-US" dirty="0"/>
              <a:t> food of some sort)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sz="2000" dirty="0"/>
              <a:t>How do we define local?  </a:t>
            </a:r>
          </a:p>
        </p:txBody>
      </p:sp>
    </p:spTree>
    <p:extLst>
      <p:ext uri="{BB962C8B-B14F-4D97-AF65-F5344CB8AC3E}">
        <p14:creationId xmlns:p14="http://schemas.microsoft.com/office/powerpoint/2010/main" val="336567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EDF6-FDB5-42E5-A5AB-F23387173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Trade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34B35-5AFF-499F-B1E1-D8556F856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89752"/>
          </a:xfrm>
        </p:spPr>
        <p:txBody>
          <a:bodyPr>
            <a:normAutofit/>
          </a:bodyPr>
          <a:lstStyle/>
          <a:p>
            <a:r>
              <a:rPr lang="en-US" dirty="0"/>
              <a:t>Trade liberalization:(Shiva) </a:t>
            </a:r>
          </a:p>
          <a:p>
            <a:pPr lvl="1"/>
            <a:r>
              <a:rPr lang="en-US" dirty="0"/>
              <a:t>Opening of boarders to allow the easy flow of goods and services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Free trade agreements (Stanford, 2008)</a:t>
            </a:r>
          </a:p>
          <a:p>
            <a:pPr lvl="1"/>
            <a:r>
              <a:rPr lang="en-US" dirty="0"/>
              <a:t>Promotes the deregulation of commerce</a:t>
            </a:r>
          </a:p>
          <a:p>
            <a:pPr lvl="1"/>
            <a:r>
              <a:rPr lang="en-US" dirty="0"/>
              <a:t>Limit governments’ ability to regulate trade and capital flows</a:t>
            </a:r>
          </a:p>
          <a:p>
            <a:pPr lvl="1"/>
            <a:r>
              <a:rPr lang="en-US" dirty="0"/>
              <a:t>Enforces the elimination of tariffs and other trade barriers</a:t>
            </a:r>
          </a:p>
          <a:p>
            <a:pPr lvl="1"/>
            <a:r>
              <a:rPr lang="en-US" dirty="0"/>
              <a:t>Prioritizes businesses over governments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0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C406A-7542-44BC-8376-155BE6D78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Critique of Free Trade (Shiva)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D44A1-D630-419B-92CE-99FD89E2C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Free trade is not based on competition, it creates monopolies:</a:t>
            </a:r>
          </a:p>
          <a:p>
            <a:pPr lvl="2"/>
            <a:r>
              <a:rPr lang="en-US" dirty="0"/>
              <a:t>Giants that control seed – Monsanto, Syngenta, DuPont, Bayer, Dow.</a:t>
            </a:r>
          </a:p>
          <a:p>
            <a:pPr lvl="2"/>
            <a:r>
              <a:rPr lang="en-US" dirty="0"/>
              <a:t>Giants that control grain – Cargill, Archer Daniel Midland, Bunge, Glencore International, Louis Dreyfus</a:t>
            </a:r>
          </a:p>
          <a:p>
            <a:pPr lvl="2"/>
            <a:r>
              <a:rPr lang="en-US" dirty="0"/>
              <a:t>Giants that control food and beverage – PepsiCo, JBS, Tyson Foods, Danone, and Nestle </a:t>
            </a:r>
          </a:p>
          <a:p>
            <a:pPr lvl="2"/>
            <a:r>
              <a:rPr lang="en-US" dirty="0"/>
              <a:t>Giants that control retail – Walmart, Carrefour, Metro Group, Aeon, Tesco </a:t>
            </a:r>
          </a:p>
          <a:p>
            <a:pPr marL="384048" lvl="2" indent="0">
              <a:buNone/>
            </a:pPr>
            <a:endParaRPr lang="en-US" dirty="0"/>
          </a:p>
          <a:p>
            <a:pPr marL="384048" lvl="2" indent="0">
              <a:buNone/>
            </a:pPr>
            <a:r>
              <a:rPr lang="en-US" dirty="0"/>
              <a:t>Free Trade allows: </a:t>
            </a:r>
          </a:p>
          <a:p>
            <a:pPr lvl="2"/>
            <a:r>
              <a:rPr lang="en-US" dirty="0"/>
              <a:t>Food dumping</a:t>
            </a:r>
          </a:p>
          <a:p>
            <a:pPr lvl="2"/>
            <a:r>
              <a:rPr lang="en-US" dirty="0"/>
              <a:t>Externalizing of cost (not true cost) – pollution, public subsidies and infrastructure development, etc. </a:t>
            </a:r>
          </a:p>
          <a:p>
            <a:pPr lvl="2"/>
            <a:r>
              <a:rPr lang="en-US" dirty="0"/>
              <a:t>Privatization of public goods</a:t>
            </a:r>
          </a:p>
          <a:p>
            <a:pPr lvl="2"/>
            <a:endParaRPr lang="en-US" dirty="0"/>
          </a:p>
          <a:p>
            <a:pPr lvl="2"/>
            <a:r>
              <a:rPr lang="en-US" dirty="0">
                <a:hlinkClick r:id="rId2"/>
              </a:rPr>
              <a:t>Dumping of EU milk led to collapse of local dairy production in Jamaica </a:t>
            </a:r>
            <a:endParaRPr lang="en-US" dirty="0"/>
          </a:p>
          <a:p>
            <a:pPr lvl="2"/>
            <a:r>
              <a:rPr lang="en-US" dirty="0"/>
              <a:t>India went from a large exporter of oil to an importer after trade liberalization</a:t>
            </a:r>
          </a:p>
          <a:p>
            <a:pPr lvl="2"/>
            <a:r>
              <a:rPr lang="en-US" dirty="0"/>
              <a:t>Indonesia went from a major soy producer to a soy importer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54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83BAA-3040-45C9-881F-18C0FCA6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to Ethical, Just &amp; Sustainable </a:t>
            </a:r>
            <a:r>
              <a:rPr lang="en-US" sz="2400" dirty="0"/>
              <a:t>(Shiva)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AE8D-27E7-4ED5-84C7-7F0D99FE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 to ethical, just and sustainable food systems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Countries should prioritize their budgets to support the poorest consumers to have access to insufficient foods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Countries should prioritize domestic food production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Internal markets need to be stabilized at a reasonable level for farmers and consumers. Direct sales should be encouraged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every country an intervention system should be put in place to stabilize market prices – taxes and tariffs. Build surplus reserves.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Land must be distributed equally through agrarian reforms and land reforms – including control over </a:t>
            </a:r>
            <a:r>
              <a:rPr lang="en-US" dirty="0" err="1"/>
              <a:t>acess</a:t>
            </a:r>
            <a:r>
              <a:rPr lang="en-US" dirty="0"/>
              <a:t> to water, seeds, credits, and appropriate technology.</a:t>
            </a:r>
          </a:p>
        </p:txBody>
      </p:sp>
    </p:spTree>
    <p:extLst>
      <p:ext uri="{BB962C8B-B14F-4D97-AF65-F5344CB8AC3E}">
        <p14:creationId xmlns:p14="http://schemas.microsoft.com/office/powerpoint/2010/main" val="28083684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3200</TotalTime>
  <Words>910</Words>
  <Application>Microsoft Office PowerPoint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Food and Culture</vt:lpstr>
      <vt:lpstr>Exam Date Reminder!!!</vt:lpstr>
      <vt:lpstr>NO CLASS – November 21st</vt:lpstr>
      <vt:lpstr>Fill Out Form to  Reserve the Date You Bring Your Food Item</vt:lpstr>
      <vt:lpstr>Group Project Check In</vt:lpstr>
      <vt:lpstr>Localization Feeds the World Not Globalization (Vandana Shiva)</vt:lpstr>
      <vt:lpstr>Free Trade Agreements</vt:lpstr>
      <vt:lpstr>Critique of Free Trade (Shiva) </vt:lpstr>
      <vt:lpstr>Transition to Ethical, Just &amp; Sustainable (Shiva)</vt:lpstr>
      <vt:lpstr>Competition? </vt:lpstr>
      <vt:lpstr>World Systems – The State (Immanuel Wallerstein)</vt:lpstr>
      <vt:lpstr>Institutions in a Capitalist World Economy (Immanuel Wallerstein)</vt:lpstr>
      <vt:lpstr>Discussion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366</cp:revision>
  <dcterms:created xsi:type="dcterms:W3CDTF">2016-08-29T02:04:56Z</dcterms:created>
  <dcterms:modified xsi:type="dcterms:W3CDTF">2017-11-16T04:56:44Z</dcterms:modified>
</cp:coreProperties>
</file>