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0" r:id="rId3"/>
    <p:sldId id="312" r:id="rId4"/>
    <p:sldId id="311" r:id="rId5"/>
    <p:sldId id="322" r:id="rId6"/>
    <p:sldId id="319" r:id="rId7"/>
    <p:sldId id="324" r:id="rId8"/>
    <p:sldId id="325" r:id="rId9"/>
    <p:sldId id="326" r:id="rId10"/>
    <p:sldId id="327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vdanya.org/sit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SuUzmqBewg" TargetMode="External"/><Relationship Id="rId2" Type="http://schemas.openxmlformats.org/officeDocument/2006/relationships/hyperlink" Target="http://www.registreentreprises.gouv.qc.ca/en/demarrer/differentes-formes-juridiqu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888wVY5hz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tp.org/sites/default/files/Leipzig_Appeal_for_Womens_Food_Security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Who Really feeds the world – Women – the way forward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86324-225B-4B68-B614-8BDE3CE0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Nevdanya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C3CA2-4A40-454A-939F-0F2E7D024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Nevdanya</a:t>
            </a:r>
            <a:r>
              <a:rPr lang="en-US" dirty="0"/>
              <a:t> – Nine seeds &amp; new gift</a:t>
            </a:r>
          </a:p>
          <a:p>
            <a:r>
              <a:rPr lang="en-US" dirty="0"/>
              <a:t>Seed to table links:</a:t>
            </a:r>
          </a:p>
          <a:p>
            <a:pPr lvl="1"/>
            <a:r>
              <a:rPr lang="en-US" dirty="0"/>
              <a:t>Living seeds</a:t>
            </a:r>
          </a:p>
          <a:p>
            <a:pPr lvl="1"/>
            <a:r>
              <a:rPr lang="en-US" dirty="0"/>
              <a:t>Living soils</a:t>
            </a:r>
          </a:p>
          <a:p>
            <a:pPr lvl="1"/>
            <a:r>
              <a:rPr lang="en-US" dirty="0"/>
              <a:t>Living food economies</a:t>
            </a:r>
          </a:p>
          <a:p>
            <a:pPr lvl="1"/>
            <a:r>
              <a:rPr lang="en-US" dirty="0"/>
              <a:t>Seeds of knowledge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9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707B-1E00-4771-998C-2A02E792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C347-E0BC-49A5-91BD-AD56EAA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or concerns? </a:t>
            </a:r>
          </a:p>
        </p:txBody>
      </p:sp>
    </p:spTree>
    <p:extLst>
      <p:ext uri="{BB962C8B-B14F-4D97-AF65-F5344CB8AC3E}">
        <p14:creationId xmlns:p14="http://schemas.microsoft.com/office/powerpoint/2010/main" val="62783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5D52-6FDD-4D08-997E-69B840D7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Date Reminder!!!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30FB3-AF2A-46D7-A8F9-3A2A7D29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For students who do not have an e-mail about the exam (SOCI 252 A)</a:t>
            </a:r>
            <a:br>
              <a:rPr lang="en-CA" dirty="0"/>
            </a:br>
            <a:r>
              <a:rPr lang="en-CA" dirty="0"/>
              <a:t>Exam Room – </a:t>
            </a:r>
            <a:r>
              <a:rPr lang="en-CA" b="1" dirty="0"/>
              <a:t>MB2.435</a:t>
            </a:r>
            <a:br>
              <a:rPr lang="en-CA" dirty="0"/>
            </a:br>
            <a:r>
              <a:rPr lang="en-CA" dirty="0"/>
              <a:t>Exam Date – </a:t>
            </a:r>
            <a:r>
              <a:rPr lang="en-CA" b="1" dirty="0"/>
              <a:t>December 7th </a:t>
            </a:r>
            <a:br>
              <a:rPr lang="en-CA" dirty="0"/>
            </a:br>
            <a:r>
              <a:rPr lang="en-CA" dirty="0"/>
              <a:t>Exam Time – </a:t>
            </a:r>
            <a:r>
              <a:rPr lang="en-CA" b="1" dirty="0"/>
              <a:t>14:00 – 17:00</a:t>
            </a:r>
          </a:p>
          <a:p>
            <a:r>
              <a:rPr lang="en-CA" i="1" dirty="0"/>
              <a:t>ANTH 252 students have received an exam date online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401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46B5-30BA-4D19-866D-78CB9C25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CLASS – November 21st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5BE3-AE9D-47F6-82AB-C78107CC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b="1" dirty="0"/>
              <a:t>DO NOT </a:t>
            </a:r>
            <a:r>
              <a:rPr lang="en-US" dirty="0"/>
              <a:t>have class on November 21</a:t>
            </a:r>
            <a:r>
              <a:rPr lang="en-US" baseline="30000" dirty="0"/>
              <a:t>st</a:t>
            </a:r>
            <a:r>
              <a:rPr lang="en-US" dirty="0"/>
              <a:t>. This is a great time for you to meet with your groups and complete part of your assignment.</a:t>
            </a:r>
          </a:p>
        </p:txBody>
      </p:sp>
    </p:spTree>
    <p:extLst>
      <p:ext uri="{BB962C8B-B14F-4D97-AF65-F5344CB8AC3E}">
        <p14:creationId xmlns:p14="http://schemas.microsoft.com/office/powerpoint/2010/main" val="341955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DB48-4A6B-45C8-83C5-D7AEBDB7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Out Form to  Reserve the Date You Bring Your Food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4AB0-AA6D-4EF2-9CB0-01BCE387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write your name beside one of the dates for you to prepare your food item for the class.</a:t>
            </a:r>
          </a:p>
          <a:p>
            <a:r>
              <a:rPr lang="en-US" dirty="0"/>
              <a:t>On the date you choose, you will:</a:t>
            </a:r>
          </a:p>
          <a:p>
            <a:pPr lvl="1"/>
            <a:r>
              <a:rPr lang="en-US" dirty="0"/>
              <a:t>Bring in your pre-prepared food item for the class to taste (we have about 65 students)</a:t>
            </a:r>
          </a:p>
          <a:p>
            <a:pPr lvl="1"/>
            <a:r>
              <a:rPr lang="en-US" dirty="0"/>
              <a:t>Find a way to serve ‘tasters’ to the class</a:t>
            </a:r>
          </a:p>
          <a:p>
            <a:pPr lvl="1"/>
            <a:r>
              <a:rPr lang="en-US" dirty="0"/>
              <a:t>Make sure you do not create an abundance of waste</a:t>
            </a:r>
          </a:p>
          <a:p>
            <a:pPr lvl="1"/>
            <a:r>
              <a:rPr lang="en-US" dirty="0"/>
              <a:t>Bring in your recipe so people can know what is in your food and how you prepared it</a:t>
            </a:r>
          </a:p>
          <a:p>
            <a:pPr lvl="1"/>
            <a:r>
              <a:rPr lang="en-US" dirty="0"/>
              <a:t>Make a display of some sort to entice people to come try your food item</a:t>
            </a:r>
          </a:p>
          <a:p>
            <a:pPr lvl="1"/>
            <a:r>
              <a:rPr lang="en-US" dirty="0"/>
              <a:t>Come on time to class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can bring in a different food item than the one you wrote about in the previous assignments </a:t>
            </a:r>
          </a:p>
          <a:p>
            <a:pPr lvl="1"/>
            <a:r>
              <a:rPr lang="en-US" dirty="0"/>
              <a:t>BUT YOU MUST COOK/PREPARE IT YOURSELF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2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BF9A-20BC-47AF-A6DA-9F7AC7B3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Competition? – Recap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64EAF-AF85-46E9-A3D1-B4F1110B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Capitalism does not encourage competition: (Shiva)</a:t>
            </a:r>
          </a:p>
          <a:p>
            <a:pPr lvl="1"/>
            <a:r>
              <a:rPr lang="en-US" dirty="0"/>
              <a:t>There are large food corporations who monopolize the economy</a:t>
            </a:r>
          </a:p>
          <a:p>
            <a:pPr lvl="1"/>
            <a:r>
              <a:rPr lang="en-US" dirty="0"/>
              <a:t>Prices are fixed by large food corporations who receive government subsidies and who do not account for externalities – i.e. climate, ecology and people’s local needs</a:t>
            </a:r>
          </a:p>
          <a:p>
            <a:pPr marL="201168" lvl="1" indent="0">
              <a:buNone/>
            </a:pPr>
            <a:r>
              <a:rPr lang="en-US" dirty="0"/>
              <a:t>									</a:t>
            </a:r>
            <a:r>
              <a:rPr lang="en-US" sz="1000" dirty="0"/>
              <a:t>(Source, Stanford, 2008)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B36DCC-7583-4F84-AD29-A644C64FF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09467"/>
              </p:ext>
            </p:extLst>
          </p:nvPr>
        </p:nvGraphicFramePr>
        <p:xfrm>
          <a:off x="262710" y="3092994"/>
          <a:ext cx="8968377" cy="356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459">
                  <a:extLst>
                    <a:ext uri="{9D8B030D-6E8A-4147-A177-3AD203B41FA5}">
                      <a16:colId xmlns:a16="http://schemas.microsoft.com/office/drawing/2014/main" val="3226186567"/>
                    </a:ext>
                  </a:extLst>
                </a:gridCol>
                <a:gridCol w="2989459">
                  <a:extLst>
                    <a:ext uri="{9D8B030D-6E8A-4147-A177-3AD203B41FA5}">
                      <a16:colId xmlns:a16="http://schemas.microsoft.com/office/drawing/2014/main" val="793630773"/>
                    </a:ext>
                  </a:extLst>
                </a:gridCol>
                <a:gridCol w="2989459">
                  <a:extLst>
                    <a:ext uri="{9D8B030D-6E8A-4147-A177-3AD203B41FA5}">
                      <a16:colId xmlns:a16="http://schemas.microsoft.com/office/drawing/2014/main" val="2937783212"/>
                    </a:ext>
                  </a:extLst>
                </a:gridCol>
              </a:tblGrid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Theory of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Real-World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17966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Firm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 and 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 firms dominate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702"/>
                  </a:ext>
                </a:extLst>
              </a:tr>
              <a:tr h="497954">
                <a:tc>
                  <a:txBody>
                    <a:bodyPr/>
                    <a:lstStyle/>
                    <a:p>
                      <a:r>
                        <a:rPr lang="en-US" b="1" dirty="0"/>
                        <a:t>Firm size 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Costs increase for bigger firms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 for bigger firms</a:t>
                      </a:r>
                    </a:p>
                    <a:p>
                      <a:r>
                        <a:rPr lang="en-US" dirty="0"/>
                        <a:t>Economies of 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882176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Limit on firm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Diminishing returns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Threat of new firms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008586"/>
                  </a:ext>
                </a:extLst>
              </a:tr>
              <a:tr h="412686">
                <a:tc>
                  <a:txBody>
                    <a:bodyPr/>
                    <a:lstStyle/>
                    <a:p>
                      <a:r>
                        <a:rPr lang="en-US" b="1" dirty="0"/>
                        <a:t>Relationships (firms)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Completion is anonymous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844"/>
                  </a:ext>
                </a:extLst>
              </a:tr>
              <a:tr h="284545">
                <a:tc>
                  <a:txBody>
                    <a:bodyPr/>
                    <a:lstStyle/>
                    <a:p>
                      <a:r>
                        <a:rPr lang="en-US" b="1" dirty="0"/>
                        <a:t>Influence on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Cannot influence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Strive to influence prices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42908"/>
                  </a:ext>
                </a:extLst>
              </a:tr>
              <a:tr h="497954">
                <a:tc>
                  <a:txBody>
                    <a:bodyPr/>
                    <a:lstStyle/>
                    <a:p>
                      <a:r>
                        <a:rPr lang="en-US" b="1" dirty="0"/>
                        <a:t>Product differentiation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Products are homogeneous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R&amp;D – Products are differentiated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96617"/>
                  </a:ext>
                </a:extLst>
              </a:tr>
              <a:tr h="412686">
                <a:tc>
                  <a:txBody>
                    <a:bodyPr/>
                    <a:lstStyle/>
                    <a:p>
                      <a:r>
                        <a:rPr lang="en-US" b="1" dirty="0"/>
                        <a:t>Competition and profits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not earn ‘pure profits’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Strive to earn ‘pure profits’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34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3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World Systems – The State </a:t>
            </a:r>
            <a:r>
              <a:rPr lang="en-CA" sz="2400" dirty="0"/>
              <a:t>(Immanuel Wallerstein)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3600" dirty="0">
                <a:solidFill>
                  <a:schemeClr val="tx1"/>
                </a:solidFill>
              </a:rPr>
              <a:t>States 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Sovereignty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Borders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Reciprocal Recognition from other States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Legitimacy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Part of an Interstate System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000" i="1" dirty="0">
                <a:solidFill>
                  <a:schemeClr val="tx1"/>
                </a:solidFill>
              </a:rPr>
              <a:t>States create quasi-monopolies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States assert authority in at least seven principal arenas of direct interest to them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– Sets rules on how capital &amp; </a:t>
            </a:r>
            <a:r>
              <a:rPr lang="en-US" altLang="en-US" sz="1600" dirty="0" err="1">
                <a:solidFill>
                  <a:schemeClr val="tx1"/>
                </a:solidFill>
              </a:rPr>
              <a:t>labour</a:t>
            </a:r>
            <a:r>
              <a:rPr lang="en-US" altLang="en-US" sz="1600" dirty="0">
                <a:solidFill>
                  <a:schemeClr val="tx1"/>
                </a:solidFill>
              </a:rPr>
              <a:t> flows in and out of its border (people, capital and goods)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 – Sets rules on property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 – Sets rules about employment and compensation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4 – Decides which costs are internalized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5 – Decides which economic process may be monopolized and to what degree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6 -  They tax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7 – They protect its own core production process internationally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11AB-A476-40AC-9366-ADE45ECD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DD81A-5CDC-4965-A6AC-FDC5EB65D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1695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Tx/>
              <a:buNone/>
            </a:pPr>
            <a:r>
              <a:rPr lang="en-CA" altLang="en-US" sz="2800" dirty="0">
                <a:hlinkClick r:id="rId2"/>
              </a:rPr>
              <a:t>Definition of Corporation in Quebec</a:t>
            </a:r>
            <a:endParaRPr lang="en-CA" altLang="en-US" sz="2800" dirty="0"/>
          </a:p>
          <a:p>
            <a:r>
              <a:rPr lang="en-CA" dirty="0"/>
              <a:t>A business corporation (also called "corporation" or "legal person") is a separate legal entity and, accordingly, has its own specific rights and obligations.</a:t>
            </a:r>
          </a:p>
          <a:p>
            <a:r>
              <a:rPr lang="en-CA" dirty="0"/>
              <a:t>The purpose of a business corporation is to operate an enterprise in order to generate profits that will be distributed, if applicable, among its shareholders.</a:t>
            </a:r>
          </a:p>
          <a:p>
            <a:r>
              <a:rPr lang="en-CA" dirty="0"/>
              <a:t>A business corporation:</a:t>
            </a:r>
          </a:p>
          <a:p>
            <a:pPr lvl="1"/>
            <a:r>
              <a:rPr lang="en-CA" dirty="0"/>
              <a:t>has an existence separate from that of its shareholders;</a:t>
            </a:r>
          </a:p>
          <a:p>
            <a:pPr lvl="1"/>
            <a:r>
              <a:rPr lang="en-CA" dirty="0"/>
              <a:t>owns property in its own name;</a:t>
            </a:r>
          </a:p>
          <a:p>
            <a:pPr lvl="1"/>
            <a:r>
              <a:rPr lang="en-CA" dirty="0"/>
              <a:t>acquires rights and assumes obligations and liabilities;</a:t>
            </a:r>
          </a:p>
          <a:p>
            <a:pPr lvl="1"/>
            <a:r>
              <a:rPr lang="en-CA" dirty="0"/>
              <a:t>signs contracts through its directors;</a:t>
            </a:r>
          </a:p>
          <a:p>
            <a:pPr lvl="1"/>
            <a:r>
              <a:rPr lang="en-CA" dirty="0"/>
              <a:t>may sue or be sued in the same way as a natural person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3"/>
              </a:rPr>
              <a:t>The Corporation – What is a Corporation?</a:t>
            </a:r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4"/>
              </a:rPr>
              <a:t>The Corporation – Full Movie</a:t>
            </a:r>
            <a:r>
              <a:rPr lang="en-CA" dirty="0"/>
              <a:t> -  2h 11min 33sec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3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B0B1-BC25-4D82-9C41-2C54BEF79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Really Feeds the World – Women </a:t>
            </a:r>
            <a:r>
              <a:rPr lang="en-US" sz="1600" dirty="0"/>
              <a:t>(Shiva)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269E9-237E-4A97-B754-49949244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Leipzig Appeal for Food Security in Women’s Hands</a:t>
            </a:r>
            <a:endParaRPr lang="en-US" sz="2400" dirty="0"/>
          </a:p>
          <a:p>
            <a:pPr lvl="1"/>
            <a:r>
              <a:rPr lang="en-US" dirty="0"/>
              <a:t>Localization and regional instead of globalization</a:t>
            </a:r>
          </a:p>
          <a:p>
            <a:pPr lvl="1"/>
            <a:r>
              <a:rPr lang="en-US" dirty="0"/>
              <a:t>Nonviolence instead of aggressive domination</a:t>
            </a:r>
          </a:p>
          <a:p>
            <a:pPr lvl="1"/>
            <a:r>
              <a:rPr lang="en-US" dirty="0"/>
              <a:t>Equity and reciprocity instead of competition</a:t>
            </a:r>
          </a:p>
          <a:p>
            <a:pPr lvl="1"/>
            <a:r>
              <a:rPr lang="en-US" dirty="0"/>
              <a:t>Respect for the integrity of nature and her species</a:t>
            </a:r>
          </a:p>
          <a:p>
            <a:pPr lvl="1"/>
            <a:r>
              <a:rPr lang="en-US" dirty="0"/>
              <a:t>Understanding humans as part of nature instead of as masters over nature</a:t>
            </a:r>
          </a:p>
          <a:p>
            <a:pPr lvl="1"/>
            <a:r>
              <a:rPr lang="en-US" dirty="0"/>
              <a:t>Protection of biodiversity in production and consumption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1E99-100C-4A02-A2AA-3AB185CC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to Agroecology and Food Democracy </a:t>
            </a:r>
            <a:r>
              <a:rPr lang="en-US" sz="2800" dirty="0"/>
              <a:t>(Shiva)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D2FEC-E969-472C-9366-92DA28260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Transition from:</a:t>
            </a:r>
          </a:p>
          <a:p>
            <a:pPr lvl="1"/>
            <a:r>
              <a:rPr lang="en-US" dirty="0"/>
              <a:t>Fiction to reality</a:t>
            </a:r>
          </a:p>
          <a:p>
            <a:pPr lvl="1"/>
            <a:r>
              <a:rPr lang="en-US" dirty="0"/>
              <a:t>Mechanistic, reductionist science to an agroecological science based on relationships and interconnectedness </a:t>
            </a:r>
          </a:p>
          <a:p>
            <a:pPr lvl="1"/>
            <a:r>
              <a:rPr lang="en-US" dirty="0"/>
              <a:t>Seed as the “intellectual property” of corporations to seed as living, diverse, and evolving: towards seed as the commons that is the source of food and the source of life</a:t>
            </a:r>
          </a:p>
          <a:p>
            <a:pPr lvl="1"/>
            <a:r>
              <a:rPr lang="en-US" dirty="0"/>
              <a:t>Chemical intensification to biodiversity intensification and ecological intensification, and from monoculture to diversity</a:t>
            </a:r>
          </a:p>
          <a:p>
            <a:pPr lvl="1"/>
            <a:r>
              <a:rPr lang="en-US" dirty="0"/>
              <a:t>Pseudo-productivity to real productivity </a:t>
            </a:r>
          </a:p>
          <a:p>
            <a:pPr lvl="1"/>
            <a:r>
              <a:rPr lang="en-US" dirty="0"/>
              <a:t>Fake food to real food, from food that destroys our health to food that nourishes our bodies and minds</a:t>
            </a:r>
          </a:p>
          <a:p>
            <a:pPr lvl="1"/>
            <a:r>
              <a:rPr lang="en-US" dirty="0"/>
              <a:t>The obsession with “big” to a nurturing of “small”, from the global to the local</a:t>
            </a:r>
          </a:p>
          <a:p>
            <a:pPr lvl="1"/>
            <a:r>
              <a:rPr lang="en-US" dirty="0"/>
              <a:t>False, manipulated, and fictitious prices based on the Law of Exploitation to real and just prices based on the Law of Return</a:t>
            </a:r>
          </a:p>
          <a:p>
            <a:pPr lvl="1"/>
            <a:r>
              <a:rPr lang="en-US" dirty="0"/>
              <a:t>False idea of competition to the reality of cooperation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45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3266</TotalTime>
  <Words>843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Food and Culture</vt:lpstr>
      <vt:lpstr>Exam Date Reminder!!!</vt:lpstr>
      <vt:lpstr>NO CLASS – November 21st</vt:lpstr>
      <vt:lpstr>Fill Out Form to  Reserve the Date You Bring Your Food Item</vt:lpstr>
      <vt:lpstr>Competition? – Recap  </vt:lpstr>
      <vt:lpstr>World Systems – The State (Immanuel Wallerstein)</vt:lpstr>
      <vt:lpstr>Corporation</vt:lpstr>
      <vt:lpstr>Who Really Feeds the World – Women (Shiva)</vt:lpstr>
      <vt:lpstr>Transition to Agroecology and Food Democracy (Shiva)</vt:lpstr>
      <vt:lpstr>Nevdanya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379</cp:revision>
  <dcterms:created xsi:type="dcterms:W3CDTF">2016-08-29T02:04:56Z</dcterms:created>
  <dcterms:modified xsi:type="dcterms:W3CDTF">2017-11-16T04:57:39Z</dcterms:modified>
</cp:coreProperties>
</file>