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75" r:id="rId3"/>
    <p:sldId id="289" r:id="rId4"/>
    <p:sldId id="293" r:id="rId5"/>
    <p:sldId id="292" r:id="rId6"/>
    <p:sldId id="298" r:id="rId7"/>
    <p:sldId id="299" r:id="rId8"/>
    <p:sldId id="300" r:id="rId9"/>
    <p:sldId id="301" r:id="rId10"/>
    <p:sldId id="294" r:id="rId11"/>
    <p:sldId id="296" r:id="rId12"/>
    <p:sldId id="297" r:id="rId13"/>
    <p:sldId id="295" r:id="rId14"/>
    <p:sldId id="290" r:id="rId15"/>
    <p:sldId id="291"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2017-11-07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2017-11-07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2017-11-07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2017-11-07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2017-11-07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2017-11-07</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2017-11-07</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2017-11-07</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2017-11-07</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08TI1RKj54g" TargetMode="External"/><Relationship Id="rId2" Type="http://schemas.openxmlformats.org/officeDocument/2006/relationships/hyperlink" Target="https://www.youtube.com/watch?v=invUp0SX49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ban.ca/wp-content/uploads/Are-GM-crops-better-for-farmers-E-web-singles.pdf"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fortune.com/2017/05/05/chemchina-syngenta-deal-acquisition/" TargetMode="External"/><Relationship Id="rId7" Type="http://schemas.openxmlformats.org/officeDocument/2006/relationships/hyperlink" Target="https://www.ft.com/content/4b87a028-b007-11e7-aab9-abaa44b1e130" TargetMode="External"/><Relationship Id="rId2" Type="http://schemas.openxmlformats.org/officeDocument/2006/relationships/hyperlink" Target="http://fortune.com/2017/09/01/dow-dupont-merger-complete/" TargetMode="External"/><Relationship Id="rId1" Type="http://schemas.openxmlformats.org/officeDocument/2006/relationships/slideLayout" Target="../slideLayouts/slideLayout2.xml"/><Relationship Id="rId6" Type="http://schemas.openxmlformats.org/officeDocument/2006/relationships/hyperlink" Target="http://marketrealist.com/2017/10/update-monsanto-bayer-merger-october-2017/" TargetMode="External"/><Relationship Id="rId5" Type="http://schemas.openxmlformats.org/officeDocument/2006/relationships/hyperlink" Target="http://marketrealist.com/2017/09/monsanto-bayer-merger-hit-snag/" TargetMode="External"/><Relationship Id="rId4" Type="http://schemas.openxmlformats.org/officeDocument/2006/relationships/hyperlink" Target="http://fortune.com/2016/09/14/bayer-monsanto-agree-to-merge-in-66-billion-dea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loc.gov/rr/frd/Military_Law/pdf/Law-Reports_Vol-10.pdf" TargetMode="External"/><Relationship Id="rId2" Type="http://schemas.openxmlformats.org/officeDocument/2006/relationships/hyperlink" Target="https://monsanto.com/company/media/statements/agent-orange-backgrou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fontScale="85000" lnSpcReduction="20000"/>
          </a:bodyPr>
          <a:lstStyle/>
          <a:p>
            <a:r>
              <a:rPr lang="en-CA" dirty="0"/>
              <a:t>Who Really feeds the world – Agroecology &amp; Living Soils</a:t>
            </a:r>
          </a:p>
          <a:p>
            <a:r>
              <a:rPr lang="en-CA" dirty="0"/>
              <a:t>Erik Chevrier</a:t>
            </a:r>
          </a:p>
          <a:p>
            <a:r>
              <a:rPr lang="en-CA" dirty="0"/>
              <a:t>November 2</a:t>
            </a:r>
            <a:r>
              <a:rPr lang="en-CA" baseline="30000" dirty="0"/>
              <a:t>nd</a:t>
            </a:r>
            <a:r>
              <a:rPr lang="en-CA" dirty="0"/>
              <a:t>, 2017</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D1897-A770-494D-9470-82B93545F877}"/>
              </a:ext>
            </a:extLst>
          </p:cNvPr>
          <p:cNvSpPr>
            <a:spLocks noGrp="1"/>
          </p:cNvSpPr>
          <p:nvPr>
            <p:ph type="title"/>
          </p:nvPr>
        </p:nvSpPr>
        <p:spPr/>
        <p:txBody>
          <a:bodyPr/>
          <a:lstStyle/>
          <a:p>
            <a:r>
              <a:rPr lang="en-US" dirty="0"/>
              <a:t>Vandana Shiva Introduction</a:t>
            </a:r>
          </a:p>
        </p:txBody>
      </p:sp>
      <p:sp>
        <p:nvSpPr>
          <p:cNvPr id="3" name="Content Placeholder 2">
            <a:extLst>
              <a:ext uri="{FF2B5EF4-FFF2-40B4-BE49-F238E27FC236}">
                <a16:creationId xmlns:a16="http://schemas.microsoft.com/office/drawing/2014/main" id="{E0CC134B-121B-4FA8-9503-78DA92445ED8}"/>
              </a:ext>
            </a:extLst>
          </p:cNvPr>
          <p:cNvSpPr>
            <a:spLocks noGrp="1"/>
          </p:cNvSpPr>
          <p:nvPr>
            <p:ph idx="1"/>
          </p:nvPr>
        </p:nvSpPr>
        <p:spPr/>
        <p:txBody>
          <a:bodyPr/>
          <a:lstStyle/>
          <a:p>
            <a:r>
              <a:rPr lang="en-CA" sz="2400" b="1" dirty="0"/>
              <a:t>The Law of Return </a:t>
            </a:r>
            <a:r>
              <a:rPr lang="en-CA" b="1" dirty="0"/>
              <a:t>— </a:t>
            </a:r>
            <a:r>
              <a:rPr lang="en-CA" dirty="0"/>
              <a:t>All living beings give and take mutually</a:t>
            </a:r>
          </a:p>
          <a:p>
            <a:r>
              <a:rPr lang="en-CA" sz="2400" b="1" dirty="0"/>
              <a:t>The Law of Exploitation – </a:t>
            </a:r>
            <a:r>
              <a:rPr lang="en-CA" dirty="0"/>
              <a:t>Taking without giving back</a:t>
            </a:r>
          </a:p>
          <a:p>
            <a:r>
              <a:rPr lang="en-CA" sz="2400" b="1" dirty="0"/>
              <a:t>The Law of Domination – </a:t>
            </a:r>
            <a:r>
              <a:rPr lang="en-CA" dirty="0"/>
              <a:t>Humans exploiting nature</a:t>
            </a:r>
            <a:endParaRPr lang="en-US" dirty="0"/>
          </a:p>
        </p:txBody>
      </p:sp>
    </p:spTree>
    <p:extLst>
      <p:ext uri="{BB962C8B-B14F-4D97-AF65-F5344CB8AC3E}">
        <p14:creationId xmlns:p14="http://schemas.microsoft.com/office/powerpoint/2010/main" val="3005341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EE770-DED9-4B55-871D-2751BB94DE2B}"/>
              </a:ext>
            </a:extLst>
          </p:cNvPr>
          <p:cNvSpPr>
            <a:spLocks noGrp="1"/>
          </p:cNvSpPr>
          <p:nvPr>
            <p:ph type="title"/>
          </p:nvPr>
        </p:nvSpPr>
        <p:spPr/>
        <p:txBody>
          <a:bodyPr/>
          <a:lstStyle/>
          <a:p>
            <a:r>
              <a:rPr lang="en-US" dirty="0"/>
              <a:t>Commons Recap</a:t>
            </a:r>
          </a:p>
        </p:txBody>
      </p:sp>
      <p:sp>
        <p:nvSpPr>
          <p:cNvPr id="3" name="Content Placeholder 2">
            <a:extLst>
              <a:ext uri="{FF2B5EF4-FFF2-40B4-BE49-F238E27FC236}">
                <a16:creationId xmlns:a16="http://schemas.microsoft.com/office/drawing/2014/main" id="{63163311-2277-44F7-A2FF-6DF44E7AC0D9}"/>
              </a:ext>
            </a:extLst>
          </p:cNvPr>
          <p:cNvSpPr>
            <a:spLocks noGrp="1"/>
          </p:cNvSpPr>
          <p:nvPr>
            <p:ph idx="1"/>
          </p:nvPr>
        </p:nvSpPr>
        <p:spPr/>
        <p:txBody>
          <a:bodyPr>
            <a:normAutofit lnSpcReduction="10000"/>
          </a:bodyPr>
          <a:lstStyle/>
          <a:p>
            <a:r>
              <a:rPr lang="en-US" sz="2300" dirty="0"/>
              <a:t>Closing of commons:</a:t>
            </a:r>
          </a:p>
          <a:p>
            <a:pPr marL="201168" lvl="1" indent="0">
              <a:buNone/>
            </a:pPr>
            <a:r>
              <a:rPr lang="en-US" dirty="0"/>
              <a:t>1 – The exclusion of people from access to resources that had been their common property of held in common</a:t>
            </a:r>
          </a:p>
          <a:p>
            <a:pPr marL="201168" lvl="1" indent="0">
              <a:buNone/>
            </a:pPr>
            <a:r>
              <a:rPr lang="en-US" dirty="0"/>
              <a:t>2 – The creation of ‘surplus’ or ‘disposable’ people by denying rights of access to the commons that sustained them</a:t>
            </a:r>
          </a:p>
          <a:p>
            <a:pPr marL="201168" lvl="1" indent="0">
              <a:buNone/>
            </a:pPr>
            <a:r>
              <a:rPr lang="en-US" dirty="0"/>
              <a:t>3 – The creation of private property by the enclosure of common property</a:t>
            </a:r>
          </a:p>
          <a:p>
            <a:pPr marL="201168" lvl="1" indent="0">
              <a:buNone/>
            </a:pPr>
            <a:r>
              <a:rPr lang="en-US" dirty="0"/>
              <a:t>4 – The replacement of diversity that provides for multiple needs and performs multiple functions with monocultures that provide raw material</a:t>
            </a:r>
            <a:br>
              <a:rPr lang="en-US" dirty="0"/>
            </a:br>
            <a:r>
              <a:rPr lang="en-US" dirty="0"/>
              <a:t>5 – The enclosure of minds and imagination, with the result that enclosures are defined and perceived as universal human progress, not as growth of privilege and exclusive rights for a few and dispossession and impoverished for the many</a:t>
            </a:r>
          </a:p>
          <a:p>
            <a:pPr marL="201168" lvl="1" indent="0">
              <a:buNone/>
            </a:pPr>
            <a:endParaRPr lang="en-US" dirty="0"/>
          </a:p>
          <a:p>
            <a:pPr marL="201168" lvl="1" indent="0">
              <a:buNone/>
            </a:pPr>
            <a:r>
              <a:rPr lang="en-US" dirty="0"/>
              <a:t>Terra matter – Mother earth</a:t>
            </a:r>
          </a:p>
          <a:p>
            <a:pPr marL="201168" lvl="1" indent="0">
              <a:buNone/>
            </a:pPr>
            <a:r>
              <a:rPr lang="en-US" dirty="0"/>
              <a:t>Terra nullius – Empty land</a:t>
            </a:r>
          </a:p>
          <a:p>
            <a:endParaRPr lang="en-US" dirty="0"/>
          </a:p>
        </p:txBody>
      </p:sp>
    </p:spTree>
    <p:extLst>
      <p:ext uri="{BB962C8B-B14F-4D97-AF65-F5344CB8AC3E}">
        <p14:creationId xmlns:p14="http://schemas.microsoft.com/office/powerpoint/2010/main" val="3379632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7DA52-B695-4F25-A276-6303DFA9CBD5}"/>
              </a:ext>
            </a:extLst>
          </p:cNvPr>
          <p:cNvSpPr>
            <a:spLocks noGrp="1"/>
          </p:cNvSpPr>
          <p:nvPr>
            <p:ph type="title"/>
          </p:nvPr>
        </p:nvSpPr>
        <p:spPr/>
        <p:txBody>
          <a:bodyPr>
            <a:normAutofit/>
          </a:bodyPr>
          <a:lstStyle/>
          <a:p>
            <a:r>
              <a:rPr lang="en-US" dirty="0"/>
              <a:t>Commons Toolkit - Recap</a:t>
            </a:r>
            <a:br>
              <a:rPr lang="en-US" dirty="0"/>
            </a:br>
            <a:r>
              <a:rPr lang="en-US" sz="1200" i="1" dirty="0"/>
              <a:t>Gibson-Graham, J.K., Cameron, J., Healy, S. (2013) Take Back the Economy: An Ethical Guide for Transforming Communities, University of Minnesota Press</a:t>
            </a:r>
            <a:endParaRPr lang="en-US" dirty="0"/>
          </a:p>
        </p:txBody>
      </p:sp>
      <p:sp>
        <p:nvSpPr>
          <p:cNvPr id="3" name="Content Placeholder 2">
            <a:extLst>
              <a:ext uri="{FF2B5EF4-FFF2-40B4-BE49-F238E27FC236}">
                <a16:creationId xmlns:a16="http://schemas.microsoft.com/office/drawing/2014/main" id="{233E080E-617E-4A8D-882E-37206660F559}"/>
              </a:ext>
            </a:extLst>
          </p:cNvPr>
          <p:cNvSpPr>
            <a:spLocks noGrp="1"/>
          </p:cNvSpPr>
          <p:nvPr>
            <p:ph idx="1"/>
          </p:nvPr>
        </p:nvSpPr>
        <p:spPr/>
        <p:txBody>
          <a:bodyPr/>
          <a:lstStyle/>
          <a:p>
            <a:r>
              <a:rPr lang="en-US" dirty="0"/>
              <a:t>Types of commons:</a:t>
            </a:r>
          </a:p>
          <a:p>
            <a:pPr lvl="1"/>
            <a:r>
              <a:rPr lang="en-US" dirty="0"/>
              <a:t>Biophysical</a:t>
            </a:r>
          </a:p>
          <a:p>
            <a:pPr lvl="1"/>
            <a:r>
              <a:rPr lang="en-US" dirty="0"/>
              <a:t>Cultural</a:t>
            </a:r>
          </a:p>
          <a:p>
            <a:pPr lvl="1"/>
            <a:r>
              <a:rPr lang="en-US" dirty="0"/>
              <a:t>Social </a:t>
            </a:r>
          </a:p>
          <a:p>
            <a:pPr lvl="1"/>
            <a:r>
              <a:rPr lang="en-US" dirty="0"/>
              <a:t>Knowledge</a:t>
            </a:r>
          </a:p>
          <a:p>
            <a:r>
              <a:rPr lang="en-US" dirty="0"/>
              <a:t>Ways to assess commons:</a:t>
            </a:r>
          </a:p>
          <a:p>
            <a:pPr lvl="1"/>
            <a:r>
              <a:rPr lang="en-US" dirty="0"/>
              <a:t>Access</a:t>
            </a:r>
          </a:p>
          <a:p>
            <a:pPr lvl="1"/>
            <a:r>
              <a:rPr lang="en-US" dirty="0"/>
              <a:t>Use</a:t>
            </a:r>
          </a:p>
          <a:p>
            <a:pPr lvl="1"/>
            <a:r>
              <a:rPr lang="en-US" dirty="0"/>
              <a:t>Benefit</a:t>
            </a:r>
          </a:p>
          <a:p>
            <a:pPr lvl="1"/>
            <a:r>
              <a:rPr lang="en-US" dirty="0"/>
              <a:t>Care</a:t>
            </a:r>
          </a:p>
          <a:p>
            <a:pPr lvl="1"/>
            <a:r>
              <a:rPr lang="en-US" dirty="0"/>
              <a:t>Responsibility</a:t>
            </a:r>
          </a:p>
          <a:p>
            <a:pPr lvl="1"/>
            <a:r>
              <a:rPr lang="en-US" dirty="0"/>
              <a:t>Property</a:t>
            </a:r>
          </a:p>
        </p:txBody>
      </p:sp>
    </p:spTree>
    <p:extLst>
      <p:ext uri="{BB962C8B-B14F-4D97-AF65-F5344CB8AC3E}">
        <p14:creationId xmlns:p14="http://schemas.microsoft.com/office/powerpoint/2010/main" val="4201313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4C803-099C-4A6C-AA1E-3FB294D05B41}"/>
              </a:ext>
            </a:extLst>
          </p:cNvPr>
          <p:cNvSpPr>
            <a:spLocks noGrp="1"/>
          </p:cNvSpPr>
          <p:nvPr>
            <p:ph type="title"/>
          </p:nvPr>
        </p:nvSpPr>
        <p:spPr/>
        <p:txBody>
          <a:bodyPr/>
          <a:lstStyle/>
          <a:p>
            <a:r>
              <a:rPr lang="en-US" dirty="0"/>
              <a:t>Living Soil Not Chemical Fertilizers</a:t>
            </a:r>
          </a:p>
        </p:txBody>
      </p:sp>
      <p:sp>
        <p:nvSpPr>
          <p:cNvPr id="3" name="Content Placeholder 2">
            <a:extLst>
              <a:ext uri="{FF2B5EF4-FFF2-40B4-BE49-F238E27FC236}">
                <a16:creationId xmlns:a16="http://schemas.microsoft.com/office/drawing/2014/main" id="{3A5E4BB7-606C-401D-9DDF-8171B5B05F1E}"/>
              </a:ext>
            </a:extLst>
          </p:cNvPr>
          <p:cNvSpPr>
            <a:spLocks noGrp="1"/>
          </p:cNvSpPr>
          <p:nvPr>
            <p:ph idx="1"/>
          </p:nvPr>
        </p:nvSpPr>
        <p:spPr/>
        <p:txBody>
          <a:bodyPr>
            <a:normAutofit/>
          </a:bodyPr>
          <a:lstStyle/>
          <a:p>
            <a:r>
              <a:rPr lang="en-US" sz="3200" dirty="0">
                <a:hlinkClick r:id="rId2"/>
              </a:rPr>
              <a:t>FAO Video About Soil</a:t>
            </a:r>
            <a:endParaRPr lang="en-US" sz="3200" dirty="0"/>
          </a:p>
          <a:p>
            <a:endParaRPr lang="en-US" sz="3200" dirty="0"/>
          </a:p>
          <a:p>
            <a:r>
              <a:rPr lang="en-US" sz="3200" dirty="0">
                <a:hlinkClick r:id="rId3"/>
              </a:rPr>
              <a:t>The Soil Story</a:t>
            </a:r>
            <a:endParaRPr lang="en-US" sz="3200" dirty="0"/>
          </a:p>
          <a:p>
            <a:endParaRPr lang="en-US" sz="3200" dirty="0"/>
          </a:p>
        </p:txBody>
      </p:sp>
    </p:spTree>
    <p:extLst>
      <p:ext uri="{BB962C8B-B14F-4D97-AF65-F5344CB8AC3E}">
        <p14:creationId xmlns:p14="http://schemas.microsoft.com/office/powerpoint/2010/main" val="3930719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54D67-54F7-4051-A495-73F5EE188BA5}"/>
              </a:ext>
            </a:extLst>
          </p:cNvPr>
          <p:cNvSpPr>
            <a:spLocks noGrp="1"/>
          </p:cNvSpPr>
          <p:nvPr>
            <p:ph type="title"/>
          </p:nvPr>
        </p:nvSpPr>
        <p:spPr/>
        <p:txBody>
          <a:bodyPr/>
          <a:lstStyle/>
          <a:p>
            <a:r>
              <a:rPr lang="en-US" dirty="0"/>
              <a:t>Discussion about Paper</a:t>
            </a:r>
          </a:p>
        </p:txBody>
      </p:sp>
      <p:sp>
        <p:nvSpPr>
          <p:cNvPr id="3" name="Content Placeholder 2">
            <a:extLst>
              <a:ext uri="{FF2B5EF4-FFF2-40B4-BE49-F238E27FC236}">
                <a16:creationId xmlns:a16="http://schemas.microsoft.com/office/drawing/2014/main" id="{0AAD2B59-9ACE-47A1-BB14-F469F982B04B}"/>
              </a:ext>
            </a:extLst>
          </p:cNvPr>
          <p:cNvSpPr>
            <a:spLocks noGrp="1"/>
          </p:cNvSpPr>
          <p:nvPr>
            <p:ph idx="1"/>
          </p:nvPr>
        </p:nvSpPr>
        <p:spPr/>
        <p:txBody>
          <a:bodyPr>
            <a:normAutofit fontScale="92500" lnSpcReduction="20000"/>
          </a:bodyPr>
          <a:lstStyle/>
          <a:p>
            <a:r>
              <a:rPr lang="en-US" sz="2400" dirty="0"/>
              <a:t>Get into groups of two</a:t>
            </a:r>
          </a:p>
          <a:p>
            <a:pPr marL="201168" lvl="1" indent="0">
              <a:buNone/>
            </a:pPr>
            <a:r>
              <a:rPr lang="en-US" dirty="0"/>
              <a:t>Step 1 – Each member will, in turn, provide a 2 minutes summary of your second paper related to food.</a:t>
            </a:r>
          </a:p>
          <a:p>
            <a:pPr lvl="2"/>
            <a:r>
              <a:rPr lang="en-US" dirty="0"/>
              <a:t>One person talks about their paper for 2 minutes, the other person listen and does not interrupt. </a:t>
            </a:r>
          </a:p>
          <a:p>
            <a:pPr lvl="1"/>
            <a:endParaRPr lang="en-US" dirty="0"/>
          </a:p>
          <a:p>
            <a:pPr marL="201168" lvl="1" indent="0">
              <a:buNone/>
            </a:pPr>
            <a:r>
              <a:rPr lang="en-US" dirty="0"/>
              <a:t>Step 2 – The member who was listening will provide feedback for 2 minutes</a:t>
            </a:r>
          </a:p>
          <a:p>
            <a:pPr lvl="2"/>
            <a:r>
              <a:rPr lang="en-US" dirty="0"/>
              <a:t>The one who presented their idea does not talk</a:t>
            </a:r>
          </a:p>
          <a:p>
            <a:pPr lvl="1"/>
            <a:endParaRPr lang="en-US" dirty="0"/>
          </a:p>
          <a:p>
            <a:pPr marL="201168" lvl="1" indent="0">
              <a:buNone/>
            </a:pPr>
            <a:r>
              <a:rPr lang="en-US" dirty="0"/>
              <a:t>Step 3 – Repeat step 1 but switch roles</a:t>
            </a:r>
          </a:p>
          <a:p>
            <a:pPr marL="201168" lvl="1" indent="0">
              <a:buNone/>
            </a:pPr>
            <a:endParaRPr lang="en-US" sz="1900" dirty="0"/>
          </a:p>
          <a:p>
            <a:pPr marL="201168" lvl="1" indent="0">
              <a:buNone/>
            </a:pPr>
            <a:r>
              <a:rPr lang="en-US" sz="1900" dirty="0"/>
              <a:t>You may address the following questions</a:t>
            </a:r>
          </a:p>
          <a:p>
            <a:pPr lvl="1"/>
            <a:r>
              <a:rPr lang="en-US" dirty="0"/>
              <a:t>What is your food item?</a:t>
            </a:r>
          </a:p>
          <a:p>
            <a:pPr lvl="1"/>
            <a:r>
              <a:rPr lang="en-US" dirty="0"/>
              <a:t>What you intend to write about?</a:t>
            </a:r>
          </a:p>
          <a:p>
            <a:pPr lvl="1"/>
            <a:r>
              <a:rPr lang="en-US" dirty="0"/>
              <a:t>What topics/subtopics you will?</a:t>
            </a:r>
          </a:p>
          <a:p>
            <a:pPr lvl="1"/>
            <a:r>
              <a:rPr lang="en-US" dirty="0"/>
              <a:t>What kind of sources you will search for?</a:t>
            </a:r>
          </a:p>
          <a:p>
            <a:pPr marL="201168" lvl="1" indent="0">
              <a:buNone/>
            </a:pPr>
            <a:r>
              <a:rPr lang="en-US" dirty="0"/>
              <a:t> </a:t>
            </a:r>
          </a:p>
          <a:p>
            <a:pPr lvl="2"/>
            <a:endParaRPr lang="en-US" dirty="0"/>
          </a:p>
          <a:p>
            <a:pPr lvl="2"/>
            <a:endParaRPr lang="en-US" dirty="0"/>
          </a:p>
        </p:txBody>
      </p:sp>
    </p:spTree>
    <p:extLst>
      <p:ext uri="{BB962C8B-B14F-4D97-AF65-F5344CB8AC3E}">
        <p14:creationId xmlns:p14="http://schemas.microsoft.com/office/powerpoint/2010/main" val="4149289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2053-3C24-415C-BD7D-403B80D319D9}"/>
              </a:ext>
            </a:extLst>
          </p:cNvPr>
          <p:cNvSpPr>
            <a:spLocks noGrp="1"/>
          </p:cNvSpPr>
          <p:nvPr>
            <p:ph type="title"/>
          </p:nvPr>
        </p:nvSpPr>
        <p:spPr/>
        <p:txBody>
          <a:bodyPr/>
          <a:lstStyle/>
          <a:p>
            <a:r>
              <a:rPr lang="en-US" dirty="0"/>
              <a:t>Cooking Project Part 2 – November 9</a:t>
            </a:r>
            <a:r>
              <a:rPr lang="en-US" baseline="30000" dirty="0"/>
              <a:t>th</a:t>
            </a:r>
            <a:r>
              <a:rPr lang="en-US" dirty="0"/>
              <a:t> </a:t>
            </a:r>
          </a:p>
        </p:txBody>
      </p:sp>
      <p:sp>
        <p:nvSpPr>
          <p:cNvPr id="3" name="Content Placeholder 2">
            <a:extLst>
              <a:ext uri="{FF2B5EF4-FFF2-40B4-BE49-F238E27FC236}">
                <a16:creationId xmlns:a16="http://schemas.microsoft.com/office/drawing/2014/main" id="{523B1C78-2A40-4B01-A0C5-6FB76D2ECA96}"/>
              </a:ext>
            </a:extLst>
          </p:cNvPr>
          <p:cNvSpPr>
            <a:spLocks noGrp="1"/>
          </p:cNvSpPr>
          <p:nvPr>
            <p:ph idx="1"/>
          </p:nvPr>
        </p:nvSpPr>
        <p:spPr/>
        <p:txBody>
          <a:bodyPr>
            <a:normAutofit/>
          </a:bodyPr>
          <a:lstStyle/>
          <a:p>
            <a:r>
              <a:rPr lang="en-US" sz="2400" b="1" dirty="0"/>
              <a:t>What are the positive and negative consequences surrounding the production, transformation, transportation, distribution, consumption and waste management processes of your food item? </a:t>
            </a:r>
          </a:p>
          <a:p>
            <a:r>
              <a:rPr lang="en-US" i="1" dirty="0"/>
              <a:t>First, identify your ingredients – then find out how your food item is produced, transformed, transported, distributed, consumed, and how much waste it produces. </a:t>
            </a:r>
          </a:p>
          <a:p>
            <a:pPr lvl="1"/>
            <a:r>
              <a:rPr lang="en-US" sz="2200" dirty="0"/>
              <a:t>You may include the following topics as discussion points –– labour, gender, class, privilege, colonial imposition, racial issues, health, economy, community, environmental footprint, etc. </a:t>
            </a:r>
          </a:p>
          <a:p>
            <a:pPr marL="201168" lvl="1" indent="0">
              <a:buNone/>
            </a:pPr>
            <a:r>
              <a:rPr lang="en-CA" sz="1600" i="1" dirty="0"/>
              <a:t>You may go in depth about one of these topics if you think it warrants more attention, or you can provide a more general overview of a couple of these topics. You will not have enough space to cover all of these topics; therefore make sure you include what is most important to your food item. </a:t>
            </a:r>
          </a:p>
          <a:p>
            <a:endParaRPr lang="en-US" dirty="0"/>
          </a:p>
        </p:txBody>
      </p:sp>
    </p:spTree>
    <p:extLst>
      <p:ext uri="{BB962C8B-B14F-4D97-AF65-F5344CB8AC3E}">
        <p14:creationId xmlns:p14="http://schemas.microsoft.com/office/powerpoint/2010/main" val="2752489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707B-1E00-4771-998C-2A02E7928038}"/>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8766C347-E0BC-49A5-91BD-AD56EAA3E33E}"/>
              </a:ext>
            </a:extLst>
          </p:cNvPr>
          <p:cNvSpPr>
            <a:spLocks noGrp="1"/>
          </p:cNvSpPr>
          <p:nvPr>
            <p:ph idx="1"/>
          </p:nvPr>
        </p:nvSpPr>
        <p:spPr/>
        <p:txBody>
          <a:bodyPr>
            <a:normAutofit/>
          </a:bodyPr>
          <a:lstStyle/>
          <a:p>
            <a:r>
              <a:rPr lang="en-US" sz="3600" dirty="0"/>
              <a:t>Questions or concerns? </a:t>
            </a:r>
          </a:p>
        </p:txBody>
      </p:sp>
    </p:spTree>
    <p:extLst>
      <p:ext uri="{BB962C8B-B14F-4D97-AF65-F5344CB8AC3E}">
        <p14:creationId xmlns:p14="http://schemas.microsoft.com/office/powerpoint/2010/main" val="627833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1109E-445E-4A0B-B8A5-EDFDAE1CB5DF}"/>
              </a:ext>
            </a:extLst>
          </p:cNvPr>
          <p:cNvSpPr>
            <a:spLocks noGrp="1"/>
          </p:cNvSpPr>
          <p:nvPr>
            <p:ph type="title"/>
          </p:nvPr>
        </p:nvSpPr>
        <p:spPr/>
        <p:txBody>
          <a:bodyPr/>
          <a:lstStyle/>
          <a:p>
            <a:r>
              <a:rPr lang="en-US" dirty="0"/>
              <a:t>Discussion From Previous Course</a:t>
            </a:r>
          </a:p>
        </p:txBody>
      </p:sp>
      <p:sp>
        <p:nvSpPr>
          <p:cNvPr id="3" name="Content Placeholder 2">
            <a:extLst>
              <a:ext uri="{FF2B5EF4-FFF2-40B4-BE49-F238E27FC236}">
                <a16:creationId xmlns:a16="http://schemas.microsoft.com/office/drawing/2014/main" id="{8C3A2D7E-F605-482B-9469-F60CF17AB934}"/>
              </a:ext>
            </a:extLst>
          </p:cNvPr>
          <p:cNvSpPr>
            <a:spLocks noGrp="1"/>
          </p:cNvSpPr>
          <p:nvPr>
            <p:ph idx="1"/>
          </p:nvPr>
        </p:nvSpPr>
        <p:spPr/>
        <p:txBody>
          <a:bodyPr/>
          <a:lstStyle/>
          <a:p>
            <a:r>
              <a:rPr lang="en-US" dirty="0"/>
              <a:t>How do we build an environmentally sustainable food system?</a:t>
            </a:r>
          </a:p>
          <a:p>
            <a:pPr lvl="1"/>
            <a:r>
              <a:rPr lang="en-US" dirty="0"/>
              <a:t>What are practices that should be promoted?</a:t>
            </a:r>
          </a:p>
          <a:p>
            <a:pPr lvl="1"/>
            <a:r>
              <a:rPr lang="en-US" dirty="0"/>
              <a:t>What are practices that should be avoided? </a:t>
            </a:r>
          </a:p>
          <a:p>
            <a:pPr lvl="1"/>
            <a:r>
              <a:rPr lang="en-US" dirty="0"/>
              <a:t>What are potential barriers to change?</a:t>
            </a:r>
          </a:p>
          <a:p>
            <a:pPr lvl="1"/>
            <a:r>
              <a:rPr lang="en-US" dirty="0"/>
              <a:t>How can we overcome the existing barriers?</a:t>
            </a:r>
          </a:p>
          <a:p>
            <a:pPr lvl="1"/>
            <a:endParaRPr lang="en-US" dirty="0"/>
          </a:p>
          <a:p>
            <a:pPr lvl="1"/>
            <a:r>
              <a:rPr lang="en-US" i="1" dirty="0"/>
              <a:t>How do we facilitate social change?</a:t>
            </a:r>
          </a:p>
          <a:p>
            <a:pPr lvl="1"/>
            <a:endParaRPr lang="en-US" dirty="0"/>
          </a:p>
          <a:p>
            <a:pPr lvl="1"/>
            <a:endParaRPr lang="en-US" dirty="0"/>
          </a:p>
        </p:txBody>
      </p:sp>
    </p:spTree>
    <p:extLst>
      <p:ext uri="{BB962C8B-B14F-4D97-AF65-F5344CB8AC3E}">
        <p14:creationId xmlns:p14="http://schemas.microsoft.com/office/powerpoint/2010/main" val="261063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90672-4586-4693-9052-88633CFE8139}"/>
              </a:ext>
            </a:extLst>
          </p:cNvPr>
          <p:cNvSpPr>
            <a:spLocks noGrp="1"/>
          </p:cNvSpPr>
          <p:nvPr>
            <p:ph type="title"/>
          </p:nvPr>
        </p:nvSpPr>
        <p:spPr/>
        <p:txBody>
          <a:bodyPr/>
          <a:lstStyle/>
          <a:p>
            <a:r>
              <a:rPr lang="en-US" dirty="0"/>
              <a:t>Discussion About Readings</a:t>
            </a:r>
          </a:p>
        </p:txBody>
      </p:sp>
      <p:sp>
        <p:nvSpPr>
          <p:cNvPr id="3" name="Content Placeholder 2">
            <a:extLst>
              <a:ext uri="{FF2B5EF4-FFF2-40B4-BE49-F238E27FC236}">
                <a16:creationId xmlns:a16="http://schemas.microsoft.com/office/drawing/2014/main" id="{34252A5F-3A6B-490A-9AC4-BDA1FF31AC5E}"/>
              </a:ext>
            </a:extLst>
          </p:cNvPr>
          <p:cNvSpPr>
            <a:spLocks noGrp="1"/>
          </p:cNvSpPr>
          <p:nvPr>
            <p:ph idx="1"/>
          </p:nvPr>
        </p:nvSpPr>
        <p:spPr/>
        <p:txBody>
          <a:bodyPr>
            <a:normAutofit/>
          </a:bodyPr>
          <a:lstStyle/>
          <a:p>
            <a:r>
              <a:rPr lang="en-US" sz="2400" b="1" dirty="0"/>
              <a:t>November 7 – Race, Class, Food and Culture </a:t>
            </a:r>
            <a:br>
              <a:rPr lang="en-US" b="1" dirty="0"/>
            </a:br>
            <a:endParaRPr lang="en-US" b="1" dirty="0"/>
          </a:p>
          <a:p>
            <a:r>
              <a:rPr lang="en-CA" dirty="0"/>
              <a:t>Shiva, V. (2016) </a:t>
            </a:r>
            <a:r>
              <a:rPr lang="en-CA" b="1" dirty="0"/>
              <a:t>Who Really Feeds the World</a:t>
            </a:r>
            <a:r>
              <a:rPr lang="en-CA" dirty="0"/>
              <a:t>, North Atlantic Books</a:t>
            </a:r>
            <a:br>
              <a:rPr lang="en-CA" dirty="0"/>
            </a:br>
            <a:r>
              <a:rPr lang="en-CA" sz="1600" dirty="0"/>
              <a:t>Chapter 3 – Bees and Butterflies Feeds the World, Not Poisons and Pesticides, pp. 27 – 40</a:t>
            </a:r>
            <a:br>
              <a:rPr lang="en-CA" sz="1600" dirty="0"/>
            </a:br>
            <a:r>
              <a:rPr lang="en-CA" sz="1600" dirty="0"/>
              <a:t>Chapter 4 – Biodiversity Feeds the World, Not Toxic Monocultures, pp. 41 – 54</a:t>
            </a:r>
            <a:endParaRPr lang="en-US" sz="1600" dirty="0"/>
          </a:p>
          <a:p>
            <a:endParaRPr lang="en-US" dirty="0"/>
          </a:p>
        </p:txBody>
      </p:sp>
    </p:spTree>
    <p:extLst>
      <p:ext uri="{BB962C8B-B14F-4D97-AF65-F5344CB8AC3E}">
        <p14:creationId xmlns:p14="http://schemas.microsoft.com/office/powerpoint/2010/main" val="490431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571B9E2-061A-43E8-AE26-CA242606E80C}"/>
              </a:ext>
            </a:extLst>
          </p:cNvPr>
          <p:cNvSpPr txBox="1">
            <a:spLocks/>
          </p:cNvSpPr>
          <p:nvPr/>
        </p:nvSpPr>
        <p:spPr>
          <a:xfrm>
            <a:off x="10907485" y="5638801"/>
            <a:ext cx="907143" cy="355600"/>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hlinkClick r:id="rId2"/>
              </a:rPr>
              <a:t>Source</a:t>
            </a:r>
            <a:endParaRPr lang="en-US" dirty="0"/>
          </a:p>
          <a:p>
            <a:endParaRPr lang="en-US" dirty="0"/>
          </a:p>
        </p:txBody>
      </p:sp>
      <p:pic>
        <p:nvPicPr>
          <p:cNvPr id="5" name="Picture 4">
            <a:extLst>
              <a:ext uri="{FF2B5EF4-FFF2-40B4-BE49-F238E27FC236}">
                <a16:creationId xmlns:a16="http://schemas.microsoft.com/office/drawing/2014/main" id="{F951C25E-2A72-4606-AEAB-D221410387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25" y="1320673"/>
            <a:ext cx="8484036" cy="4927853"/>
          </a:xfrm>
          <a:prstGeom prst="rect">
            <a:avLst/>
          </a:prstGeom>
        </p:spPr>
      </p:pic>
      <p:pic>
        <p:nvPicPr>
          <p:cNvPr id="7" name="Picture 6">
            <a:extLst>
              <a:ext uri="{FF2B5EF4-FFF2-40B4-BE49-F238E27FC236}">
                <a16:creationId xmlns:a16="http://schemas.microsoft.com/office/drawing/2014/main" id="{B815483C-E77E-4953-93B0-0528572345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05971" y="139535"/>
            <a:ext cx="3019205" cy="5499266"/>
          </a:xfrm>
          <a:prstGeom prst="rect">
            <a:avLst/>
          </a:prstGeom>
        </p:spPr>
      </p:pic>
    </p:spTree>
    <p:extLst>
      <p:ext uri="{BB962C8B-B14F-4D97-AF65-F5344CB8AC3E}">
        <p14:creationId xmlns:p14="http://schemas.microsoft.com/office/powerpoint/2010/main" val="2289192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55C68-DED3-4FAE-8966-86A776266A79}"/>
              </a:ext>
            </a:extLst>
          </p:cNvPr>
          <p:cNvSpPr>
            <a:spLocks noGrp="1"/>
          </p:cNvSpPr>
          <p:nvPr>
            <p:ph type="title"/>
          </p:nvPr>
        </p:nvSpPr>
        <p:spPr/>
        <p:txBody>
          <a:bodyPr/>
          <a:lstStyle/>
          <a:p>
            <a:r>
              <a:rPr lang="en-US" dirty="0"/>
              <a:t>Seed &amp; Fertilizer Companies Merge Since the CBAN Report</a:t>
            </a:r>
          </a:p>
        </p:txBody>
      </p:sp>
      <p:sp>
        <p:nvSpPr>
          <p:cNvPr id="3" name="Content Placeholder 2">
            <a:extLst>
              <a:ext uri="{FF2B5EF4-FFF2-40B4-BE49-F238E27FC236}">
                <a16:creationId xmlns:a16="http://schemas.microsoft.com/office/drawing/2014/main" id="{B99F2B7F-3E48-4EFB-AFA5-AA635F3FD008}"/>
              </a:ext>
            </a:extLst>
          </p:cNvPr>
          <p:cNvSpPr>
            <a:spLocks noGrp="1"/>
          </p:cNvSpPr>
          <p:nvPr>
            <p:ph idx="1"/>
          </p:nvPr>
        </p:nvSpPr>
        <p:spPr/>
        <p:txBody>
          <a:bodyPr/>
          <a:lstStyle/>
          <a:p>
            <a:r>
              <a:rPr lang="en-US" dirty="0">
                <a:hlinkClick r:id="rId2"/>
              </a:rPr>
              <a:t>Dow Chemical and DuPont have merged companies and are now called </a:t>
            </a:r>
            <a:r>
              <a:rPr lang="en-US" dirty="0" err="1">
                <a:hlinkClick r:id="rId2"/>
              </a:rPr>
              <a:t>DowDuPont</a:t>
            </a:r>
            <a:endParaRPr lang="en-US" dirty="0"/>
          </a:p>
          <a:p>
            <a:r>
              <a:rPr lang="en-US" dirty="0" err="1">
                <a:hlinkClick r:id="rId3"/>
              </a:rPr>
              <a:t>ChemChina</a:t>
            </a:r>
            <a:r>
              <a:rPr lang="en-US" dirty="0">
                <a:hlinkClick r:id="rId3"/>
              </a:rPr>
              <a:t> bought Syngenta</a:t>
            </a:r>
            <a:endParaRPr lang="en-US" dirty="0"/>
          </a:p>
          <a:p>
            <a:r>
              <a:rPr lang="en-US" dirty="0">
                <a:hlinkClick r:id="rId4"/>
              </a:rPr>
              <a:t>Bayer bought Monsanto </a:t>
            </a:r>
            <a:r>
              <a:rPr lang="en-US" dirty="0"/>
              <a:t>but </a:t>
            </a:r>
            <a:r>
              <a:rPr lang="en-US" dirty="0">
                <a:hlinkClick r:id="rId5"/>
              </a:rPr>
              <a:t>the deal has not gone through yet </a:t>
            </a:r>
            <a:r>
              <a:rPr lang="en-US" dirty="0"/>
              <a:t>the </a:t>
            </a:r>
            <a:r>
              <a:rPr lang="en-US" dirty="0">
                <a:hlinkClick r:id="rId6"/>
              </a:rPr>
              <a:t>deal is expected to be complete by 2018</a:t>
            </a:r>
            <a:endParaRPr lang="en-US" dirty="0"/>
          </a:p>
          <a:p>
            <a:r>
              <a:rPr lang="en-US" dirty="0">
                <a:hlinkClick r:id="rId7"/>
              </a:rPr>
              <a:t>BASF acquires seed and non-selective herbicide companies from Bayer to help reduce concerns of anti-trust violations</a:t>
            </a:r>
            <a:endParaRPr lang="en-US" dirty="0"/>
          </a:p>
          <a:p>
            <a:endParaRPr lang="en-US" dirty="0"/>
          </a:p>
        </p:txBody>
      </p:sp>
    </p:spTree>
    <p:extLst>
      <p:ext uri="{BB962C8B-B14F-4D97-AF65-F5344CB8AC3E}">
        <p14:creationId xmlns:p14="http://schemas.microsoft.com/office/powerpoint/2010/main" val="220591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FBC0-D43F-4B7A-A44C-CEB4EB05CD2B}"/>
              </a:ext>
            </a:extLst>
          </p:cNvPr>
          <p:cNvSpPr>
            <a:spLocks noGrp="1"/>
          </p:cNvSpPr>
          <p:nvPr>
            <p:ph type="title"/>
          </p:nvPr>
        </p:nvSpPr>
        <p:spPr/>
        <p:txBody>
          <a:bodyPr/>
          <a:lstStyle/>
          <a:p>
            <a:r>
              <a:rPr lang="en-US" dirty="0"/>
              <a:t>War Companies Now Food Companies </a:t>
            </a:r>
          </a:p>
        </p:txBody>
      </p:sp>
      <p:sp>
        <p:nvSpPr>
          <p:cNvPr id="3" name="Content Placeholder 2">
            <a:extLst>
              <a:ext uri="{FF2B5EF4-FFF2-40B4-BE49-F238E27FC236}">
                <a16:creationId xmlns:a16="http://schemas.microsoft.com/office/drawing/2014/main" id="{6C2B0204-AD50-494F-BE01-078880F53B14}"/>
              </a:ext>
            </a:extLst>
          </p:cNvPr>
          <p:cNvSpPr>
            <a:spLocks noGrp="1"/>
          </p:cNvSpPr>
          <p:nvPr>
            <p:ph idx="1"/>
          </p:nvPr>
        </p:nvSpPr>
        <p:spPr/>
        <p:txBody>
          <a:bodyPr/>
          <a:lstStyle/>
          <a:p>
            <a:pPr marL="0" indent="0">
              <a:buNone/>
            </a:pPr>
            <a:r>
              <a:rPr lang="en-US" dirty="0"/>
              <a:t>These are a few examples:</a:t>
            </a:r>
          </a:p>
          <a:p>
            <a:pPr marL="0" indent="0">
              <a:buNone/>
            </a:pPr>
            <a:endParaRPr lang="en-US" dirty="0">
              <a:hlinkClick r:id="rId2"/>
            </a:endParaRPr>
          </a:p>
          <a:p>
            <a:r>
              <a:rPr lang="en-US" dirty="0">
                <a:hlinkClick r:id="rId2"/>
              </a:rPr>
              <a:t>Monsanto produced Agent Orange and now is using it as a fertilizer</a:t>
            </a:r>
            <a:endParaRPr lang="en-US" dirty="0"/>
          </a:p>
          <a:p>
            <a:r>
              <a:rPr lang="en-US" dirty="0"/>
              <a:t>Bayer and BASF formed </a:t>
            </a:r>
            <a:r>
              <a:rPr lang="en-US" dirty="0">
                <a:hlinkClick r:id="rId3"/>
              </a:rPr>
              <a:t>IG Farben </a:t>
            </a:r>
            <a:r>
              <a:rPr lang="en-US" dirty="0"/>
              <a:t>a company who worked with the Nazis and tested chemicals and drugs on people</a:t>
            </a:r>
          </a:p>
          <a:p>
            <a:endParaRPr lang="en-US" dirty="0"/>
          </a:p>
        </p:txBody>
      </p:sp>
    </p:spTree>
    <p:extLst>
      <p:ext uri="{BB962C8B-B14F-4D97-AF65-F5344CB8AC3E}">
        <p14:creationId xmlns:p14="http://schemas.microsoft.com/office/powerpoint/2010/main" val="1170043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FDD8-34D2-43FE-BA46-35EC6D35076D}"/>
              </a:ext>
            </a:extLst>
          </p:cNvPr>
          <p:cNvSpPr>
            <a:spLocks noGrp="1"/>
          </p:cNvSpPr>
          <p:nvPr>
            <p:ph type="title"/>
          </p:nvPr>
        </p:nvSpPr>
        <p:spPr/>
        <p:txBody>
          <a:bodyPr/>
          <a:lstStyle/>
          <a:p>
            <a:r>
              <a:rPr lang="en-US" dirty="0"/>
              <a:t>What is Agroecology?</a:t>
            </a:r>
          </a:p>
        </p:txBody>
      </p:sp>
      <p:sp>
        <p:nvSpPr>
          <p:cNvPr id="3" name="Content Placeholder 2">
            <a:extLst>
              <a:ext uri="{FF2B5EF4-FFF2-40B4-BE49-F238E27FC236}">
                <a16:creationId xmlns:a16="http://schemas.microsoft.com/office/drawing/2014/main" id="{F5EAFE3D-20D3-429C-BFBD-29C1B8296017}"/>
              </a:ext>
            </a:extLst>
          </p:cNvPr>
          <p:cNvSpPr>
            <a:spLocks noGrp="1"/>
          </p:cNvSpPr>
          <p:nvPr>
            <p:ph idx="1"/>
          </p:nvPr>
        </p:nvSpPr>
        <p:spPr/>
        <p:txBody>
          <a:bodyPr>
            <a:normAutofit/>
          </a:bodyPr>
          <a:lstStyle/>
          <a:p>
            <a:r>
              <a:rPr lang="en-US" dirty="0"/>
              <a:t>In the agroecological paradigm of knowledge, and in organic farming, food is the web of life. Humans are part of this web, as cocreators and coproduces, as well as eaters. When we save seed and replant it, we become part of the cycle of life. When we return organic matter to the soil, we are feeding the soil’s organisms. Working according to nature’s law is participating in nature’s processes of creation and production. This is the basis of sustainable food and agricultural systems. An agroecological knowledge system feeds the world, not a violent, reductionist paradigm. </a:t>
            </a:r>
          </a:p>
          <a:p>
            <a:pPr lvl="1"/>
            <a:endParaRPr lang="en-US" dirty="0"/>
          </a:p>
        </p:txBody>
      </p:sp>
    </p:spTree>
    <p:extLst>
      <p:ext uri="{BB962C8B-B14F-4D97-AF65-F5344CB8AC3E}">
        <p14:creationId xmlns:p14="http://schemas.microsoft.com/office/powerpoint/2010/main" val="551257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FDD8-34D2-43FE-BA46-35EC6D35076D}"/>
              </a:ext>
            </a:extLst>
          </p:cNvPr>
          <p:cNvSpPr>
            <a:spLocks noGrp="1"/>
          </p:cNvSpPr>
          <p:nvPr>
            <p:ph type="title"/>
          </p:nvPr>
        </p:nvSpPr>
        <p:spPr/>
        <p:txBody>
          <a:bodyPr/>
          <a:lstStyle/>
          <a:p>
            <a:r>
              <a:rPr lang="en-US" dirty="0"/>
              <a:t>What is Agroecology?</a:t>
            </a:r>
          </a:p>
        </p:txBody>
      </p:sp>
      <p:sp>
        <p:nvSpPr>
          <p:cNvPr id="3" name="Content Placeholder 2">
            <a:extLst>
              <a:ext uri="{FF2B5EF4-FFF2-40B4-BE49-F238E27FC236}">
                <a16:creationId xmlns:a16="http://schemas.microsoft.com/office/drawing/2014/main" id="{F5EAFE3D-20D3-429C-BFBD-29C1B8296017}"/>
              </a:ext>
            </a:extLst>
          </p:cNvPr>
          <p:cNvSpPr>
            <a:spLocks noGrp="1"/>
          </p:cNvSpPr>
          <p:nvPr>
            <p:ph idx="1"/>
          </p:nvPr>
        </p:nvSpPr>
        <p:spPr/>
        <p:txBody>
          <a:bodyPr>
            <a:normAutofit fontScale="92500" lnSpcReduction="20000"/>
          </a:bodyPr>
          <a:lstStyle/>
          <a:p>
            <a:r>
              <a:rPr lang="en-US" dirty="0"/>
              <a:t>The paradigm of agroecological knowledge reshapes the ways which we understand issues surrounding food. </a:t>
            </a:r>
          </a:p>
          <a:p>
            <a:pPr lvl="1"/>
            <a:r>
              <a:rPr lang="en-US" dirty="0"/>
              <a:t>It recognizes interconnections in nature and is based on the application of ecological science to food and agricultural systems, instead of a reductionist, mechanistic, and militarized approach</a:t>
            </a:r>
          </a:p>
          <a:p>
            <a:pPr lvl="1"/>
            <a:r>
              <a:rPr lang="en-US" dirty="0"/>
              <a:t>It promotes the health of the soil, plants, animals, and human beings</a:t>
            </a:r>
          </a:p>
          <a:p>
            <a:pPr lvl="1"/>
            <a:r>
              <a:rPr lang="en-US" dirty="0"/>
              <a:t>It enhances the ecological integrity of food production through the Law of Return</a:t>
            </a:r>
          </a:p>
          <a:p>
            <a:pPr lvl="1"/>
            <a:r>
              <a:rPr lang="en-US" dirty="0"/>
              <a:t>It conserves biodiversity and intensifies biodiversity services such as pollinators, rendering agrochemical inputs such as pesticides redundant</a:t>
            </a:r>
          </a:p>
          <a:p>
            <a:pPr lvl="1"/>
            <a:r>
              <a:rPr lang="en-US" dirty="0"/>
              <a:t>It maximizes “health per acre” and “nutrition per acre” instead of “yield per acre”</a:t>
            </a:r>
          </a:p>
          <a:p>
            <a:pPr lvl="1"/>
            <a:r>
              <a:rPr lang="en-US" dirty="0"/>
              <a:t>Is based on seed freedom, where the control of seeds lies with farmers, instead of a system that views seeds as corporate intellectual property</a:t>
            </a:r>
          </a:p>
          <a:p>
            <a:pPr lvl="1"/>
            <a:r>
              <a:rPr lang="en-US" dirty="0"/>
              <a:t>It creates the socioeconomic, political, and cultural context for the exercise of food freedom and food sovereignty </a:t>
            </a:r>
          </a:p>
          <a:p>
            <a:pPr lvl="1"/>
            <a:r>
              <a:rPr lang="en-US" dirty="0"/>
              <a:t>It is centered on woman’s knowledge of biodiversity, ecosystems, health, and nutrition instead of corporate controlled and manipulated knowledge based on monocultures</a:t>
            </a:r>
          </a:p>
          <a:p>
            <a:pPr lvl="1"/>
            <a:r>
              <a:rPr lang="en-US" dirty="0"/>
              <a:t>It is based on a sense of place and gives priority to the local, instead of the unfair privilege given to global corporations</a:t>
            </a:r>
          </a:p>
          <a:p>
            <a:pPr lvl="1"/>
            <a:endParaRPr lang="en-US" dirty="0"/>
          </a:p>
        </p:txBody>
      </p:sp>
    </p:spTree>
    <p:extLst>
      <p:ext uri="{BB962C8B-B14F-4D97-AF65-F5344CB8AC3E}">
        <p14:creationId xmlns:p14="http://schemas.microsoft.com/office/powerpoint/2010/main" val="1434268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74AA3-9846-459A-8BB2-E99E40F2C3C9}"/>
              </a:ext>
            </a:extLst>
          </p:cNvPr>
          <p:cNvSpPr>
            <a:spLocks noGrp="1"/>
          </p:cNvSpPr>
          <p:nvPr>
            <p:ph type="title"/>
          </p:nvPr>
        </p:nvSpPr>
        <p:spPr/>
        <p:txBody>
          <a:bodyPr/>
          <a:lstStyle/>
          <a:p>
            <a:r>
              <a:rPr lang="en-US" dirty="0"/>
              <a:t>Living Economies Recap</a:t>
            </a:r>
          </a:p>
        </p:txBody>
      </p:sp>
      <p:pic>
        <p:nvPicPr>
          <p:cNvPr id="5" name="Content Placeholder 4">
            <a:extLst>
              <a:ext uri="{FF2B5EF4-FFF2-40B4-BE49-F238E27FC236}">
                <a16:creationId xmlns:a16="http://schemas.microsoft.com/office/drawing/2014/main" id="{3D7EDF1D-3422-45F4-91C4-72C8935E012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1151" y="1846263"/>
            <a:ext cx="7970023" cy="4022725"/>
          </a:xfrm>
        </p:spPr>
      </p:pic>
    </p:spTree>
    <p:extLst>
      <p:ext uri="{BB962C8B-B14F-4D97-AF65-F5344CB8AC3E}">
        <p14:creationId xmlns:p14="http://schemas.microsoft.com/office/powerpoint/2010/main" val="283014416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2782</TotalTime>
  <Words>949</Words>
  <Application>Microsoft Office PowerPoint</Application>
  <PresentationFormat>Widescreen</PresentationFormat>
  <Paragraphs>93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Retrospect</vt:lpstr>
      <vt:lpstr>Food and Culture</vt:lpstr>
      <vt:lpstr>Discussion From Previous Course</vt:lpstr>
      <vt:lpstr>Discussion About Readings</vt:lpstr>
      <vt:lpstr>PowerPoint Presentation</vt:lpstr>
      <vt:lpstr>Seed &amp; Fertilizer Companies Merge Since the CBAN Report</vt:lpstr>
      <vt:lpstr>War Companies Now Food Companies </vt:lpstr>
      <vt:lpstr>What is Agroecology?</vt:lpstr>
      <vt:lpstr>What is Agroecology?</vt:lpstr>
      <vt:lpstr>Living Economies Recap</vt:lpstr>
      <vt:lpstr>Vandana Shiva Introduction</vt:lpstr>
      <vt:lpstr>Commons Recap</vt:lpstr>
      <vt:lpstr>Commons Toolkit - Recap Gibson-Graham, J.K., Cameron, J., Healy, S. (2013) Take Back the Economy: An Ethical Guide for Transforming Communities, University of Minnesota Press</vt:lpstr>
      <vt:lpstr>Living Soil Not Chemical Fertilizers</vt:lpstr>
      <vt:lpstr>Discussion about Paper</vt:lpstr>
      <vt:lpstr>Cooking Project Part 2 – November 9th </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305</cp:revision>
  <dcterms:created xsi:type="dcterms:W3CDTF">2016-08-29T02:04:56Z</dcterms:created>
  <dcterms:modified xsi:type="dcterms:W3CDTF">2017-11-07T05:45:49Z</dcterms:modified>
</cp:coreProperties>
</file>