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6" r:id="rId2"/>
    <p:sldId id="290" r:id="rId3"/>
    <p:sldId id="291" r:id="rId4"/>
    <p:sldId id="289" r:id="rId5"/>
    <p:sldId id="293" r:id="rId6"/>
    <p:sldId id="292" r:id="rId7"/>
    <p:sldId id="298" r:id="rId8"/>
    <p:sldId id="295" r:id="rId9"/>
    <p:sldId id="299" r:id="rId10"/>
    <p:sldId id="300" r:id="rId11"/>
    <p:sldId id="301" r:id="rId12"/>
    <p:sldId id="302" r:id="rId13"/>
    <p:sldId id="303" r:id="rId14"/>
    <p:sldId id="304" r:id="rId15"/>
    <p:sldId id="305" r:id="rId16"/>
    <p:sldId id="306" r:id="rId17"/>
    <p:sldId id="307" r:id="rId18"/>
    <p:sldId id="308" r:id="rId19"/>
    <p:sldId id="309" r:id="rId20"/>
    <p:sldId id="274"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88" autoAdjust="0"/>
    <p:restoredTop sz="94660"/>
  </p:normalViewPr>
  <p:slideViewPr>
    <p:cSldViewPr snapToGrid="0">
      <p:cViewPr varScale="1">
        <p:scale>
          <a:sx n="88" d="100"/>
          <a:sy n="88" d="100"/>
        </p:scale>
        <p:origin x="80" y="3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2017-11-08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249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2017-11-08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25232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2017-11-08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2899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2017-11-08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053276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1842BA-7EFE-4E94-BF70-CCD5482705EF}" type="datetimeFigureOut">
              <a:rPr lang="en-CA" smtClean="0"/>
              <a:t>2017-11-08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957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1842BA-7EFE-4E94-BF70-CCD5482705EF}" type="datetimeFigureOut">
              <a:rPr lang="en-CA" smtClean="0"/>
              <a:t>2017-11-08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1406445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1842BA-7EFE-4E94-BF70-CCD5482705EF}" type="datetimeFigureOut">
              <a:rPr lang="en-CA" smtClean="0"/>
              <a:t>2017-11-08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13213657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1842BA-7EFE-4E94-BF70-CCD5482705EF}" type="datetimeFigureOut">
              <a:rPr lang="en-CA" smtClean="0"/>
              <a:t>2017-11-08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496941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21842BA-7EFE-4E94-BF70-CCD5482705EF}" type="datetimeFigureOut">
              <a:rPr lang="en-CA" smtClean="0"/>
              <a:t>2017-11-08</a:t>
            </a:fld>
            <a:endParaRPr lang="en-C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839371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21842BA-7EFE-4E94-BF70-CCD5482705EF}" type="datetimeFigureOut">
              <a:rPr lang="en-CA" smtClean="0"/>
              <a:t>2017-11-08</a:t>
            </a:fld>
            <a:endParaRPr lang="en-C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2E8C5B3-70D6-4FAB-BB21-E17DB9DB3569}" type="slidenum">
              <a:rPr lang="en-CA" smtClean="0"/>
              <a:t>‹#›</a:t>
            </a:fld>
            <a:endParaRPr lang="en-CA"/>
          </a:p>
        </p:txBody>
      </p:sp>
    </p:spTree>
    <p:extLst>
      <p:ext uri="{BB962C8B-B14F-4D97-AF65-F5344CB8AC3E}">
        <p14:creationId xmlns:p14="http://schemas.microsoft.com/office/powerpoint/2010/main" val="299352193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1842BA-7EFE-4E94-BF70-CCD5482705EF}" type="datetimeFigureOut">
              <a:rPr lang="en-CA" smtClean="0"/>
              <a:t>2017-11-08</a:t>
            </a:fld>
            <a:endParaRPr lang="en-CA"/>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24238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21842BA-7EFE-4E94-BF70-CCD5482705EF}" type="datetimeFigureOut">
              <a:rPr lang="en-CA" smtClean="0"/>
              <a:t>2017-11-08</a:t>
            </a:fld>
            <a:endParaRPr lang="en-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2E8C5B3-70D6-4FAB-BB21-E17DB9DB3569}" type="slidenum">
              <a:rPr lang="en-CA" smtClean="0"/>
              <a:t>‹#›</a:t>
            </a:fld>
            <a:endParaRPr lang="en-C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82267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cban.ca/wp-content/uploads/do-we-need-gm-feed-world-report-E-web.pdf"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cban.ca/wp-content/uploads/Are-GM-crops-better-for-farmers-E-web-singles.pdf"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cban.ca/wp-content/uploads/do-we-need-gm-feed-world-report-E-web.pdf"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p8kzxgYeAqQ"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MFbGKTvl8Rg" TargetMode="External"/><Relationship Id="rId2" Type="http://schemas.openxmlformats.org/officeDocument/2006/relationships/hyperlink" Target="http://www.navdanya.org/sit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cban.ca/wp-content/uploads/Are-GM-crops-better-for-farmers-E-web-singles.pdf" TargetMode="Externa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hyperlink" Target="http://fortune.com/2017/05/05/chemchina-syngenta-deal-acquisition/" TargetMode="External"/><Relationship Id="rId7" Type="http://schemas.openxmlformats.org/officeDocument/2006/relationships/hyperlink" Target="https://www.ft.com/content/4b87a028-b007-11e7-aab9-abaa44b1e130" TargetMode="External"/><Relationship Id="rId2" Type="http://schemas.openxmlformats.org/officeDocument/2006/relationships/hyperlink" Target="http://fortune.com/2017/09/01/dow-dupont-merger-complete/" TargetMode="External"/><Relationship Id="rId1" Type="http://schemas.openxmlformats.org/officeDocument/2006/relationships/slideLayout" Target="../slideLayouts/slideLayout2.xml"/><Relationship Id="rId6" Type="http://schemas.openxmlformats.org/officeDocument/2006/relationships/hyperlink" Target="http://marketrealist.com/2017/10/update-monsanto-bayer-merger-october-2017/" TargetMode="External"/><Relationship Id="rId5" Type="http://schemas.openxmlformats.org/officeDocument/2006/relationships/hyperlink" Target="http://marketrealist.com/2017/09/monsanto-bayer-merger-hit-snag/" TargetMode="External"/><Relationship Id="rId4" Type="http://schemas.openxmlformats.org/officeDocument/2006/relationships/hyperlink" Target="http://fortune.com/2016/09/14/bayer-monsanto-agree-to-merge-in-66-billion-deal/"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loc.gov/rr/frd/Military_Law/pdf/Law-Reports_Vol-10.pdf" TargetMode="External"/><Relationship Id="rId2" Type="http://schemas.openxmlformats.org/officeDocument/2006/relationships/hyperlink" Target="https://monsanto.com/company/media/statements/agent-orange-background/" TargetMode="External"/><Relationship Id="rId1" Type="http://schemas.openxmlformats.org/officeDocument/2006/relationships/slideLayout" Target="../slideLayouts/slideLayout2.xml"/><Relationship Id="rId6" Type="http://schemas.openxmlformats.org/officeDocument/2006/relationships/hyperlink" Target="https://www.youtube.com/watch?v=HsuUQzhP2Ds" TargetMode="External"/><Relationship Id="rId5" Type="http://schemas.openxmlformats.org/officeDocument/2006/relationships/hyperlink" Target="https://www.youtube.com/watch?v=rJg19W8x_Ls" TargetMode="External"/><Relationship Id="rId4" Type="http://schemas.openxmlformats.org/officeDocument/2006/relationships/hyperlink" Target="https://www.youtube.com/watch?v=IwPSDMUtNmk"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08TI1RKj54g" TargetMode="External"/><Relationship Id="rId2" Type="http://schemas.openxmlformats.org/officeDocument/2006/relationships/hyperlink" Target="https://www.youtube.com/watch?v=invUp0SX49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0GUxC_nojsU"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Food and Culture</a:t>
            </a:r>
          </a:p>
        </p:txBody>
      </p:sp>
      <p:sp>
        <p:nvSpPr>
          <p:cNvPr id="3" name="Subtitle 2"/>
          <p:cNvSpPr>
            <a:spLocks noGrp="1"/>
          </p:cNvSpPr>
          <p:nvPr>
            <p:ph type="subTitle" idx="1"/>
          </p:nvPr>
        </p:nvSpPr>
        <p:spPr/>
        <p:txBody>
          <a:bodyPr>
            <a:normAutofit fontScale="85000" lnSpcReduction="20000"/>
          </a:bodyPr>
          <a:lstStyle/>
          <a:p>
            <a:r>
              <a:rPr lang="en-CA" dirty="0"/>
              <a:t>Who Really feeds the world – Bees, Butterflies &amp; Biodiversity</a:t>
            </a:r>
          </a:p>
          <a:p>
            <a:r>
              <a:rPr lang="en-CA" dirty="0"/>
              <a:t>Erik Chevrier</a:t>
            </a:r>
          </a:p>
          <a:p>
            <a:r>
              <a:rPr lang="en-CA" dirty="0"/>
              <a:t>November 7</a:t>
            </a:r>
            <a:r>
              <a:rPr lang="en-CA" baseline="30000" dirty="0"/>
              <a:t>nd</a:t>
            </a:r>
            <a:r>
              <a:rPr lang="en-CA" dirty="0"/>
              <a:t>, 2017</a:t>
            </a:r>
          </a:p>
        </p:txBody>
      </p:sp>
    </p:spTree>
    <p:extLst>
      <p:ext uri="{BB962C8B-B14F-4D97-AF65-F5344CB8AC3E}">
        <p14:creationId xmlns:p14="http://schemas.microsoft.com/office/powerpoint/2010/main" val="91860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D2819926-F654-4CBE-A68B-517F055B8C6C}"/>
              </a:ext>
            </a:extLst>
          </p:cNvPr>
          <p:cNvSpPr txBox="1">
            <a:spLocks/>
          </p:cNvSpPr>
          <p:nvPr/>
        </p:nvSpPr>
        <p:spPr>
          <a:xfrm>
            <a:off x="10907485" y="5638801"/>
            <a:ext cx="907143" cy="355600"/>
          </a:xfrm>
          <a:prstGeom prst="rect">
            <a:avLst/>
          </a:prstGeom>
        </p:spPr>
        <p:txBody>
          <a:bodyPr vert="horz" lIns="0" tIns="45720" rIns="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hlinkClick r:id="rId2"/>
              </a:rPr>
              <a:t>Source</a:t>
            </a:r>
            <a:endParaRPr lang="en-US" dirty="0"/>
          </a:p>
          <a:p>
            <a:endParaRPr lang="en-US" dirty="0"/>
          </a:p>
        </p:txBody>
      </p:sp>
      <p:pic>
        <p:nvPicPr>
          <p:cNvPr id="6" name="Picture 5">
            <a:extLst>
              <a:ext uri="{FF2B5EF4-FFF2-40B4-BE49-F238E27FC236}">
                <a16:creationId xmlns:a16="http://schemas.microsoft.com/office/drawing/2014/main" id="{6659C153-C098-4B72-910E-67C95D23B1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7549" y="152110"/>
            <a:ext cx="8344329" cy="5664491"/>
          </a:xfrm>
          <a:prstGeom prst="rect">
            <a:avLst/>
          </a:prstGeom>
        </p:spPr>
      </p:pic>
    </p:spTree>
    <p:extLst>
      <p:ext uri="{BB962C8B-B14F-4D97-AF65-F5344CB8AC3E}">
        <p14:creationId xmlns:p14="http://schemas.microsoft.com/office/powerpoint/2010/main" val="3263324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BC985D-89E5-4883-832E-2360C60A0F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396" y="1139707"/>
            <a:ext cx="7925207" cy="4578585"/>
          </a:xfrm>
          <a:prstGeom prst="rect">
            <a:avLst/>
          </a:prstGeom>
        </p:spPr>
      </p:pic>
      <p:sp>
        <p:nvSpPr>
          <p:cNvPr id="4" name="Content Placeholder 2">
            <a:extLst>
              <a:ext uri="{FF2B5EF4-FFF2-40B4-BE49-F238E27FC236}">
                <a16:creationId xmlns:a16="http://schemas.microsoft.com/office/drawing/2014/main" id="{783A0665-724C-4ECC-8600-C327439FE93D}"/>
              </a:ext>
            </a:extLst>
          </p:cNvPr>
          <p:cNvSpPr txBox="1">
            <a:spLocks/>
          </p:cNvSpPr>
          <p:nvPr/>
        </p:nvSpPr>
        <p:spPr>
          <a:xfrm>
            <a:off x="10907485" y="5638801"/>
            <a:ext cx="907143" cy="355600"/>
          </a:xfrm>
          <a:prstGeom prst="rect">
            <a:avLst/>
          </a:prstGeom>
        </p:spPr>
        <p:txBody>
          <a:bodyPr vert="horz" lIns="0" tIns="45720" rIns="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hlinkClick r:id="rId3"/>
              </a:rPr>
              <a:t>Source</a:t>
            </a:r>
            <a:endParaRPr lang="en-US" dirty="0"/>
          </a:p>
          <a:p>
            <a:endParaRPr lang="en-US" dirty="0"/>
          </a:p>
        </p:txBody>
      </p:sp>
    </p:spTree>
    <p:extLst>
      <p:ext uri="{BB962C8B-B14F-4D97-AF65-F5344CB8AC3E}">
        <p14:creationId xmlns:p14="http://schemas.microsoft.com/office/powerpoint/2010/main" val="4152882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D2819926-F654-4CBE-A68B-517F055B8C6C}"/>
              </a:ext>
            </a:extLst>
          </p:cNvPr>
          <p:cNvSpPr txBox="1">
            <a:spLocks/>
          </p:cNvSpPr>
          <p:nvPr/>
        </p:nvSpPr>
        <p:spPr>
          <a:xfrm>
            <a:off x="10907485" y="5638801"/>
            <a:ext cx="907143" cy="355600"/>
          </a:xfrm>
          <a:prstGeom prst="rect">
            <a:avLst/>
          </a:prstGeom>
        </p:spPr>
        <p:txBody>
          <a:bodyPr vert="horz" lIns="0" tIns="45720" rIns="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hlinkClick r:id="rId2"/>
              </a:rPr>
              <a:t>Source</a:t>
            </a:r>
            <a:endParaRPr lang="en-US" dirty="0"/>
          </a:p>
          <a:p>
            <a:endParaRPr lang="en-US" dirty="0"/>
          </a:p>
        </p:txBody>
      </p:sp>
      <p:pic>
        <p:nvPicPr>
          <p:cNvPr id="4" name="Picture 3">
            <a:extLst>
              <a:ext uri="{FF2B5EF4-FFF2-40B4-BE49-F238E27FC236}">
                <a16:creationId xmlns:a16="http://schemas.microsoft.com/office/drawing/2014/main" id="{E5D57F43-5A70-4515-986C-87332E30BA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3314" y="130335"/>
            <a:ext cx="8258830" cy="6033237"/>
          </a:xfrm>
          <a:prstGeom prst="rect">
            <a:avLst/>
          </a:prstGeom>
        </p:spPr>
      </p:pic>
    </p:spTree>
    <p:extLst>
      <p:ext uri="{BB962C8B-B14F-4D97-AF65-F5344CB8AC3E}">
        <p14:creationId xmlns:p14="http://schemas.microsoft.com/office/powerpoint/2010/main" val="1046284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061BC-A659-44B1-AD48-AF4B99648CAE}"/>
              </a:ext>
            </a:extLst>
          </p:cNvPr>
          <p:cNvSpPr>
            <a:spLocks noGrp="1"/>
          </p:cNvSpPr>
          <p:nvPr>
            <p:ph type="title"/>
          </p:nvPr>
        </p:nvSpPr>
        <p:spPr/>
        <p:txBody>
          <a:bodyPr/>
          <a:lstStyle/>
          <a:p>
            <a:r>
              <a:rPr lang="en-US" dirty="0"/>
              <a:t>War Against Pests </a:t>
            </a:r>
            <a:r>
              <a:rPr lang="en-US" sz="2400" dirty="0"/>
              <a:t>(Vandana Shiva) </a:t>
            </a:r>
            <a:endParaRPr lang="en-US" dirty="0"/>
          </a:p>
        </p:txBody>
      </p:sp>
      <p:sp>
        <p:nvSpPr>
          <p:cNvPr id="3" name="Content Placeholder 2">
            <a:extLst>
              <a:ext uri="{FF2B5EF4-FFF2-40B4-BE49-F238E27FC236}">
                <a16:creationId xmlns:a16="http://schemas.microsoft.com/office/drawing/2014/main" id="{629A687C-AE03-4B96-9322-6E372B4C4C5B}"/>
              </a:ext>
            </a:extLst>
          </p:cNvPr>
          <p:cNvSpPr>
            <a:spLocks noGrp="1"/>
          </p:cNvSpPr>
          <p:nvPr>
            <p:ph idx="1"/>
          </p:nvPr>
        </p:nvSpPr>
        <p:spPr/>
        <p:txBody>
          <a:bodyPr/>
          <a:lstStyle/>
          <a:p>
            <a:r>
              <a:rPr lang="en-US" dirty="0"/>
              <a:t>Pests are controlled when there is an ecological balance among diverse components in a farming system, and biodiversity is our best friend in dealing with pest problems. This works on two levels.</a:t>
            </a:r>
          </a:p>
          <a:p>
            <a:pPr marL="201168" lvl="1" indent="0">
              <a:buNone/>
            </a:pPr>
            <a:r>
              <a:rPr lang="en-US" dirty="0"/>
              <a:t>1 – Ecological balance through biodiversity is the best pest control mechanism, and friendly insects such as lady bugs, beetles, solider beetles, spiders, wasps, and the praying mantis all contribute to this process. </a:t>
            </a:r>
          </a:p>
          <a:p>
            <a:pPr lvl="1"/>
            <a:r>
              <a:rPr lang="en-US" dirty="0"/>
              <a:t>Push and pull system</a:t>
            </a:r>
          </a:p>
          <a:p>
            <a:pPr marL="201168" lvl="1" indent="0">
              <a:buNone/>
            </a:pPr>
            <a:r>
              <a:rPr lang="en-US" dirty="0"/>
              <a:t>2 – If there is a pest outbreak, biodiversity offers ecological alternatives in the form of botanical pest control agents, such as neem. </a:t>
            </a:r>
          </a:p>
          <a:p>
            <a:pPr lvl="1"/>
            <a:endParaRPr lang="en-US" dirty="0"/>
          </a:p>
          <a:p>
            <a:pPr lvl="1"/>
            <a:endParaRPr lang="en-US" dirty="0"/>
          </a:p>
          <a:p>
            <a:pPr lvl="1"/>
            <a:r>
              <a:rPr lang="en-US" dirty="0">
                <a:hlinkClick r:id="rId2"/>
              </a:rPr>
              <a:t>FAO Area Wide Pest Management </a:t>
            </a:r>
            <a:endParaRPr lang="en-US" dirty="0"/>
          </a:p>
        </p:txBody>
      </p:sp>
    </p:spTree>
    <p:extLst>
      <p:ext uri="{BB962C8B-B14F-4D97-AF65-F5344CB8AC3E}">
        <p14:creationId xmlns:p14="http://schemas.microsoft.com/office/powerpoint/2010/main" val="2335977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8C681-2B2E-4765-BBF3-9D464AC1CE24}"/>
              </a:ext>
            </a:extLst>
          </p:cNvPr>
          <p:cNvSpPr>
            <a:spLocks noGrp="1"/>
          </p:cNvSpPr>
          <p:nvPr>
            <p:ph type="title"/>
          </p:nvPr>
        </p:nvSpPr>
        <p:spPr/>
        <p:txBody>
          <a:bodyPr/>
          <a:lstStyle/>
          <a:p>
            <a:r>
              <a:rPr lang="en-US" dirty="0"/>
              <a:t>Fighting Back Against Pesticide &amp; Fertilizer Companies </a:t>
            </a:r>
            <a:r>
              <a:rPr lang="en-US" sz="2400" dirty="0"/>
              <a:t>(Vandana Shiva)</a:t>
            </a:r>
            <a:endParaRPr lang="en-US" dirty="0"/>
          </a:p>
        </p:txBody>
      </p:sp>
      <p:sp>
        <p:nvSpPr>
          <p:cNvPr id="3" name="Content Placeholder 2">
            <a:extLst>
              <a:ext uri="{FF2B5EF4-FFF2-40B4-BE49-F238E27FC236}">
                <a16:creationId xmlns:a16="http://schemas.microsoft.com/office/drawing/2014/main" id="{C2454971-DBAE-45C2-A7B2-98EB20E975B3}"/>
              </a:ext>
            </a:extLst>
          </p:cNvPr>
          <p:cNvSpPr>
            <a:spLocks noGrp="1"/>
          </p:cNvSpPr>
          <p:nvPr>
            <p:ph idx="1"/>
          </p:nvPr>
        </p:nvSpPr>
        <p:spPr/>
        <p:txBody>
          <a:bodyPr/>
          <a:lstStyle/>
          <a:p>
            <a:r>
              <a:rPr lang="en-US" dirty="0"/>
              <a:t>France banned Gaucho – a broad-spectrum insecticide, due to its toxicity to bees and other forms of life, including humans. </a:t>
            </a:r>
          </a:p>
          <a:p>
            <a:r>
              <a:rPr lang="en-US" dirty="0"/>
              <a:t>On April 29, 2013, the European Union banned the use of nicotinoids to protect bees. This decision was blocked by Bayer. </a:t>
            </a:r>
          </a:p>
          <a:p>
            <a:r>
              <a:rPr lang="en-US" dirty="0"/>
              <a:t>On May 6, 2014, the Chinese Government announced that GMO grain, food, and oil would no longer be supplied to its military. </a:t>
            </a:r>
          </a:p>
          <a:p>
            <a:endParaRPr lang="en-US" dirty="0"/>
          </a:p>
        </p:txBody>
      </p:sp>
    </p:spTree>
    <p:extLst>
      <p:ext uri="{BB962C8B-B14F-4D97-AF65-F5344CB8AC3E}">
        <p14:creationId xmlns:p14="http://schemas.microsoft.com/office/powerpoint/2010/main" val="1098882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D6394-BF07-4FF5-99F3-3107C3A2095D}"/>
              </a:ext>
            </a:extLst>
          </p:cNvPr>
          <p:cNvSpPr>
            <a:spLocks noGrp="1"/>
          </p:cNvSpPr>
          <p:nvPr>
            <p:ph type="title"/>
          </p:nvPr>
        </p:nvSpPr>
        <p:spPr/>
        <p:txBody>
          <a:bodyPr>
            <a:noAutofit/>
          </a:bodyPr>
          <a:lstStyle/>
          <a:p>
            <a:r>
              <a:rPr lang="en-US" sz="4400" dirty="0"/>
              <a:t>Advancing Agriculture by Destroying Farms? The State of Agriculture in Canada </a:t>
            </a:r>
            <a:r>
              <a:rPr lang="en-CA" sz="1000" dirty="0" err="1"/>
              <a:t>Qualman</a:t>
            </a:r>
            <a:r>
              <a:rPr lang="en-CA" sz="1000" dirty="0"/>
              <a:t>, D. (2011) Advancing Agriculture by Destroying Farms? The State of Agriculture in Canada, pp. 20 – 42. In, Wittman, H., Desmarais, A. A., &amp; Wiebe, N. (2011) </a:t>
            </a:r>
            <a:r>
              <a:rPr lang="en-CA" sz="1000" b="1" dirty="0"/>
              <a:t>Food Sovereignty in Canada: Creating Just and Sustainable Food Systems</a:t>
            </a:r>
            <a:r>
              <a:rPr lang="en-CA" sz="1000" dirty="0"/>
              <a:t>, Fernwood Publishing</a:t>
            </a:r>
            <a:endParaRPr lang="en-US" sz="1400" dirty="0"/>
          </a:p>
        </p:txBody>
      </p:sp>
      <p:pic>
        <p:nvPicPr>
          <p:cNvPr id="13" name="Picture 12">
            <a:extLst>
              <a:ext uri="{FF2B5EF4-FFF2-40B4-BE49-F238E27FC236}">
                <a16:creationId xmlns:a16="http://schemas.microsoft.com/office/drawing/2014/main" id="{E4D07E1A-579F-4183-8144-F88EE3336C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629" y="1788160"/>
            <a:ext cx="4936309" cy="4387830"/>
          </a:xfrm>
          <a:prstGeom prst="rect">
            <a:avLst/>
          </a:prstGeom>
        </p:spPr>
      </p:pic>
      <p:pic>
        <p:nvPicPr>
          <p:cNvPr id="15" name="Picture 14">
            <a:extLst>
              <a:ext uri="{FF2B5EF4-FFF2-40B4-BE49-F238E27FC236}">
                <a16:creationId xmlns:a16="http://schemas.microsoft.com/office/drawing/2014/main" id="{3D549831-97E7-45F4-8716-01736981B2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3920" y="1788160"/>
            <a:ext cx="5530786" cy="4496204"/>
          </a:xfrm>
          <a:prstGeom prst="rect">
            <a:avLst/>
          </a:prstGeom>
        </p:spPr>
      </p:pic>
    </p:spTree>
    <p:extLst>
      <p:ext uri="{BB962C8B-B14F-4D97-AF65-F5344CB8AC3E}">
        <p14:creationId xmlns:p14="http://schemas.microsoft.com/office/powerpoint/2010/main" val="1641043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B5F0A-12B2-4737-9A40-BF9468A8A48A}"/>
              </a:ext>
            </a:extLst>
          </p:cNvPr>
          <p:cNvSpPr>
            <a:spLocks noGrp="1"/>
          </p:cNvSpPr>
          <p:nvPr>
            <p:ph type="title"/>
          </p:nvPr>
        </p:nvSpPr>
        <p:spPr/>
        <p:txBody>
          <a:bodyPr>
            <a:normAutofit fontScale="90000"/>
          </a:bodyPr>
          <a:lstStyle/>
          <a:p>
            <a:r>
              <a:rPr lang="en-US" sz="4900" dirty="0"/>
              <a:t>Advancing Agriculture by Destroying Farms? The State of Agriculture in Canada </a:t>
            </a:r>
            <a:r>
              <a:rPr lang="en-CA" sz="1100" dirty="0" err="1"/>
              <a:t>Qualman</a:t>
            </a:r>
            <a:r>
              <a:rPr lang="en-CA" sz="1100" dirty="0"/>
              <a:t>, D. (2011) Advancing Agriculture by Destroying Farms? The State of Agriculture in Canada, pp. 20 – 42. In, Wittman, H., Desmarais, A. A., &amp; Wiebe, N. (2011) </a:t>
            </a:r>
            <a:r>
              <a:rPr lang="en-CA" sz="1100" b="1" dirty="0"/>
              <a:t>Food Sovereignty in Canada: Creating Just and Sustainable Food Systems</a:t>
            </a:r>
            <a:r>
              <a:rPr lang="en-CA" sz="1100" dirty="0"/>
              <a:t>, Fernwood Publishing</a:t>
            </a:r>
            <a:endParaRPr lang="en-US" dirty="0"/>
          </a:p>
        </p:txBody>
      </p:sp>
      <p:pic>
        <p:nvPicPr>
          <p:cNvPr id="4" name="Content Placeholder 3">
            <a:extLst>
              <a:ext uri="{FF2B5EF4-FFF2-40B4-BE49-F238E27FC236}">
                <a16:creationId xmlns:a16="http://schemas.microsoft.com/office/drawing/2014/main" id="{C199E597-76A6-4A15-AE2A-81E7D602254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36755" y="1807027"/>
            <a:ext cx="6250624" cy="4412205"/>
          </a:xfrm>
          <a:prstGeom prst="rect">
            <a:avLst/>
          </a:prstGeom>
        </p:spPr>
      </p:pic>
      <p:pic>
        <p:nvPicPr>
          <p:cNvPr id="6" name="Picture 5">
            <a:extLst>
              <a:ext uri="{FF2B5EF4-FFF2-40B4-BE49-F238E27FC236}">
                <a16:creationId xmlns:a16="http://schemas.microsoft.com/office/drawing/2014/main" id="{28B0A150-ED90-4369-ADBF-24D2DB8ED6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959" y="1807027"/>
            <a:ext cx="4522796" cy="4505577"/>
          </a:xfrm>
          <a:prstGeom prst="rect">
            <a:avLst/>
          </a:prstGeom>
        </p:spPr>
      </p:pic>
    </p:spTree>
    <p:extLst>
      <p:ext uri="{BB962C8B-B14F-4D97-AF65-F5344CB8AC3E}">
        <p14:creationId xmlns:p14="http://schemas.microsoft.com/office/powerpoint/2010/main" val="4065257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E54B39E-516B-4D16-8F5F-914D26373B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1005" y="1875292"/>
            <a:ext cx="5076196" cy="4443208"/>
          </a:xfrm>
          <a:prstGeom prst="rect">
            <a:avLst/>
          </a:prstGeom>
        </p:spPr>
      </p:pic>
      <p:pic>
        <p:nvPicPr>
          <p:cNvPr id="5" name="Content Placeholder 4">
            <a:extLst>
              <a:ext uri="{FF2B5EF4-FFF2-40B4-BE49-F238E27FC236}">
                <a16:creationId xmlns:a16="http://schemas.microsoft.com/office/drawing/2014/main" id="{DE725D1E-EF30-45B2-B9F3-6A593FF42BB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97280" y="1875292"/>
            <a:ext cx="3785235" cy="4234624"/>
          </a:xfrm>
        </p:spPr>
      </p:pic>
      <p:sp>
        <p:nvSpPr>
          <p:cNvPr id="6" name="Title 1">
            <a:extLst>
              <a:ext uri="{FF2B5EF4-FFF2-40B4-BE49-F238E27FC236}">
                <a16:creationId xmlns:a16="http://schemas.microsoft.com/office/drawing/2014/main" id="{8B0F26A4-48CA-436C-B516-4ED434FC7950}"/>
              </a:ext>
            </a:extLst>
          </p:cNvPr>
          <p:cNvSpPr>
            <a:spLocks noGrp="1"/>
          </p:cNvSpPr>
          <p:nvPr>
            <p:ph type="title"/>
          </p:nvPr>
        </p:nvSpPr>
        <p:spPr/>
        <p:txBody>
          <a:bodyPr>
            <a:normAutofit fontScale="90000"/>
          </a:bodyPr>
          <a:lstStyle/>
          <a:p>
            <a:r>
              <a:rPr lang="en-US" sz="4900" dirty="0"/>
              <a:t>Advancing Agriculture by Destroying Farms? The State of Agriculture in Canada </a:t>
            </a:r>
            <a:r>
              <a:rPr lang="en-CA" sz="1100" dirty="0" err="1"/>
              <a:t>Qualman</a:t>
            </a:r>
            <a:r>
              <a:rPr lang="en-CA" sz="1100" dirty="0"/>
              <a:t>, D. (2011) Advancing Agriculture by Destroying Farms? The State of Agriculture in Canada, pp. 20 – 42. In, Wittman, H., Desmarais, A. A., &amp; Wiebe, N. (2011) </a:t>
            </a:r>
            <a:r>
              <a:rPr lang="en-CA" sz="1100" b="1" dirty="0"/>
              <a:t>Food Sovereignty in Canada: Creating Just and Sustainable Food Systems</a:t>
            </a:r>
            <a:r>
              <a:rPr lang="en-CA" sz="1100" dirty="0"/>
              <a:t>, Fernwood Publishing</a:t>
            </a:r>
            <a:endParaRPr lang="en-US" dirty="0"/>
          </a:p>
        </p:txBody>
      </p:sp>
    </p:spTree>
    <p:extLst>
      <p:ext uri="{BB962C8B-B14F-4D97-AF65-F5344CB8AC3E}">
        <p14:creationId xmlns:p14="http://schemas.microsoft.com/office/powerpoint/2010/main" val="3180281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DE02B9-357D-4CE8-A370-0859662A12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382" y="1874646"/>
            <a:ext cx="4872572" cy="4373094"/>
          </a:xfrm>
          <a:prstGeom prst="rect">
            <a:avLst/>
          </a:prstGeom>
        </p:spPr>
      </p:pic>
      <p:pic>
        <p:nvPicPr>
          <p:cNvPr id="5" name="Content Placeholder 4">
            <a:extLst>
              <a:ext uri="{FF2B5EF4-FFF2-40B4-BE49-F238E27FC236}">
                <a16:creationId xmlns:a16="http://schemas.microsoft.com/office/drawing/2014/main" id="{1DBBF480-4F96-4723-893E-87A4E59610A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03954" y="1925446"/>
            <a:ext cx="5551726" cy="3575468"/>
          </a:xfrm>
          <a:prstGeom prst="rect">
            <a:avLst/>
          </a:prstGeom>
        </p:spPr>
      </p:pic>
      <p:sp>
        <p:nvSpPr>
          <p:cNvPr id="6" name="Title 1">
            <a:extLst>
              <a:ext uri="{FF2B5EF4-FFF2-40B4-BE49-F238E27FC236}">
                <a16:creationId xmlns:a16="http://schemas.microsoft.com/office/drawing/2014/main" id="{695B5A1E-7084-4ECF-A523-51554C798C9E}"/>
              </a:ext>
            </a:extLst>
          </p:cNvPr>
          <p:cNvSpPr>
            <a:spLocks noGrp="1"/>
          </p:cNvSpPr>
          <p:nvPr>
            <p:ph type="title"/>
          </p:nvPr>
        </p:nvSpPr>
        <p:spPr/>
        <p:txBody>
          <a:bodyPr>
            <a:normAutofit fontScale="90000"/>
          </a:bodyPr>
          <a:lstStyle/>
          <a:p>
            <a:r>
              <a:rPr lang="en-US" sz="4900" dirty="0"/>
              <a:t>Advancing Agriculture by Destroying Farms? The State of Agriculture in Canada </a:t>
            </a:r>
            <a:r>
              <a:rPr lang="en-CA" sz="1100" dirty="0" err="1"/>
              <a:t>Qualman</a:t>
            </a:r>
            <a:r>
              <a:rPr lang="en-CA" sz="1100" dirty="0"/>
              <a:t>, D. (2011) Advancing Agriculture by Destroying Farms? The State of Agriculture in Canada, pp. 20 – 42. In, Wittman, H., Desmarais, A. A., &amp; Wiebe, N. (2011) </a:t>
            </a:r>
            <a:r>
              <a:rPr lang="en-CA" sz="1100" b="1" dirty="0"/>
              <a:t>Food Sovereignty in Canada: Creating Just and Sustainable Food Systems</a:t>
            </a:r>
            <a:r>
              <a:rPr lang="en-CA" sz="1100" dirty="0"/>
              <a:t>, Fernwood Publishing</a:t>
            </a:r>
            <a:endParaRPr lang="en-US" dirty="0"/>
          </a:p>
        </p:txBody>
      </p:sp>
    </p:spTree>
    <p:extLst>
      <p:ext uri="{BB962C8B-B14F-4D97-AF65-F5344CB8AC3E}">
        <p14:creationId xmlns:p14="http://schemas.microsoft.com/office/powerpoint/2010/main" val="4002900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E30ED-0B3E-4252-8D2D-ED0CF4DAF22A}"/>
              </a:ext>
            </a:extLst>
          </p:cNvPr>
          <p:cNvSpPr>
            <a:spLocks noGrp="1"/>
          </p:cNvSpPr>
          <p:nvPr>
            <p:ph type="title"/>
          </p:nvPr>
        </p:nvSpPr>
        <p:spPr/>
        <p:txBody>
          <a:bodyPr/>
          <a:lstStyle/>
          <a:p>
            <a:r>
              <a:rPr lang="en-US" dirty="0"/>
              <a:t>Biodiversity </a:t>
            </a:r>
          </a:p>
        </p:txBody>
      </p:sp>
      <p:sp>
        <p:nvSpPr>
          <p:cNvPr id="3" name="Content Placeholder 2">
            <a:extLst>
              <a:ext uri="{FF2B5EF4-FFF2-40B4-BE49-F238E27FC236}">
                <a16:creationId xmlns:a16="http://schemas.microsoft.com/office/drawing/2014/main" id="{F8D0237F-7585-4461-B755-E5FCED82816D}"/>
              </a:ext>
            </a:extLst>
          </p:cNvPr>
          <p:cNvSpPr>
            <a:spLocks noGrp="1"/>
          </p:cNvSpPr>
          <p:nvPr>
            <p:ph idx="1"/>
          </p:nvPr>
        </p:nvSpPr>
        <p:spPr/>
        <p:txBody>
          <a:bodyPr>
            <a:normAutofit/>
          </a:bodyPr>
          <a:lstStyle/>
          <a:p>
            <a:r>
              <a:rPr lang="en-US" dirty="0"/>
              <a:t>Seed Saving Movement </a:t>
            </a:r>
            <a:r>
              <a:rPr lang="en-US" dirty="0">
                <a:hlinkClick r:id="rId2"/>
              </a:rPr>
              <a:t>Navdanya</a:t>
            </a:r>
            <a:endParaRPr lang="en-US" dirty="0">
              <a:hlinkClick r:id="rId3"/>
            </a:endParaRPr>
          </a:p>
          <a:p>
            <a:r>
              <a:rPr lang="en-US" dirty="0"/>
              <a:t>System to monitor ecological changes (Navdanya):</a:t>
            </a:r>
          </a:p>
          <a:p>
            <a:pPr lvl="1"/>
            <a:r>
              <a:rPr lang="en-US" dirty="0"/>
              <a:t>Provides documentation of the biodiversity status of a farm, including crop, tree and animal biodiversity</a:t>
            </a:r>
          </a:p>
          <a:p>
            <a:pPr lvl="1"/>
            <a:r>
              <a:rPr lang="en-US" dirty="0"/>
              <a:t>Indicates the contribution of biodiversity to provisioning of internal inputs and to the building and maintenance of nature’s economy through the conservation of the soil, water, and biodiversity</a:t>
            </a:r>
          </a:p>
          <a:p>
            <a:pPr lvl="1"/>
            <a:r>
              <a:rPr lang="en-US" dirty="0"/>
              <a:t>Indicates the contribution of biodiversity to the self-provisioning of food needs by agricultural families and communities, and to the building and maintenance of people’s economy</a:t>
            </a:r>
          </a:p>
          <a:p>
            <a:pPr lvl="1"/>
            <a:r>
              <a:rPr lang="en-US" dirty="0"/>
              <a:t>Reflects the market economy of the farm in terms of incomes from the sale of agricultural produce, as well as the additional costs for extremal inputs and retail food when biodiversity is lost</a:t>
            </a:r>
            <a:endParaRPr lang="en-US" dirty="0">
              <a:hlinkClick r:id="rId3"/>
            </a:endParaRPr>
          </a:p>
          <a:p>
            <a:r>
              <a:rPr lang="en-US" dirty="0" err="1">
                <a:hlinkClick r:id="rId3"/>
              </a:rPr>
              <a:t>Baranaja</a:t>
            </a:r>
            <a:r>
              <a:rPr lang="en-US" dirty="0">
                <a:hlinkClick r:id="rId3"/>
              </a:rPr>
              <a:t>: Twelve Seeds of Sustainability</a:t>
            </a:r>
            <a:endParaRPr lang="en-US" dirty="0"/>
          </a:p>
          <a:p>
            <a:endParaRPr lang="en-US" dirty="0"/>
          </a:p>
          <a:p>
            <a:pPr marL="0" indent="0">
              <a:buNone/>
            </a:pPr>
            <a:endParaRPr lang="en-US" dirty="0"/>
          </a:p>
        </p:txBody>
      </p:sp>
    </p:spTree>
    <p:extLst>
      <p:ext uri="{BB962C8B-B14F-4D97-AF65-F5344CB8AC3E}">
        <p14:creationId xmlns:p14="http://schemas.microsoft.com/office/powerpoint/2010/main" val="1756419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54D67-54F7-4051-A495-73F5EE188BA5}"/>
              </a:ext>
            </a:extLst>
          </p:cNvPr>
          <p:cNvSpPr>
            <a:spLocks noGrp="1"/>
          </p:cNvSpPr>
          <p:nvPr>
            <p:ph type="title"/>
          </p:nvPr>
        </p:nvSpPr>
        <p:spPr/>
        <p:txBody>
          <a:bodyPr/>
          <a:lstStyle/>
          <a:p>
            <a:r>
              <a:rPr lang="en-US" dirty="0"/>
              <a:t>Discussion about Paper</a:t>
            </a:r>
          </a:p>
        </p:txBody>
      </p:sp>
      <p:sp>
        <p:nvSpPr>
          <p:cNvPr id="3" name="Content Placeholder 2">
            <a:extLst>
              <a:ext uri="{FF2B5EF4-FFF2-40B4-BE49-F238E27FC236}">
                <a16:creationId xmlns:a16="http://schemas.microsoft.com/office/drawing/2014/main" id="{0AAD2B59-9ACE-47A1-BB14-F469F982B04B}"/>
              </a:ext>
            </a:extLst>
          </p:cNvPr>
          <p:cNvSpPr>
            <a:spLocks noGrp="1"/>
          </p:cNvSpPr>
          <p:nvPr>
            <p:ph idx="1"/>
          </p:nvPr>
        </p:nvSpPr>
        <p:spPr/>
        <p:txBody>
          <a:bodyPr>
            <a:normAutofit fontScale="92500" lnSpcReduction="20000"/>
          </a:bodyPr>
          <a:lstStyle/>
          <a:p>
            <a:r>
              <a:rPr lang="en-US" sz="2400" dirty="0"/>
              <a:t>Get into groups of two</a:t>
            </a:r>
          </a:p>
          <a:p>
            <a:pPr marL="201168" lvl="1" indent="0">
              <a:buNone/>
            </a:pPr>
            <a:r>
              <a:rPr lang="en-US" dirty="0"/>
              <a:t>Step 1 – Each member will, in turn, provide a 2 minutes summary of your second paper related to food.</a:t>
            </a:r>
          </a:p>
          <a:p>
            <a:pPr lvl="2"/>
            <a:r>
              <a:rPr lang="en-US" dirty="0"/>
              <a:t>One person talks about their paper for 2 minutes, the other person listen and does not interrupt. </a:t>
            </a:r>
          </a:p>
          <a:p>
            <a:pPr lvl="1"/>
            <a:endParaRPr lang="en-US" dirty="0"/>
          </a:p>
          <a:p>
            <a:pPr marL="201168" lvl="1" indent="0">
              <a:buNone/>
            </a:pPr>
            <a:r>
              <a:rPr lang="en-US" dirty="0"/>
              <a:t>Step 2 – The member who was listening will provide feedback for 2 minutes</a:t>
            </a:r>
          </a:p>
          <a:p>
            <a:pPr lvl="2"/>
            <a:r>
              <a:rPr lang="en-US" dirty="0"/>
              <a:t>The one who presented their idea does not talk</a:t>
            </a:r>
          </a:p>
          <a:p>
            <a:pPr lvl="1"/>
            <a:endParaRPr lang="en-US" dirty="0"/>
          </a:p>
          <a:p>
            <a:pPr marL="201168" lvl="1" indent="0">
              <a:buNone/>
            </a:pPr>
            <a:r>
              <a:rPr lang="en-US" dirty="0"/>
              <a:t>Step 3 – Repeat step 1 but switch roles</a:t>
            </a:r>
          </a:p>
          <a:p>
            <a:pPr marL="201168" lvl="1" indent="0">
              <a:buNone/>
            </a:pPr>
            <a:endParaRPr lang="en-US" sz="1900" dirty="0"/>
          </a:p>
          <a:p>
            <a:pPr marL="201168" lvl="1" indent="0">
              <a:buNone/>
            </a:pPr>
            <a:r>
              <a:rPr lang="en-US" sz="1900" dirty="0"/>
              <a:t>You may address the following questions</a:t>
            </a:r>
          </a:p>
          <a:p>
            <a:pPr lvl="1"/>
            <a:r>
              <a:rPr lang="en-US" dirty="0"/>
              <a:t>What is your food item?</a:t>
            </a:r>
          </a:p>
          <a:p>
            <a:pPr lvl="1"/>
            <a:r>
              <a:rPr lang="en-US" dirty="0"/>
              <a:t>What you intend to write about?</a:t>
            </a:r>
          </a:p>
          <a:p>
            <a:pPr lvl="2"/>
            <a:r>
              <a:rPr lang="en-US" dirty="0"/>
              <a:t>What topics/subtopics?</a:t>
            </a:r>
          </a:p>
          <a:p>
            <a:pPr lvl="1"/>
            <a:r>
              <a:rPr lang="en-US" dirty="0"/>
              <a:t>What kind of sources you will search for?</a:t>
            </a:r>
          </a:p>
          <a:p>
            <a:pPr marL="201168" lvl="1" indent="0">
              <a:buNone/>
            </a:pPr>
            <a:r>
              <a:rPr lang="en-US" dirty="0"/>
              <a:t> </a:t>
            </a:r>
          </a:p>
          <a:p>
            <a:pPr lvl="2"/>
            <a:endParaRPr lang="en-US" dirty="0"/>
          </a:p>
          <a:p>
            <a:pPr lvl="2"/>
            <a:endParaRPr lang="en-US" dirty="0"/>
          </a:p>
        </p:txBody>
      </p:sp>
    </p:spTree>
    <p:extLst>
      <p:ext uri="{BB962C8B-B14F-4D97-AF65-F5344CB8AC3E}">
        <p14:creationId xmlns:p14="http://schemas.microsoft.com/office/powerpoint/2010/main" val="41492899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E707B-1E00-4771-998C-2A02E7928038}"/>
              </a:ext>
            </a:extLst>
          </p:cNvPr>
          <p:cNvSpPr>
            <a:spLocks noGrp="1"/>
          </p:cNvSpPr>
          <p:nvPr>
            <p:ph type="title"/>
          </p:nvPr>
        </p:nvSpPr>
        <p:spPr/>
        <p:txBody>
          <a:bodyPr/>
          <a:lstStyle/>
          <a:p>
            <a:r>
              <a:rPr lang="en-US" dirty="0"/>
              <a:t>Thanks!</a:t>
            </a:r>
          </a:p>
        </p:txBody>
      </p:sp>
      <p:sp>
        <p:nvSpPr>
          <p:cNvPr id="3" name="Content Placeholder 2">
            <a:extLst>
              <a:ext uri="{FF2B5EF4-FFF2-40B4-BE49-F238E27FC236}">
                <a16:creationId xmlns:a16="http://schemas.microsoft.com/office/drawing/2014/main" id="{8766C347-E0BC-49A5-91BD-AD56EAA3E33E}"/>
              </a:ext>
            </a:extLst>
          </p:cNvPr>
          <p:cNvSpPr>
            <a:spLocks noGrp="1"/>
          </p:cNvSpPr>
          <p:nvPr>
            <p:ph idx="1"/>
          </p:nvPr>
        </p:nvSpPr>
        <p:spPr/>
        <p:txBody>
          <a:bodyPr>
            <a:normAutofit/>
          </a:bodyPr>
          <a:lstStyle/>
          <a:p>
            <a:r>
              <a:rPr lang="en-US" sz="3600" dirty="0"/>
              <a:t>Questions or concerns? </a:t>
            </a:r>
          </a:p>
        </p:txBody>
      </p:sp>
    </p:spTree>
    <p:extLst>
      <p:ext uri="{BB962C8B-B14F-4D97-AF65-F5344CB8AC3E}">
        <p14:creationId xmlns:p14="http://schemas.microsoft.com/office/powerpoint/2010/main" val="627833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2053-3C24-415C-BD7D-403B80D319D9}"/>
              </a:ext>
            </a:extLst>
          </p:cNvPr>
          <p:cNvSpPr>
            <a:spLocks noGrp="1"/>
          </p:cNvSpPr>
          <p:nvPr>
            <p:ph type="title"/>
          </p:nvPr>
        </p:nvSpPr>
        <p:spPr/>
        <p:txBody>
          <a:bodyPr/>
          <a:lstStyle/>
          <a:p>
            <a:r>
              <a:rPr lang="en-US" dirty="0"/>
              <a:t>Cooking Project Part 2 – November 9</a:t>
            </a:r>
            <a:r>
              <a:rPr lang="en-US" baseline="30000" dirty="0"/>
              <a:t>th</a:t>
            </a:r>
            <a:r>
              <a:rPr lang="en-US" dirty="0"/>
              <a:t> </a:t>
            </a:r>
          </a:p>
        </p:txBody>
      </p:sp>
      <p:sp>
        <p:nvSpPr>
          <p:cNvPr id="3" name="Content Placeholder 2">
            <a:extLst>
              <a:ext uri="{FF2B5EF4-FFF2-40B4-BE49-F238E27FC236}">
                <a16:creationId xmlns:a16="http://schemas.microsoft.com/office/drawing/2014/main" id="{523B1C78-2A40-4B01-A0C5-6FB76D2ECA96}"/>
              </a:ext>
            </a:extLst>
          </p:cNvPr>
          <p:cNvSpPr>
            <a:spLocks noGrp="1"/>
          </p:cNvSpPr>
          <p:nvPr>
            <p:ph idx="1"/>
          </p:nvPr>
        </p:nvSpPr>
        <p:spPr/>
        <p:txBody>
          <a:bodyPr>
            <a:normAutofit/>
          </a:bodyPr>
          <a:lstStyle/>
          <a:p>
            <a:r>
              <a:rPr lang="en-US" sz="2400" b="1" dirty="0"/>
              <a:t>What are the positive and negative consequences surrounding the production, transformation, transportation, distribution, consumption and waste management processes of your food item? </a:t>
            </a:r>
          </a:p>
          <a:p>
            <a:r>
              <a:rPr lang="en-US" i="1" dirty="0"/>
              <a:t>First, identify your ingredients – then find out how your food item is produced, transformed, transported, distributed, consumed, and how much waste it produces. </a:t>
            </a:r>
          </a:p>
          <a:p>
            <a:pPr lvl="1"/>
            <a:r>
              <a:rPr lang="en-US" sz="2200" dirty="0"/>
              <a:t>You may include the following topics as discussion points –– labour, gender, class, privilege, colonial imposition, racial issues, health, economy, community, environmental footprint, etc. </a:t>
            </a:r>
          </a:p>
          <a:p>
            <a:pPr marL="201168" lvl="1" indent="0">
              <a:buNone/>
            </a:pPr>
            <a:r>
              <a:rPr lang="en-CA" sz="1600" i="1" dirty="0"/>
              <a:t>You may go in depth about one of these topics if you think it warrants more attention, or you can provide a more general overview of a couple of these topics. You will not have enough space to cover all of these topics; therefore make sure you include what is most important to your food item. </a:t>
            </a:r>
          </a:p>
          <a:p>
            <a:endParaRPr lang="en-US" dirty="0"/>
          </a:p>
        </p:txBody>
      </p:sp>
    </p:spTree>
    <p:extLst>
      <p:ext uri="{BB962C8B-B14F-4D97-AF65-F5344CB8AC3E}">
        <p14:creationId xmlns:p14="http://schemas.microsoft.com/office/powerpoint/2010/main" val="2752489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90672-4586-4693-9052-88633CFE8139}"/>
              </a:ext>
            </a:extLst>
          </p:cNvPr>
          <p:cNvSpPr>
            <a:spLocks noGrp="1"/>
          </p:cNvSpPr>
          <p:nvPr>
            <p:ph type="title"/>
          </p:nvPr>
        </p:nvSpPr>
        <p:spPr/>
        <p:txBody>
          <a:bodyPr/>
          <a:lstStyle/>
          <a:p>
            <a:r>
              <a:rPr lang="en-US" dirty="0"/>
              <a:t>Discussion About Readings</a:t>
            </a:r>
          </a:p>
        </p:txBody>
      </p:sp>
      <p:sp>
        <p:nvSpPr>
          <p:cNvPr id="3" name="Content Placeholder 2">
            <a:extLst>
              <a:ext uri="{FF2B5EF4-FFF2-40B4-BE49-F238E27FC236}">
                <a16:creationId xmlns:a16="http://schemas.microsoft.com/office/drawing/2014/main" id="{34252A5F-3A6B-490A-9AC4-BDA1FF31AC5E}"/>
              </a:ext>
            </a:extLst>
          </p:cNvPr>
          <p:cNvSpPr>
            <a:spLocks noGrp="1"/>
          </p:cNvSpPr>
          <p:nvPr>
            <p:ph idx="1"/>
          </p:nvPr>
        </p:nvSpPr>
        <p:spPr/>
        <p:txBody>
          <a:bodyPr>
            <a:normAutofit/>
          </a:bodyPr>
          <a:lstStyle/>
          <a:p>
            <a:r>
              <a:rPr lang="en-US" sz="2400" b="1" dirty="0"/>
              <a:t>November 9 – </a:t>
            </a:r>
            <a:r>
              <a:rPr lang="en-US" b="1" dirty="0"/>
              <a:t>Seed Sovereignty and Small-Scale Farmers</a:t>
            </a:r>
            <a:br>
              <a:rPr lang="en-US" b="1" dirty="0"/>
            </a:br>
            <a:endParaRPr lang="en-US" b="1" dirty="0"/>
          </a:p>
          <a:p>
            <a:r>
              <a:rPr lang="en-CA" dirty="0"/>
              <a:t>Shiva, V. (2016) </a:t>
            </a:r>
            <a:r>
              <a:rPr lang="en-CA" b="1" dirty="0"/>
              <a:t>Who Really Feeds the World</a:t>
            </a:r>
            <a:r>
              <a:rPr lang="en-CA" dirty="0"/>
              <a:t>, North Atlantic Books</a:t>
            </a:r>
            <a:br>
              <a:rPr lang="en-CA" dirty="0"/>
            </a:br>
            <a:r>
              <a:rPr lang="en-CA" sz="1600" dirty="0"/>
              <a:t>Chapter 5 – Small-Scale Farmers Feed the World, Not Large-Scale Industrial Farms, pp. 55 – 66.</a:t>
            </a:r>
            <a:br>
              <a:rPr lang="en-CA" sz="1600" dirty="0"/>
            </a:br>
            <a:r>
              <a:rPr lang="en-CA" sz="1600" dirty="0"/>
              <a:t>Chapter 6 – Seed Freedom Feeds the World, Not Seed Dictatorship, pp. 67 – 84. </a:t>
            </a:r>
            <a:endParaRPr lang="en-US" sz="1600" dirty="0"/>
          </a:p>
          <a:p>
            <a:endParaRPr lang="en-US" dirty="0"/>
          </a:p>
        </p:txBody>
      </p:sp>
    </p:spTree>
    <p:extLst>
      <p:ext uri="{BB962C8B-B14F-4D97-AF65-F5344CB8AC3E}">
        <p14:creationId xmlns:p14="http://schemas.microsoft.com/office/powerpoint/2010/main" val="490431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571B9E2-061A-43E8-AE26-CA242606E80C}"/>
              </a:ext>
            </a:extLst>
          </p:cNvPr>
          <p:cNvSpPr txBox="1">
            <a:spLocks/>
          </p:cNvSpPr>
          <p:nvPr/>
        </p:nvSpPr>
        <p:spPr>
          <a:xfrm>
            <a:off x="10907485" y="5638801"/>
            <a:ext cx="907143" cy="355600"/>
          </a:xfrm>
          <a:prstGeom prst="rect">
            <a:avLst/>
          </a:prstGeom>
        </p:spPr>
        <p:txBody>
          <a:bodyPr vert="horz" lIns="0" tIns="45720" rIns="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hlinkClick r:id="rId2"/>
              </a:rPr>
              <a:t>Source</a:t>
            </a:r>
            <a:endParaRPr lang="en-US" dirty="0"/>
          </a:p>
          <a:p>
            <a:endParaRPr lang="en-US" dirty="0"/>
          </a:p>
        </p:txBody>
      </p:sp>
      <p:pic>
        <p:nvPicPr>
          <p:cNvPr id="5" name="Picture 4">
            <a:extLst>
              <a:ext uri="{FF2B5EF4-FFF2-40B4-BE49-F238E27FC236}">
                <a16:creationId xmlns:a16="http://schemas.microsoft.com/office/drawing/2014/main" id="{F951C25E-2A72-4606-AEAB-D221410387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25" y="1320673"/>
            <a:ext cx="8484036" cy="4927853"/>
          </a:xfrm>
          <a:prstGeom prst="rect">
            <a:avLst/>
          </a:prstGeom>
        </p:spPr>
      </p:pic>
      <p:pic>
        <p:nvPicPr>
          <p:cNvPr id="7" name="Picture 6">
            <a:extLst>
              <a:ext uri="{FF2B5EF4-FFF2-40B4-BE49-F238E27FC236}">
                <a16:creationId xmlns:a16="http://schemas.microsoft.com/office/drawing/2014/main" id="{B815483C-E77E-4953-93B0-0528572345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05971" y="139535"/>
            <a:ext cx="3019205" cy="5499266"/>
          </a:xfrm>
          <a:prstGeom prst="rect">
            <a:avLst/>
          </a:prstGeom>
        </p:spPr>
      </p:pic>
    </p:spTree>
    <p:extLst>
      <p:ext uri="{BB962C8B-B14F-4D97-AF65-F5344CB8AC3E}">
        <p14:creationId xmlns:p14="http://schemas.microsoft.com/office/powerpoint/2010/main" val="2289192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55C68-DED3-4FAE-8966-86A776266A79}"/>
              </a:ext>
            </a:extLst>
          </p:cNvPr>
          <p:cNvSpPr>
            <a:spLocks noGrp="1"/>
          </p:cNvSpPr>
          <p:nvPr>
            <p:ph type="title"/>
          </p:nvPr>
        </p:nvSpPr>
        <p:spPr/>
        <p:txBody>
          <a:bodyPr/>
          <a:lstStyle/>
          <a:p>
            <a:r>
              <a:rPr lang="en-US" dirty="0"/>
              <a:t>Seed &amp; Fertilizer Companies Merge Since the CBAN Report</a:t>
            </a:r>
          </a:p>
        </p:txBody>
      </p:sp>
      <p:sp>
        <p:nvSpPr>
          <p:cNvPr id="3" name="Content Placeholder 2">
            <a:extLst>
              <a:ext uri="{FF2B5EF4-FFF2-40B4-BE49-F238E27FC236}">
                <a16:creationId xmlns:a16="http://schemas.microsoft.com/office/drawing/2014/main" id="{B99F2B7F-3E48-4EFB-AFA5-AA635F3FD008}"/>
              </a:ext>
            </a:extLst>
          </p:cNvPr>
          <p:cNvSpPr>
            <a:spLocks noGrp="1"/>
          </p:cNvSpPr>
          <p:nvPr>
            <p:ph idx="1"/>
          </p:nvPr>
        </p:nvSpPr>
        <p:spPr/>
        <p:txBody>
          <a:bodyPr/>
          <a:lstStyle/>
          <a:p>
            <a:r>
              <a:rPr lang="en-US" dirty="0">
                <a:hlinkClick r:id="rId2"/>
              </a:rPr>
              <a:t>Dow Chemical and DuPont have merged companies and are now called </a:t>
            </a:r>
            <a:r>
              <a:rPr lang="en-US" dirty="0" err="1">
                <a:hlinkClick r:id="rId2"/>
              </a:rPr>
              <a:t>DowDuPont</a:t>
            </a:r>
            <a:endParaRPr lang="en-US" dirty="0"/>
          </a:p>
          <a:p>
            <a:r>
              <a:rPr lang="en-US" dirty="0" err="1">
                <a:hlinkClick r:id="rId3"/>
              </a:rPr>
              <a:t>ChemChina</a:t>
            </a:r>
            <a:r>
              <a:rPr lang="en-US" dirty="0">
                <a:hlinkClick r:id="rId3"/>
              </a:rPr>
              <a:t> bought Syngenta</a:t>
            </a:r>
            <a:endParaRPr lang="en-US" dirty="0"/>
          </a:p>
          <a:p>
            <a:r>
              <a:rPr lang="en-US" dirty="0">
                <a:hlinkClick r:id="rId4"/>
              </a:rPr>
              <a:t>Bayer bought Monsanto </a:t>
            </a:r>
            <a:r>
              <a:rPr lang="en-US" dirty="0"/>
              <a:t>but </a:t>
            </a:r>
            <a:r>
              <a:rPr lang="en-US" dirty="0">
                <a:hlinkClick r:id="rId5"/>
              </a:rPr>
              <a:t>the deal has not gone through yet </a:t>
            </a:r>
            <a:r>
              <a:rPr lang="en-US" dirty="0"/>
              <a:t>the </a:t>
            </a:r>
            <a:r>
              <a:rPr lang="en-US" dirty="0">
                <a:hlinkClick r:id="rId6"/>
              </a:rPr>
              <a:t>deal is expected to be complete by 2018</a:t>
            </a:r>
            <a:endParaRPr lang="en-US" dirty="0"/>
          </a:p>
          <a:p>
            <a:r>
              <a:rPr lang="en-US" dirty="0">
                <a:hlinkClick r:id="rId7"/>
              </a:rPr>
              <a:t>BASF acquires seed and non-selective herbicide companies from Bayer to help reduce concerns of anti-trust violations</a:t>
            </a:r>
            <a:endParaRPr lang="en-US" dirty="0"/>
          </a:p>
          <a:p>
            <a:endParaRPr lang="en-US" dirty="0"/>
          </a:p>
        </p:txBody>
      </p:sp>
    </p:spTree>
    <p:extLst>
      <p:ext uri="{BB962C8B-B14F-4D97-AF65-F5344CB8AC3E}">
        <p14:creationId xmlns:p14="http://schemas.microsoft.com/office/powerpoint/2010/main" val="2205913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8FBC0-D43F-4B7A-A44C-CEB4EB05CD2B}"/>
              </a:ext>
            </a:extLst>
          </p:cNvPr>
          <p:cNvSpPr>
            <a:spLocks noGrp="1"/>
          </p:cNvSpPr>
          <p:nvPr>
            <p:ph type="title"/>
          </p:nvPr>
        </p:nvSpPr>
        <p:spPr/>
        <p:txBody>
          <a:bodyPr/>
          <a:lstStyle/>
          <a:p>
            <a:r>
              <a:rPr lang="en-US" dirty="0"/>
              <a:t>War Companies Now Food Companies </a:t>
            </a:r>
          </a:p>
        </p:txBody>
      </p:sp>
      <p:sp>
        <p:nvSpPr>
          <p:cNvPr id="3" name="Content Placeholder 2">
            <a:extLst>
              <a:ext uri="{FF2B5EF4-FFF2-40B4-BE49-F238E27FC236}">
                <a16:creationId xmlns:a16="http://schemas.microsoft.com/office/drawing/2014/main" id="{6C2B0204-AD50-494F-BE01-078880F53B14}"/>
              </a:ext>
            </a:extLst>
          </p:cNvPr>
          <p:cNvSpPr>
            <a:spLocks noGrp="1"/>
          </p:cNvSpPr>
          <p:nvPr>
            <p:ph idx="1"/>
          </p:nvPr>
        </p:nvSpPr>
        <p:spPr/>
        <p:txBody>
          <a:bodyPr>
            <a:normAutofit/>
          </a:bodyPr>
          <a:lstStyle/>
          <a:p>
            <a:pPr marL="0" indent="0">
              <a:buNone/>
            </a:pPr>
            <a:r>
              <a:rPr lang="en-US" dirty="0"/>
              <a:t>These are a few examples:</a:t>
            </a:r>
          </a:p>
          <a:p>
            <a:r>
              <a:rPr lang="en-US" dirty="0"/>
              <a:t>Dow Chemical Invented Agent Orange</a:t>
            </a:r>
            <a:endParaRPr lang="en-US" dirty="0">
              <a:hlinkClick r:id="rId2"/>
            </a:endParaRPr>
          </a:p>
          <a:p>
            <a:r>
              <a:rPr lang="en-US" dirty="0">
                <a:hlinkClick r:id="rId2"/>
              </a:rPr>
              <a:t>Monsanto produced Agent Orange and now is using it as a fertilizer</a:t>
            </a:r>
            <a:endParaRPr lang="en-US" dirty="0"/>
          </a:p>
          <a:p>
            <a:r>
              <a:rPr lang="en-US" dirty="0"/>
              <a:t>Bayer and BASF formed </a:t>
            </a:r>
            <a:r>
              <a:rPr lang="en-US" dirty="0">
                <a:hlinkClick r:id="rId3"/>
              </a:rPr>
              <a:t>IG Farben </a:t>
            </a:r>
            <a:r>
              <a:rPr lang="en-US" dirty="0"/>
              <a:t>a company who worked with the Nazis and tested chemicals and drugs on people including Zyklon B</a:t>
            </a:r>
          </a:p>
          <a:p>
            <a:endParaRPr lang="en-CA" b="1" dirty="0"/>
          </a:p>
          <a:p>
            <a:r>
              <a:rPr lang="en-CA" dirty="0">
                <a:hlinkClick r:id="rId4"/>
              </a:rPr>
              <a:t>The Bhopal disaster: Toxic legacy</a:t>
            </a:r>
            <a:endParaRPr lang="en-CA" dirty="0"/>
          </a:p>
          <a:p>
            <a:r>
              <a:rPr lang="en-US" dirty="0">
                <a:hlinkClick r:id="rId5"/>
              </a:rPr>
              <a:t>One Night in Bhopal</a:t>
            </a:r>
            <a:endParaRPr lang="en-US" dirty="0"/>
          </a:p>
          <a:p>
            <a:r>
              <a:rPr lang="en-US" dirty="0">
                <a:hlinkClick r:id="rId6"/>
              </a:rPr>
              <a:t>The Bhopal Disaster</a:t>
            </a:r>
            <a:endParaRPr lang="en-US" dirty="0"/>
          </a:p>
          <a:p>
            <a:endParaRPr lang="en-US" dirty="0"/>
          </a:p>
        </p:txBody>
      </p:sp>
    </p:spTree>
    <p:extLst>
      <p:ext uri="{BB962C8B-B14F-4D97-AF65-F5344CB8AC3E}">
        <p14:creationId xmlns:p14="http://schemas.microsoft.com/office/powerpoint/2010/main" val="1170043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4C803-099C-4A6C-AA1E-3FB294D05B41}"/>
              </a:ext>
            </a:extLst>
          </p:cNvPr>
          <p:cNvSpPr>
            <a:spLocks noGrp="1"/>
          </p:cNvSpPr>
          <p:nvPr>
            <p:ph type="title"/>
          </p:nvPr>
        </p:nvSpPr>
        <p:spPr/>
        <p:txBody>
          <a:bodyPr/>
          <a:lstStyle/>
          <a:p>
            <a:r>
              <a:rPr lang="en-US" dirty="0"/>
              <a:t>Living Soil Not Chemical Fertilizers</a:t>
            </a:r>
          </a:p>
        </p:txBody>
      </p:sp>
      <p:sp>
        <p:nvSpPr>
          <p:cNvPr id="3" name="Content Placeholder 2">
            <a:extLst>
              <a:ext uri="{FF2B5EF4-FFF2-40B4-BE49-F238E27FC236}">
                <a16:creationId xmlns:a16="http://schemas.microsoft.com/office/drawing/2014/main" id="{3A5E4BB7-606C-401D-9DDF-8171B5B05F1E}"/>
              </a:ext>
            </a:extLst>
          </p:cNvPr>
          <p:cNvSpPr>
            <a:spLocks noGrp="1"/>
          </p:cNvSpPr>
          <p:nvPr>
            <p:ph idx="1"/>
          </p:nvPr>
        </p:nvSpPr>
        <p:spPr/>
        <p:txBody>
          <a:bodyPr>
            <a:normAutofit/>
          </a:bodyPr>
          <a:lstStyle/>
          <a:p>
            <a:r>
              <a:rPr lang="en-US" sz="3200" dirty="0">
                <a:hlinkClick r:id="rId2"/>
              </a:rPr>
              <a:t>FAO Video About Soil</a:t>
            </a:r>
            <a:endParaRPr lang="en-US" sz="3200" dirty="0"/>
          </a:p>
          <a:p>
            <a:endParaRPr lang="en-US" sz="3200" dirty="0"/>
          </a:p>
          <a:p>
            <a:r>
              <a:rPr lang="en-US" sz="3200" dirty="0">
                <a:hlinkClick r:id="rId3"/>
              </a:rPr>
              <a:t>The Soil Story</a:t>
            </a:r>
            <a:endParaRPr lang="en-US" sz="3200" dirty="0"/>
          </a:p>
          <a:p>
            <a:endParaRPr lang="en-US" sz="3200" dirty="0"/>
          </a:p>
        </p:txBody>
      </p:sp>
    </p:spTree>
    <p:extLst>
      <p:ext uri="{BB962C8B-B14F-4D97-AF65-F5344CB8AC3E}">
        <p14:creationId xmlns:p14="http://schemas.microsoft.com/office/powerpoint/2010/main" val="3930719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583FE-C625-436C-9832-B53B1A74671C}"/>
              </a:ext>
            </a:extLst>
          </p:cNvPr>
          <p:cNvSpPr>
            <a:spLocks noGrp="1"/>
          </p:cNvSpPr>
          <p:nvPr>
            <p:ph type="title"/>
          </p:nvPr>
        </p:nvSpPr>
        <p:spPr/>
        <p:txBody>
          <a:bodyPr/>
          <a:lstStyle/>
          <a:p>
            <a:r>
              <a:rPr lang="en-US" dirty="0"/>
              <a:t>Documentary to Watch</a:t>
            </a:r>
          </a:p>
        </p:txBody>
      </p:sp>
      <p:sp>
        <p:nvSpPr>
          <p:cNvPr id="3" name="Content Placeholder 2">
            <a:extLst>
              <a:ext uri="{FF2B5EF4-FFF2-40B4-BE49-F238E27FC236}">
                <a16:creationId xmlns:a16="http://schemas.microsoft.com/office/drawing/2014/main" id="{0459EC71-745E-4D27-AF82-6A045AAECA46}"/>
              </a:ext>
            </a:extLst>
          </p:cNvPr>
          <p:cNvSpPr>
            <a:spLocks noGrp="1"/>
          </p:cNvSpPr>
          <p:nvPr>
            <p:ph idx="1"/>
          </p:nvPr>
        </p:nvSpPr>
        <p:spPr/>
        <p:txBody>
          <a:bodyPr/>
          <a:lstStyle/>
          <a:p>
            <a:r>
              <a:rPr lang="en-US" dirty="0">
                <a:hlinkClick r:id="rId2"/>
              </a:rPr>
              <a:t>Seed: The Untold Story</a:t>
            </a:r>
            <a:r>
              <a:rPr lang="en-US" dirty="0"/>
              <a:t> (Trailer)</a:t>
            </a:r>
          </a:p>
        </p:txBody>
      </p:sp>
    </p:spTree>
    <p:extLst>
      <p:ext uri="{BB962C8B-B14F-4D97-AF65-F5344CB8AC3E}">
        <p14:creationId xmlns:p14="http://schemas.microsoft.com/office/powerpoint/2010/main" val="670528033"/>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2888</TotalTime>
  <Words>1081</Words>
  <Application>Microsoft Office PowerPoint</Application>
  <PresentationFormat>Widescreen</PresentationFormat>
  <Paragraphs>78</Paragraphs>
  <Slides>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Calibri</vt:lpstr>
      <vt:lpstr>Calibri Light</vt:lpstr>
      <vt:lpstr>Retrospect</vt:lpstr>
      <vt:lpstr>Food and Culture</vt:lpstr>
      <vt:lpstr>Discussion about Paper</vt:lpstr>
      <vt:lpstr>Cooking Project Part 2 – November 9th </vt:lpstr>
      <vt:lpstr>Discussion About Readings</vt:lpstr>
      <vt:lpstr>PowerPoint Presentation</vt:lpstr>
      <vt:lpstr>Seed &amp; Fertilizer Companies Merge Since the CBAN Report</vt:lpstr>
      <vt:lpstr>War Companies Now Food Companies </vt:lpstr>
      <vt:lpstr>Living Soil Not Chemical Fertilizers</vt:lpstr>
      <vt:lpstr>Documentary to Watch</vt:lpstr>
      <vt:lpstr>PowerPoint Presentation</vt:lpstr>
      <vt:lpstr>PowerPoint Presentation</vt:lpstr>
      <vt:lpstr>PowerPoint Presentation</vt:lpstr>
      <vt:lpstr>War Against Pests (Vandana Shiva) </vt:lpstr>
      <vt:lpstr>Fighting Back Against Pesticide &amp; Fertilizer Companies (Vandana Shiva)</vt:lpstr>
      <vt:lpstr>Advancing Agriculture by Destroying Farms? The State of Agriculture in Canada Qualman, D. (2011) Advancing Agriculture by Destroying Farms? The State of Agriculture in Canada, pp. 20 – 42. In, Wittman, H., Desmarais, A. A., &amp; Wiebe, N. (2011) Food Sovereignty in Canada: Creating Just and Sustainable Food Systems, Fernwood Publishing</vt:lpstr>
      <vt:lpstr>Advancing Agriculture by Destroying Farms? The State of Agriculture in Canada Qualman, D. (2011) Advancing Agriculture by Destroying Farms? The State of Agriculture in Canada, pp. 20 – 42. In, Wittman, H., Desmarais, A. A., &amp; Wiebe, N. (2011) Food Sovereignty in Canada: Creating Just and Sustainable Food Systems, Fernwood Publishing</vt:lpstr>
      <vt:lpstr>Advancing Agriculture by Destroying Farms? The State of Agriculture in Canada Qualman, D. (2011) Advancing Agriculture by Destroying Farms? The State of Agriculture in Canada, pp. 20 – 42. In, Wittman, H., Desmarais, A. A., &amp; Wiebe, N. (2011) Food Sovereignty in Canada: Creating Just and Sustainable Food Systems, Fernwood Publishing</vt:lpstr>
      <vt:lpstr>Advancing Agriculture by Destroying Farms? The State of Agriculture in Canada Qualman, D. (2011) Advancing Agriculture by Destroying Farms? The State of Agriculture in Canada, pp. 20 – 42. In, Wittman, H., Desmarais, A. A., &amp; Wiebe, N. (2011) Food Sovereignty in Canada: Creating Just and Sustainable Food Systems, Fernwood Publishing</vt:lpstr>
      <vt:lpstr>Biodiversity </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Edible Activism!</dc:title>
  <dc:creator>Erik Chevrier</dc:creator>
  <cp:lastModifiedBy>Erik Chevrier</cp:lastModifiedBy>
  <cp:revision>320</cp:revision>
  <dcterms:created xsi:type="dcterms:W3CDTF">2016-08-29T02:04:56Z</dcterms:created>
  <dcterms:modified xsi:type="dcterms:W3CDTF">2017-11-09T04:38:15Z</dcterms:modified>
</cp:coreProperties>
</file>