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73" r:id="rId3"/>
    <p:sldId id="269" r:id="rId4"/>
    <p:sldId id="279" r:id="rId5"/>
    <p:sldId id="270" r:id="rId6"/>
    <p:sldId id="271" r:id="rId7"/>
    <p:sldId id="272" r:id="rId8"/>
    <p:sldId id="277" r:id="rId9"/>
    <p:sldId id="258" r:id="rId10"/>
    <p:sldId id="259" r:id="rId11"/>
    <p:sldId id="260" r:id="rId12"/>
    <p:sldId id="274" r:id="rId13"/>
    <p:sldId id="276" r:id="rId14"/>
    <p:sldId id="275" r:id="rId15"/>
    <p:sldId id="264" r:id="rId16"/>
    <p:sldId id="263" r:id="rId17"/>
    <p:sldId id="261" r:id="rId18"/>
    <p:sldId id="265" r:id="rId19"/>
    <p:sldId id="266" r:id="rId20"/>
    <p:sldId id="267" r:id="rId21"/>
    <p:sldId id="27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W1VSb-dGU" TargetMode="External"/><Relationship Id="rId7" Type="http://schemas.openxmlformats.org/officeDocument/2006/relationships/hyperlink" Target="https://www.youtube.com/watch?v=AvQiZzSg-54" TargetMode="External"/><Relationship Id="rId2" Type="http://schemas.openxmlformats.org/officeDocument/2006/relationships/hyperlink" Target="https://www.youtube.com/watch?v=aa6UlTgwZC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bNF9QNEQLA" TargetMode="External"/><Relationship Id="rId5" Type="http://schemas.openxmlformats.org/officeDocument/2006/relationships/hyperlink" Target="https://www.youtube.com/watch?v=rn9V0cN4NWs" TargetMode="External"/><Relationship Id="rId4" Type="http://schemas.openxmlformats.org/officeDocument/2006/relationships/hyperlink" Target="https://www.youtube.com/watch?v=t80sdBtB-G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SH61mG94uA" TargetMode="External"/><Relationship Id="rId3" Type="http://schemas.openxmlformats.org/officeDocument/2006/relationships/hyperlink" Target="https://www.youtube.com/watch?v=Xs0K4ApWl4g" TargetMode="External"/><Relationship Id="rId7" Type="http://schemas.openxmlformats.org/officeDocument/2006/relationships/hyperlink" Target="https://www.youtube.com/watch?v=GHs2coAzLJ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ErlDSJHRVMA" TargetMode="External"/><Relationship Id="rId5" Type="http://schemas.openxmlformats.org/officeDocument/2006/relationships/hyperlink" Target="https://www.youtube.com/watch?v=YHa6NflkW3Y" TargetMode="External"/><Relationship Id="rId10" Type="http://schemas.openxmlformats.org/officeDocument/2006/relationships/hyperlink" Target="https://www.youtube.com/watch?v=GZGY0wPAnus" TargetMode="External"/><Relationship Id="rId4" Type="http://schemas.openxmlformats.org/officeDocument/2006/relationships/hyperlink" Target="https://www.youtube.com/watch?v=rsFtgc2WswM" TargetMode="External"/><Relationship Id="rId9" Type="http://schemas.openxmlformats.org/officeDocument/2006/relationships/hyperlink" Target="https://www.youtube.com/watch?v=1o6-bi3jlx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2OegI6wv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ctJqjlrHA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Pp9Ej5Ip5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wfNs1pqG0" TargetMode="External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uvqUIkbDyK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Encoding and decoding messages &amp; Media effects</a:t>
            </a:r>
          </a:p>
          <a:p>
            <a:r>
              <a:rPr lang="en-CA" dirty="0"/>
              <a:t>Erik Chevrier</a:t>
            </a:r>
          </a:p>
          <a:p>
            <a:r>
              <a:rPr lang="en-CA"/>
              <a:t>November 8</a:t>
            </a:r>
            <a:r>
              <a:rPr lang="en-CA" baseline="30000"/>
              <a:t>th</a:t>
            </a:r>
            <a:r>
              <a:rPr lang="en-CA"/>
              <a:t>,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you Affected by Media </a:t>
            </a:r>
            <a:br>
              <a:rPr lang="en-CA" dirty="0"/>
            </a:br>
            <a:r>
              <a:rPr lang="en-CA" dirty="0"/>
              <a:t>General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dirty="0"/>
              <a:t>Very basic examples of how I can affect your emotional state via video</a:t>
            </a:r>
          </a:p>
          <a:p>
            <a:pPr lvl="1"/>
            <a:r>
              <a:rPr lang="en-CA" dirty="0">
                <a:hlinkClick r:id="rId2"/>
              </a:rPr>
              <a:t>Example 1 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Example 2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Example 3 </a:t>
            </a:r>
            <a:endParaRPr lang="en-CA" dirty="0"/>
          </a:p>
          <a:p>
            <a:r>
              <a:rPr lang="en-CA" dirty="0"/>
              <a:t>Small variations in media texts produce different interpretations</a:t>
            </a:r>
          </a:p>
          <a:p>
            <a:pPr lvl="1"/>
            <a:r>
              <a:rPr lang="en-CA" dirty="0">
                <a:hlinkClick r:id="rId5"/>
              </a:rPr>
              <a:t>Example</a:t>
            </a:r>
            <a:r>
              <a:rPr lang="en-CA" dirty="0"/>
              <a:t> </a:t>
            </a:r>
          </a:p>
          <a:p>
            <a:r>
              <a:rPr lang="en-CA" dirty="0"/>
              <a:t>People are fallible</a:t>
            </a:r>
          </a:p>
          <a:p>
            <a:pPr lvl="1"/>
            <a:r>
              <a:rPr lang="en-CA" dirty="0">
                <a:hlinkClick r:id="rId6"/>
              </a:rPr>
              <a:t>Example </a:t>
            </a:r>
            <a:endParaRPr lang="en-CA" dirty="0"/>
          </a:p>
          <a:p>
            <a:r>
              <a:rPr lang="en-CA" dirty="0"/>
              <a:t>What do people learn from media?</a:t>
            </a:r>
          </a:p>
          <a:p>
            <a:pPr lvl="1"/>
            <a:r>
              <a:rPr lang="en-CA" dirty="0">
                <a:hlinkClick r:id="rId7"/>
              </a:rPr>
              <a:t>Example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87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13" y="3980879"/>
            <a:ext cx="1895475" cy="225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at Nesbitt-Larking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Moral panic</a:t>
            </a:r>
          </a:p>
          <a:p>
            <a:r>
              <a:rPr lang="en-CA" dirty="0"/>
              <a:t>Magic bullet/hypodermic</a:t>
            </a:r>
          </a:p>
          <a:p>
            <a:pPr lvl="1"/>
            <a:r>
              <a:rPr lang="en-CA" dirty="0">
                <a:hlinkClick r:id="rId3"/>
              </a:rPr>
              <a:t>War of the Worlds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War of Worlds follow up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Manufacturing Consent</a:t>
            </a:r>
            <a:endParaRPr lang="en-CA" dirty="0"/>
          </a:p>
          <a:p>
            <a:pPr lvl="1"/>
            <a:r>
              <a:rPr lang="en-CA" dirty="0">
                <a:hlinkClick r:id="rId6"/>
              </a:rPr>
              <a:t>Colin Powell Speech about Weapons of Mass Destruction</a:t>
            </a:r>
            <a:endParaRPr lang="en-CA" dirty="0"/>
          </a:p>
          <a:p>
            <a:pPr lvl="1"/>
            <a:r>
              <a:rPr lang="en-CA" sz="1800" dirty="0">
                <a:hlinkClick r:id="rId7"/>
              </a:rPr>
              <a:t>Leni Riefenstahl’s Triumph of Will – Nazi Propaganda Video</a:t>
            </a:r>
            <a:endParaRPr lang="en-CA" dirty="0"/>
          </a:p>
          <a:p>
            <a:pPr lvl="1"/>
            <a:r>
              <a:rPr lang="en-CA" sz="1800" dirty="0">
                <a:hlinkClick r:id="rId8"/>
              </a:rPr>
              <a:t>Donald Trump Pledge </a:t>
            </a:r>
            <a:endParaRPr lang="en-CA" sz="1800" dirty="0"/>
          </a:p>
          <a:p>
            <a:pPr lvl="1"/>
            <a:r>
              <a:rPr lang="en-CA" dirty="0">
                <a:hlinkClick r:id="rId9"/>
              </a:rPr>
              <a:t>Richard Spenser – Hail Trump Video</a:t>
            </a:r>
            <a:endParaRPr lang="en-CA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Limited effects/uses and gratifications</a:t>
            </a:r>
          </a:p>
          <a:p>
            <a:pPr lvl="1"/>
            <a:r>
              <a:rPr lang="en-CA" dirty="0"/>
              <a:t>Two-step communication flow/discursive elaboration</a:t>
            </a:r>
          </a:p>
          <a:p>
            <a:pPr lvl="1"/>
            <a:r>
              <a:rPr lang="en-CA" dirty="0">
                <a:hlinkClick r:id="rId10"/>
              </a:rPr>
              <a:t>Selective attention/cognitive beliefs/selective recall</a:t>
            </a:r>
            <a:endParaRPr lang="en-CA" dirty="0"/>
          </a:p>
          <a:p>
            <a:r>
              <a:rPr lang="en-CA" dirty="0"/>
              <a:t>Critical perspective</a:t>
            </a:r>
          </a:p>
          <a:p>
            <a:pPr lvl="1"/>
            <a:r>
              <a:rPr lang="en-CA" dirty="0"/>
              <a:t>Freedom within determining conditions</a:t>
            </a:r>
          </a:p>
          <a:p>
            <a:pPr lvl="1"/>
            <a:r>
              <a:rPr lang="en-CA" dirty="0"/>
              <a:t>Personality</a:t>
            </a:r>
          </a:p>
          <a:p>
            <a:pPr lvl="2"/>
            <a:r>
              <a:rPr lang="en-CA" dirty="0"/>
              <a:t>Polysemic</a:t>
            </a:r>
          </a:p>
          <a:p>
            <a:pPr lvl="2"/>
            <a:r>
              <a:rPr lang="en-CA" dirty="0"/>
              <a:t>Gendered reading formations</a:t>
            </a:r>
          </a:p>
          <a:p>
            <a:pPr lvl="2"/>
            <a:r>
              <a:rPr lang="en-CA" dirty="0"/>
              <a:t>Ontological </a:t>
            </a:r>
          </a:p>
          <a:p>
            <a:r>
              <a:rPr lang="en-CA" dirty="0"/>
              <a:t>Engagement with Media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67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Fantasy Becomes Reality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Jean </a:t>
            </a:r>
            <a:r>
              <a:rPr lang="en-US" b="1" dirty="0" err="1"/>
              <a:t>Baudrillard</a:t>
            </a:r>
            <a:endParaRPr lang="en-US" dirty="0"/>
          </a:p>
          <a:p>
            <a:pPr lvl="1"/>
            <a:r>
              <a:rPr lang="en-US" dirty="0"/>
              <a:t>The media – especially when the content is fictional and fantastic – are more real than the world they proport to represent. </a:t>
            </a:r>
          </a:p>
          <a:p>
            <a:pPr lvl="1"/>
            <a:r>
              <a:rPr lang="en-US" dirty="0"/>
              <a:t>The symbolic structure of the media is so powerful that the meaning is dissolved as mere content is relegated to the demands of form. </a:t>
            </a:r>
          </a:p>
          <a:p>
            <a:pPr lvl="1"/>
            <a:r>
              <a:rPr lang="en-US" dirty="0"/>
              <a:t>Verisimilitude  - They appear to be real.</a:t>
            </a:r>
          </a:p>
          <a:p>
            <a:r>
              <a:rPr lang="en-US" b="1" dirty="0"/>
              <a:t>Mark Poster </a:t>
            </a:r>
          </a:p>
          <a:p>
            <a:pPr lvl="1"/>
            <a:r>
              <a:rPr lang="en-US" dirty="0"/>
              <a:t>Mediation is becoming so intense and worked over that ‘reality’ is consistently in question</a:t>
            </a:r>
          </a:p>
          <a:p>
            <a:r>
              <a:rPr lang="en-US" b="1" dirty="0"/>
              <a:t>Nesbitt-Larking</a:t>
            </a:r>
          </a:p>
          <a:p>
            <a:pPr lvl="1"/>
            <a:r>
              <a:rPr lang="en-US" dirty="0"/>
              <a:t>Forms that blend reality:</a:t>
            </a:r>
          </a:p>
          <a:p>
            <a:pPr lvl="2"/>
            <a:r>
              <a:rPr lang="en-US" dirty="0"/>
              <a:t>Infotainment</a:t>
            </a:r>
          </a:p>
          <a:p>
            <a:pPr lvl="2"/>
            <a:r>
              <a:rPr lang="en-US" dirty="0"/>
              <a:t>Docudrama</a:t>
            </a:r>
          </a:p>
          <a:p>
            <a:pPr lvl="2"/>
            <a:r>
              <a:rPr lang="en-US" dirty="0"/>
              <a:t>‘Faction’ – blending fact from fiction</a:t>
            </a:r>
          </a:p>
          <a:p>
            <a:pPr lvl="2"/>
            <a:r>
              <a:rPr lang="en-US" dirty="0"/>
              <a:t>Reality television</a:t>
            </a:r>
          </a:p>
          <a:p>
            <a:pPr lvl="2"/>
            <a:r>
              <a:rPr lang="en-US" dirty="0"/>
              <a:t>News/entertainment spoof</a:t>
            </a:r>
          </a:p>
        </p:txBody>
      </p:sp>
    </p:spTree>
    <p:extLst>
      <p:ext uri="{BB962C8B-B14F-4D97-AF65-F5344CB8AC3E}">
        <p14:creationId xmlns:p14="http://schemas.microsoft.com/office/powerpoint/2010/main" val="368472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Propagate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section is an overview of leading theories regarding factors that help influence people.</a:t>
            </a:r>
          </a:p>
          <a:p>
            <a:endParaRPr lang="en-US" dirty="0"/>
          </a:p>
          <a:p>
            <a:r>
              <a:rPr lang="en-US" dirty="0"/>
              <a:t>If you will be involved in political campaigning or devising media strategy, you should utilize some of the following methods.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4551639"/>
            <a:ext cx="5575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The power of words in regards to memory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80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Priming/Framing/Schema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Semantic Processing – Spreading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45803"/>
            <a:ext cx="5854700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Are Affected by Profuse Amounts of Publicity: A Multidisciplinary Approach</a:t>
            </a:r>
            <a:endParaRPr lang="en-CA" sz="1800" dirty="0"/>
          </a:p>
          <a:p>
            <a:r>
              <a:rPr lang="en-CA" sz="1800" dirty="0"/>
              <a:t>Advertising as a suggestion – Page 26</a:t>
            </a:r>
          </a:p>
          <a:p>
            <a:endParaRPr lang="en-CA" sz="1800" dirty="0"/>
          </a:p>
          <a:p>
            <a:endParaRPr lang="en-CA" sz="2400" dirty="0"/>
          </a:p>
          <a:p>
            <a:r>
              <a:rPr lang="en-CA" sz="2400" dirty="0"/>
              <a:t>Suggestions can bypass critical thought because there is no direct request to refuse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Social modeling</a:t>
            </a:r>
            <a:endParaRPr lang="en-CA" dirty="0"/>
          </a:p>
          <a:p>
            <a:r>
              <a:rPr lang="en-CA" dirty="0">
                <a:hlinkClick r:id="rId3"/>
              </a:rPr>
              <a:t>Operant conditioning</a:t>
            </a:r>
            <a:endParaRPr lang="en-CA" dirty="0"/>
          </a:p>
        </p:txBody>
      </p:sp>
      <p:pic>
        <p:nvPicPr>
          <p:cNvPr id="1028" name="Picture 4" descr="http://changecom.files.wordpress.com/2012/12/classical-conditio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09" y="2215066"/>
            <a:ext cx="4740592" cy="31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ikispaces.psu.edu/download/attachments/40050309/Operant%20Conditioning.png?version=2&amp;modificationDate=127502379400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2626678"/>
            <a:ext cx="4509247" cy="3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29541" y="1845734"/>
            <a:ext cx="22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Classical conditioning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93744" y="5765006"/>
            <a:ext cx="377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Internal vs external motivation</a:t>
            </a:r>
          </a:p>
        </p:txBody>
      </p:sp>
    </p:spTree>
    <p:extLst>
      <p:ext uri="{BB962C8B-B14F-4D97-AF65-F5344CB8AC3E}">
        <p14:creationId xmlns:p14="http://schemas.microsoft.com/office/powerpoint/2010/main" val="103355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Values and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Values:</a:t>
            </a:r>
          </a:p>
          <a:p>
            <a:r>
              <a:rPr lang="en-CA" dirty="0"/>
              <a:t>Desirable, trans-situational goals, varying in importance, that serve as a guiding principles in people’s lives </a:t>
            </a:r>
          </a:p>
          <a:p>
            <a:r>
              <a:rPr lang="en-CA" b="1" dirty="0"/>
              <a:t>Attitudes:</a:t>
            </a:r>
          </a:p>
          <a:p>
            <a:r>
              <a:rPr lang="en-CA" dirty="0"/>
              <a:t>An internal state that, given the occurrence of certain stimulus events, will ultimately result in some sort of response or behaviour.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Cognitive dissonance:</a:t>
            </a:r>
          </a:p>
          <a:p>
            <a:r>
              <a:rPr lang="en-CA" dirty="0"/>
              <a:t>Cognitive dissonance is a state of psychological tension occurring when thoughts, beliefs, attitudes, and/or behaviours are in conflict with each other. </a:t>
            </a:r>
          </a:p>
          <a:p>
            <a:r>
              <a:rPr lang="en-CA" i="1" dirty="0"/>
              <a:t>Key Factors:</a:t>
            </a:r>
          </a:p>
          <a:p>
            <a:r>
              <a:rPr lang="en-CA" sz="1800" dirty="0"/>
              <a:t>Ratio of dissonance</a:t>
            </a:r>
            <a:br>
              <a:rPr lang="en-CA" sz="1800" dirty="0"/>
            </a:br>
            <a:r>
              <a:rPr lang="en-CA" sz="1800" dirty="0"/>
              <a:t>Importance of factors in dissonance</a:t>
            </a:r>
          </a:p>
          <a:p>
            <a:r>
              <a:rPr lang="en-CA" sz="1800" dirty="0"/>
              <a:t>Avoiding dissonance</a:t>
            </a:r>
          </a:p>
          <a:p>
            <a:r>
              <a:rPr lang="en-CA" sz="1800" dirty="0"/>
              <a:t>1 – Modify</a:t>
            </a:r>
            <a:br>
              <a:rPr lang="en-CA" sz="1800" dirty="0"/>
            </a:br>
            <a:r>
              <a:rPr lang="en-CA" sz="1800" dirty="0"/>
              <a:t>2 – Change importance</a:t>
            </a:r>
            <a:br>
              <a:rPr lang="en-CA" sz="1800" dirty="0"/>
            </a:br>
            <a:r>
              <a:rPr lang="en-CA" sz="1800" dirty="0"/>
              <a:t>3 – Rationalize</a:t>
            </a:r>
            <a:br>
              <a:rPr lang="en-CA" sz="1800" dirty="0"/>
            </a:br>
            <a:r>
              <a:rPr lang="en-CA" sz="1800" dirty="0"/>
              <a:t>4 – Add new consonant beliefs to bolster</a:t>
            </a:r>
          </a:p>
        </p:txBody>
      </p:sp>
    </p:spTree>
    <p:extLst>
      <p:ext uri="{BB962C8B-B14F-4D97-AF65-F5344CB8AC3E}">
        <p14:creationId xmlns:p14="http://schemas.microsoft.com/office/powerpoint/2010/main" val="331141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Compliance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Foot in the door: </a:t>
            </a:r>
            <a:br>
              <a:rPr lang="en-CA" b="1" dirty="0"/>
            </a:br>
            <a:r>
              <a:rPr lang="en-CA" sz="1800" dirty="0"/>
              <a:t>An individual who agrees to carry out a small request is subsequently more likely to agree to carry out a larger request </a:t>
            </a:r>
          </a:p>
          <a:p>
            <a:r>
              <a:rPr lang="en-CA" b="1" dirty="0"/>
              <a:t>Door in the face/reciprocal concessions:</a:t>
            </a:r>
            <a:br>
              <a:rPr lang="en-CA" b="1" dirty="0"/>
            </a:br>
            <a:r>
              <a:rPr lang="en-CA" sz="1800" dirty="0"/>
              <a:t>When the person making the larger request reduces it to a smaller one, the other person feels obliged to make a matching concession</a:t>
            </a:r>
          </a:p>
          <a:p>
            <a:r>
              <a:rPr lang="en-CA" b="1" dirty="0"/>
              <a:t>Low-ball/bait and switch:</a:t>
            </a:r>
            <a:br>
              <a:rPr lang="en-CA" b="1" dirty="0"/>
            </a:br>
            <a:r>
              <a:rPr lang="en-CA" sz="1800" dirty="0"/>
              <a:t>When an agreement is made, the offer reduces in value</a:t>
            </a:r>
          </a:p>
          <a:p>
            <a:r>
              <a:rPr lang="en-CA" b="1" dirty="0"/>
              <a:t>Improving the deal:</a:t>
            </a:r>
            <a:br>
              <a:rPr lang="en-CA" b="1" dirty="0"/>
            </a:br>
            <a:r>
              <a:rPr lang="en-CA" sz="1800" dirty="0"/>
              <a:t>When a product is offered at a high price, then after a brief pause, another product is offered to the deal or the price is reduced</a:t>
            </a:r>
          </a:p>
          <a:p>
            <a:r>
              <a:rPr lang="en-CA" b="1" dirty="0"/>
              <a:t>Guilt:</a:t>
            </a:r>
            <a:br>
              <a:rPr lang="en-CA" b="1" dirty="0"/>
            </a:br>
            <a:r>
              <a:rPr lang="en-CA" sz="1800" dirty="0"/>
              <a:t>People comply to reduce feelings of guilt</a:t>
            </a:r>
            <a:endParaRPr lang="en-CA" sz="1900" dirty="0"/>
          </a:p>
          <a:p>
            <a:endParaRPr lang="en-CA" dirty="0"/>
          </a:p>
          <a:p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2339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vs 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decode, we must make inferences about the encoding process:</a:t>
            </a:r>
          </a:p>
          <a:p>
            <a:pPr lvl="1"/>
            <a:r>
              <a:rPr lang="en-US" dirty="0"/>
              <a:t>Most of the time, we do not know:</a:t>
            </a:r>
          </a:p>
          <a:p>
            <a:pPr lvl="2"/>
            <a:r>
              <a:rPr lang="en-US" dirty="0"/>
              <a:t>The intensions of the encoders</a:t>
            </a:r>
          </a:p>
          <a:p>
            <a:pPr lvl="2"/>
            <a:r>
              <a:rPr lang="en-US" dirty="0"/>
              <a:t>The reason behind using certain ‘codes’ over others</a:t>
            </a:r>
          </a:p>
          <a:p>
            <a:pPr lvl="2"/>
            <a:r>
              <a:rPr lang="en-US" dirty="0"/>
              <a:t>The market/demographic research used to make the ‘codes’</a:t>
            </a:r>
          </a:p>
          <a:p>
            <a:pPr lvl="2"/>
            <a:r>
              <a:rPr lang="en-US" dirty="0"/>
              <a:t>The thought process of those who produced the ‘codes’ </a:t>
            </a:r>
          </a:p>
          <a:p>
            <a:pPr lvl="2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To understand the encoding/decoding process, we should take into account: </a:t>
            </a:r>
          </a:p>
          <a:p>
            <a:pPr lvl="2"/>
            <a:r>
              <a:rPr lang="en-US" dirty="0"/>
              <a:t>Intended and unintended effects</a:t>
            </a:r>
          </a:p>
          <a:p>
            <a:pPr lvl="2"/>
            <a:r>
              <a:rPr lang="en-US" dirty="0"/>
              <a:t>Positive and negative effects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8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Factors that Help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b="1" dirty="0"/>
              <a:t>Groupthink</a:t>
            </a:r>
          </a:p>
          <a:p>
            <a:pPr lvl="1"/>
            <a:r>
              <a:rPr lang="en-CA" dirty="0"/>
              <a:t>In group vs out group</a:t>
            </a:r>
          </a:p>
          <a:p>
            <a:pPr lvl="1"/>
            <a:r>
              <a:rPr lang="en-CA" dirty="0">
                <a:hlinkClick r:id="rId2"/>
              </a:rPr>
              <a:t>Conformity to group</a:t>
            </a:r>
            <a:endParaRPr lang="en-CA" dirty="0"/>
          </a:p>
          <a:p>
            <a:pPr lvl="1"/>
            <a:r>
              <a:rPr lang="en-CA" dirty="0"/>
              <a:t>Social Roles – </a:t>
            </a:r>
            <a:r>
              <a:rPr lang="en-CA" dirty="0">
                <a:hlinkClick r:id="rId3"/>
              </a:rPr>
              <a:t>Stanford prison experiment</a:t>
            </a:r>
            <a:endParaRPr lang="en-CA" dirty="0"/>
          </a:p>
          <a:p>
            <a:r>
              <a:rPr lang="en-CA" sz="2800" b="1" dirty="0"/>
              <a:t>Physical Factors</a:t>
            </a:r>
          </a:p>
          <a:p>
            <a:pPr lvl="1"/>
            <a:r>
              <a:rPr lang="en-CA" dirty="0"/>
              <a:t>Appearance/attractiveness</a:t>
            </a:r>
          </a:p>
          <a:p>
            <a:pPr lvl="1"/>
            <a:r>
              <a:rPr lang="en-CA" dirty="0"/>
              <a:t>Likability</a:t>
            </a:r>
          </a:p>
          <a:p>
            <a:pPr lvl="1"/>
            <a:r>
              <a:rPr lang="en-CA" dirty="0"/>
              <a:t>Similarities</a:t>
            </a:r>
          </a:p>
          <a:p>
            <a:pPr lvl="1"/>
            <a:r>
              <a:rPr lang="en-CA" dirty="0"/>
              <a:t>Non-verbal communication</a:t>
            </a:r>
          </a:p>
          <a:p>
            <a:r>
              <a:rPr lang="en-CA" sz="2800" b="1" dirty="0"/>
              <a:t>Emotional Appeal</a:t>
            </a:r>
          </a:p>
          <a:p>
            <a:pPr lvl="1"/>
            <a:r>
              <a:rPr lang="en-CA" dirty="0"/>
              <a:t>Fear</a:t>
            </a:r>
          </a:p>
          <a:p>
            <a:pPr lvl="1"/>
            <a:r>
              <a:rPr lang="en-CA" dirty="0"/>
              <a:t>Sadness</a:t>
            </a:r>
          </a:p>
          <a:p>
            <a:pPr lvl="1"/>
            <a:r>
              <a:rPr lang="en-CA" dirty="0"/>
              <a:t>Embarrassment</a:t>
            </a:r>
          </a:p>
          <a:p>
            <a:pPr lvl="1"/>
            <a:r>
              <a:rPr lang="en-CA" dirty="0"/>
              <a:t>Confidence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/>
              <a:t>Savvy Media Consumer Appeal:</a:t>
            </a:r>
          </a:p>
          <a:p>
            <a:pPr lvl="1"/>
            <a:r>
              <a:rPr lang="en-CA" dirty="0"/>
              <a:t>Honest about media influence</a:t>
            </a:r>
          </a:p>
          <a:p>
            <a:r>
              <a:rPr lang="en-CA" b="1" dirty="0"/>
              <a:t>Contagion:</a:t>
            </a:r>
          </a:p>
          <a:p>
            <a:pPr lvl="1"/>
            <a:r>
              <a:rPr lang="en-CA" dirty="0"/>
              <a:t>When large crowds form</a:t>
            </a:r>
            <a:r>
              <a:rPr lang="en-CA"/>
              <a:t>, people </a:t>
            </a:r>
            <a:r>
              <a:rPr lang="en-CA" dirty="0"/>
              <a:t>may behave in ways that is extreme and unlike their normal behaviour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17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Continued Next Class…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</a:t>
            </a:r>
          </a:p>
        </p:txBody>
      </p:sp>
    </p:spTree>
    <p:extLst>
      <p:ext uri="{BB962C8B-B14F-4D97-AF65-F5344CB8AC3E}">
        <p14:creationId xmlns:p14="http://schemas.microsoft.com/office/powerpoint/2010/main" val="343507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058401" cy="4362185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The scientific exploration of texts in order to test inferences about the content of that text (mainly descriptive but can be paired with other inferential methods)</a:t>
            </a:r>
          </a:p>
          <a:p>
            <a:r>
              <a:rPr lang="en-CA" dirty="0"/>
              <a:t>Provides an ‘accurate’ statement of what is in the text</a:t>
            </a:r>
          </a:p>
          <a:p>
            <a:r>
              <a:rPr lang="en-CA" dirty="0"/>
              <a:t>Does not reveal the true intentions of the ‘producer’ nor explain how it will affect every individual </a:t>
            </a:r>
          </a:p>
          <a:p>
            <a:r>
              <a:rPr lang="en-CA" dirty="0"/>
              <a:t>Evaluates denotative meanings or manifest content (as opposed to latent content)</a:t>
            </a:r>
          </a:p>
          <a:p>
            <a:r>
              <a:rPr lang="en-CA" dirty="0"/>
              <a:t>While designing a content analysis experiment, you should:</a:t>
            </a:r>
          </a:p>
          <a:p>
            <a:pPr lvl="1"/>
            <a:r>
              <a:rPr lang="en-CA" dirty="0"/>
              <a:t>Devise a testable hypothesis</a:t>
            </a:r>
          </a:p>
          <a:p>
            <a:pPr lvl="1"/>
            <a:r>
              <a:rPr lang="en-CA" dirty="0"/>
              <a:t>Operationalize and code your variables</a:t>
            </a:r>
          </a:p>
          <a:p>
            <a:pPr lvl="1"/>
            <a:r>
              <a:rPr lang="en-CA" dirty="0"/>
              <a:t>Chose a method of analysis	</a:t>
            </a:r>
          </a:p>
          <a:p>
            <a:r>
              <a:rPr lang="en-CA" dirty="0"/>
              <a:t>Topics that may be investigated with content analysis: </a:t>
            </a:r>
          </a:p>
          <a:p>
            <a:pPr lvl="1"/>
            <a:r>
              <a:rPr lang="en-CA" dirty="0"/>
              <a:t>Processes, groups, issues, events		</a:t>
            </a:r>
          </a:p>
          <a:p>
            <a:r>
              <a:rPr lang="en-CA" dirty="0"/>
              <a:t>Some things to keep in mind:</a:t>
            </a:r>
          </a:p>
          <a:p>
            <a:pPr lvl="1"/>
            <a:r>
              <a:rPr lang="en-CA" dirty="0"/>
              <a:t>Internal validity</a:t>
            </a:r>
          </a:p>
          <a:p>
            <a:pPr lvl="1"/>
            <a:r>
              <a:rPr lang="en-CA" dirty="0"/>
              <a:t>External validity</a:t>
            </a:r>
          </a:p>
          <a:p>
            <a:pPr lvl="1"/>
            <a:r>
              <a:rPr lang="en-CA" dirty="0"/>
              <a:t>Reliability</a:t>
            </a:r>
          </a:p>
          <a:p>
            <a:pPr lvl="1"/>
            <a:r>
              <a:rPr lang="en-CA" dirty="0"/>
              <a:t>Replicability </a:t>
            </a:r>
          </a:p>
          <a:p>
            <a:pPr lvl="1"/>
            <a:r>
              <a:rPr lang="en-CA" dirty="0"/>
              <a:t>Sampling</a:t>
            </a:r>
          </a:p>
          <a:p>
            <a:pPr lvl="1"/>
            <a:r>
              <a:rPr lang="en-CA" dirty="0"/>
              <a:t>Systematic</a:t>
            </a:r>
          </a:p>
        </p:txBody>
      </p:sp>
    </p:spTree>
    <p:extLst>
      <p:ext uri="{BB962C8B-B14F-4D97-AF65-F5344CB8AC3E}">
        <p14:creationId xmlns:p14="http://schemas.microsoft.com/office/powerpoint/2010/main" val="109375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 Analysis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A29E0B-4C4B-4A0D-B19E-DCBEFA4D32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7169" y="884039"/>
            <a:ext cx="6107905" cy="4580929"/>
          </a:xfrm>
          <a:scene3d>
            <a:camera prst="orthographicFront">
              <a:rot lat="0" lon="21599991" rev="16200000"/>
            </a:camera>
            <a:lightRig rig="threePt" dir="t"/>
          </a:scene3d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30D7AF0-D72D-4D3E-89FB-75A08111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931460"/>
            <a:ext cx="4937760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 of content analysis </a:t>
            </a:r>
            <a:r>
              <a:rPr lang="en-US" sz="1100" dirty="0"/>
              <a:t>(</a:t>
            </a:r>
            <a:r>
              <a:rPr lang="en-US" sz="1100" dirty="0" err="1"/>
              <a:t>Riffe</a:t>
            </a:r>
            <a:r>
              <a:rPr lang="en-US" sz="1100" dirty="0"/>
              <a:t>, Lacy, Fico)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Nonobtrusive, nonreactive measurement technique</a:t>
            </a:r>
          </a:p>
          <a:p>
            <a:pPr lvl="1"/>
            <a:r>
              <a:rPr lang="en-US" dirty="0"/>
              <a:t>Longitudinal study potential </a:t>
            </a:r>
          </a:p>
          <a:p>
            <a:pPr lvl="1"/>
            <a:r>
              <a:rPr lang="en-US" dirty="0"/>
              <a:t>Reduction to numbers summarizing large amounts of information</a:t>
            </a:r>
          </a:p>
          <a:p>
            <a:pPr lvl="1"/>
            <a:r>
              <a:rPr lang="en-US" dirty="0"/>
              <a:t>Unlimited applicability</a:t>
            </a:r>
          </a:p>
          <a:p>
            <a:r>
              <a:rPr lang="en-US" dirty="0"/>
              <a:t>Useful or necessary when </a:t>
            </a:r>
            <a:r>
              <a:rPr lang="en-US" sz="1100" dirty="0"/>
              <a:t>(</a:t>
            </a:r>
            <a:r>
              <a:rPr lang="en-US" sz="1100" dirty="0" err="1"/>
              <a:t>Riffe</a:t>
            </a:r>
            <a:r>
              <a:rPr lang="en-US" sz="1100" dirty="0"/>
              <a:t>, Lacy, Fico)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Data accessibility is a problem, limited to using documentary evidence</a:t>
            </a:r>
          </a:p>
          <a:p>
            <a:pPr lvl="1"/>
            <a:r>
              <a:rPr lang="en-US" dirty="0"/>
              <a:t>Communicators language use and structure is critical</a:t>
            </a:r>
          </a:p>
          <a:p>
            <a:pPr lvl="1"/>
            <a:r>
              <a:rPr lang="en-US" dirty="0"/>
              <a:t> The volume of material exceeds capacity to investigate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2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Discourse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An analysis of a text that goes beyond its overt elements</a:t>
            </a:r>
          </a:p>
          <a:p>
            <a:r>
              <a:rPr lang="en-CA" dirty="0"/>
              <a:t>Semiotic analysis (we will explore this in more detail next lecture)</a:t>
            </a:r>
          </a:p>
          <a:p>
            <a:r>
              <a:rPr lang="en-CA" dirty="0"/>
              <a:t>Nesbitt-Larking </a:t>
            </a:r>
          </a:p>
          <a:p>
            <a:pPr lvl="1"/>
            <a:r>
              <a:rPr lang="en-CA" dirty="0"/>
              <a:t>Semiotic analysis of discourse is centred on the deconstruction of those codes that are invoked in the communication of meaning</a:t>
            </a:r>
          </a:p>
          <a:p>
            <a:pPr lvl="1"/>
            <a:r>
              <a:rPr lang="en-CA" dirty="0"/>
              <a:t>Codes are signs that have been culturally and ideologically organized in order to attach them to certain referents</a:t>
            </a:r>
          </a:p>
          <a:p>
            <a:pPr lvl="1"/>
            <a:r>
              <a:rPr lang="en-CA" dirty="0"/>
              <a:t>Signs come in 3 forms </a:t>
            </a:r>
          </a:p>
          <a:p>
            <a:pPr lvl="2"/>
            <a:r>
              <a:rPr lang="en-CA" dirty="0"/>
              <a:t>Icons – Resemble objects to which they refer</a:t>
            </a:r>
          </a:p>
          <a:p>
            <a:pPr lvl="2"/>
            <a:r>
              <a:rPr lang="en-CA" dirty="0"/>
              <a:t>Indexes – Signs that are immediately implied in their referent</a:t>
            </a:r>
          </a:p>
          <a:p>
            <a:pPr lvl="2"/>
            <a:r>
              <a:rPr lang="en-CA" dirty="0"/>
              <a:t>Symbols –  Bear no obvious resemblance to their referents but come to be associated to them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7" y="5448803"/>
            <a:ext cx="2521744" cy="8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Recap</a:t>
            </a:r>
            <a:r>
              <a:rPr lang="en-CA" sz="4400" dirty="0"/>
              <a:t> - Political Culture, Ideology, and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Signs – A combination of signifier and signified</a:t>
            </a:r>
          </a:p>
          <a:p>
            <a:r>
              <a:rPr lang="en-CA" dirty="0"/>
              <a:t>Signifier – The physical existence of what carries meaning</a:t>
            </a:r>
          </a:p>
          <a:p>
            <a:r>
              <a:rPr lang="en-CA" dirty="0"/>
              <a:t>Signified – The mental representation that is the meaning</a:t>
            </a:r>
          </a:p>
          <a:p>
            <a:endParaRPr lang="en-CA" dirty="0"/>
          </a:p>
          <a:p>
            <a:r>
              <a:rPr lang="en-CA" dirty="0"/>
              <a:t>Denotative meaning – Common sense, obvious meaning</a:t>
            </a:r>
          </a:p>
          <a:p>
            <a:r>
              <a:rPr lang="en-CA" dirty="0"/>
              <a:t>Connotative  - Interaction of denotative meaning and one’s subjective feelings</a:t>
            </a:r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Factors that influence the extent to which people are impacted by cultural symbols (</a:t>
            </a:r>
            <a:r>
              <a:rPr lang="en-CA" dirty="0" err="1"/>
              <a:t>Schudson</a:t>
            </a:r>
            <a:r>
              <a:rPr lang="en-CA" dirty="0"/>
              <a:t>) </a:t>
            </a:r>
          </a:p>
          <a:p>
            <a:pPr lvl="1"/>
            <a:r>
              <a:rPr lang="en-CA" dirty="0"/>
              <a:t>Retrievable in memory (priming)</a:t>
            </a:r>
          </a:p>
          <a:p>
            <a:pPr lvl="1"/>
            <a:r>
              <a:rPr lang="en-CA" dirty="0"/>
              <a:t>Rhetorical force (ability to move us)</a:t>
            </a:r>
          </a:p>
          <a:p>
            <a:pPr lvl="1"/>
            <a:r>
              <a:rPr lang="en-CA" dirty="0"/>
              <a:t>Resonance (ability to tie to other cultural symbols)</a:t>
            </a:r>
          </a:p>
          <a:p>
            <a:pPr lvl="1"/>
            <a:r>
              <a:rPr lang="en-CA" dirty="0"/>
              <a:t>Institutional retention (linking to existing structures of power and influence)</a:t>
            </a:r>
          </a:p>
          <a:p>
            <a:pPr lvl="1"/>
            <a:r>
              <a:rPr lang="en-CA" dirty="0"/>
              <a:t>Resolution (ability to motivates, convinces, structures understanding) </a:t>
            </a:r>
          </a:p>
        </p:txBody>
      </p:sp>
    </p:spTree>
    <p:extLst>
      <p:ext uri="{BB962C8B-B14F-4D97-AF65-F5344CB8AC3E}">
        <p14:creationId xmlns:p14="http://schemas.microsoft.com/office/powerpoint/2010/main" val="69980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Deciphering Advertisements </a:t>
            </a:r>
            <a:r>
              <a:rPr lang="en-CA" sz="1200" dirty="0"/>
              <a:t>(Jib </a:t>
            </a:r>
            <a:r>
              <a:rPr lang="en-CA" sz="1200" dirty="0" err="1"/>
              <a:t>Fowles</a:t>
            </a:r>
            <a:r>
              <a:rPr lang="en-CA" sz="1200" dirty="0"/>
              <a:t>, (1996) Deciphering Advertisements)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Context for the ad</a:t>
            </a:r>
          </a:p>
          <a:p>
            <a:pPr lvl="1"/>
            <a:r>
              <a:rPr lang="en-CA" sz="1400" dirty="0"/>
              <a:t>Product category?</a:t>
            </a:r>
          </a:p>
          <a:p>
            <a:pPr lvl="1"/>
            <a:r>
              <a:rPr lang="en-CA" sz="1400" dirty="0"/>
              <a:t>Which medium does it appear?</a:t>
            </a:r>
          </a:p>
          <a:p>
            <a:pPr lvl="1"/>
            <a:r>
              <a:rPr lang="en-CA" sz="1400" dirty="0"/>
              <a:t>Who is the intended audience?</a:t>
            </a:r>
          </a:p>
          <a:p>
            <a:pPr lvl="1"/>
            <a:endParaRPr lang="en-CA" sz="1400" dirty="0"/>
          </a:p>
          <a:p>
            <a:pPr lvl="1"/>
            <a:endParaRPr lang="en-CA" sz="1400" dirty="0"/>
          </a:p>
          <a:p>
            <a:r>
              <a:rPr lang="en-CA" dirty="0"/>
              <a:t>Implications for the ad</a:t>
            </a:r>
          </a:p>
          <a:p>
            <a:pPr lvl="1"/>
            <a:r>
              <a:rPr lang="en-CA" sz="1400" dirty="0"/>
              <a:t>What is the ad implying about relationships between people?</a:t>
            </a:r>
          </a:p>
          <a:p>
            <a:pPr lvl="1"/>
            <a:r>
              <a:rPr lang="en-CA" sz="1400" dirty="0"/>
              <a:t>What is this ad saying about identity and gender relations?</a:t>
            </a:r>
          </a:p>
          <a:p>
            <a:pPr lvl="1"/>
            <a:r>
              <a:rPr lang="en-CA" sz="1400" dirty="0"/>
              <a:t>What does the ad convey about social status?</a:t>
            </a:r>
          </a:p>
          <a:p>
            <a:pPr lvl="1"/>
            <a:r>
              <a:rPr lang="en-CA" sz="1400" dirty="0"/>
              <a:t>What kind of cultural beliefs are displayed in the ad?</a:t>
            </a:r>
          </a:p>
          <a:p>
            <a:pPr lvl="1"/>
            <a:r>
              <a:rPr lang="en-CA" sz="1400" dirty="0"/>
              <a:t>How does the ad attempt to commodify human experience?</a:t>
            </a:r>
          </a:p>
          <a:p>
            <a:pPr lvl="1"/>
            <a:endParaRPr lang="en-CA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43588" y="1845735"/>
            <a:ext cx="531209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Looking at the ad</a:t>
            </a:r>
          </a:p>
          <a:p>
            <a:pPr lvl="1"/>
            <a:r>
              <a:rPr lang="en-CA" sz="1400" dirty="0"/>
              <a:t>What are the aesthetic properties of the ad?</a:t>
            </a:r>
          </a:p>
          <a:p>
            <a:pPr lvl="1"/>
            <a:r>
              <a:rPr lang="en-CA" sz="1400" dirty="0"/>
              <a:t>Photograph or drawing (retouching?)</a:t>
            </a:r>
          </a:p>
          <a:p>
            <a:pPr lvl="1"/>
            <a:r>
              <a:rPr lang="en-CA" sz="1400" dirty="0"/>
              <a:t>What is in the foreground?</a:t>
            </a:r>
          </a:p>
          <a:p>
            <a:pPr lvl="1"/>
            <a:r>
              <a:rPr lang="en-CA" sz="1400" dirty="0"/>
              <a:t>What is the commodity? </a:t>
            </a:r>
          </a:p>
          <a:p>
            <a:pPr lvl="2"/>
            <a:r>
              <a:rPr lang="en-CA" sz="1000" dirty="0"/>
              <a:t>Subtract the commodity and look at the ad’s symbolic appeal</a:t>
            </a:r>
          </a:p>
          <a:p>
            <a:pPr lvl="1"/>
            <a:r>
              <a:rPr lang="en-CA" sz="1400" dirty="0"/>
              <a:t>List various elements pictured in the symbolic appeal</a:t>
            </a:r>
          </a:p>
          <a:p>
            <a:pPr lvl="1"/>
            <a:r>
              <a:rPr lang="en-CA" sz="1400" dirty="0"/>
              <a:t>What are the meanings of these symbols in relation to the intended audience?</a:t>
            </a:r>
          </a:p>
          <a:p>
            <a:pPr lvl="1"/>
            <a:r>
              <a:rPr lang="en-CA" sz="1400" dirty="0"/>
              <a:t>What are the inferred states of mind of humans in the ads?</a:t>
            </a:r>
          </a:p>
          <a:p>
            <a:pPr lvl="1"/>
            <a:r>
              <a:rPr lang="en-CA" sz="1400" dirty="0"/>
              <a:t>Where is the space in which the ad is situated?</a:t>
            </a:r>
          </a:p>
          <a:p>
            <a:pPr lvl="1"/>
            <a:r>
              <a:rPr lang="en-CA" sz="1400" dirty="0"/>
              <a:t>What is the timeframe in which the ad is situated?</a:t>
            </a:r>
          </a:p>
          <a:p>
            <a:pPr lvl="1"/>
            <a:r>
              <a:rPr lang="en-CA" sz="1400" dirty="0"/>
              <a:t>Consider the ad as a narrative, can we tell the story?</a:t>
            </a:r>
          </a:p>
          <a:p>
            <a:pPr lvl="1"/>
            <a:r>
              <a:rPr lang="en-CA" sz="1400" dirty="0"/>
              <a:t>What is missing?</a:t>
            </a:r>
          </a:p>
          <a:p>
            <a:pPr lvl="1"/>
            <a:r>
              <a:rPr lang="en-CA" sz="1400" dirty="0"/>
              <a:t>Does the symbolic appeal idealize anything? </a:t>
            </a:r>
          </a:p>
          <a:p>
            <a:pPr lvl="1"/>
            <a:r>
              <a:rPr lang="en-CA" sz="1400" dirty="0"/>
              <a:t>Imagine someone looking at the ad, what state of mind would they be in? What does the ad supplement to their state?</a:t>
            </a:r>
          </a:p>
          <a:p>
            <a:pPr lvl="1"/>
            <a:r>
              <a:rPr lang="en-CA" sz="1400" dirty="0"/>
              <a:t>Is there intertextual referents from something earlier?</a:t>
            </a:r>
          </a:p>
          <a:p>
            <a:pPr lvl="1"/>
            <a:r>
              <a:rPr lang="en-CA" sz="1400" dirty="0"/>
              <a:t>What is in frame, what is framed out?</a:t>
            </a:r>
          </a:p>
          <a:p>
            <a:pPr lvl="1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12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Levi's – Go Forth - Video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5180" y="1860550"/>
            <a:ext cx="6822599" cy="4264124"/>
          </a:xfrm>
        </p:spPr>
      </p:pic>
    </p:spTree>
    <p:extLst>
      <p:ext uri="{BB962C8B-B14F-4D97-AF65-F5344CB8AC3E}">
        <p14:creationId xmlns:p14="http://schemas.microsoft.com/office/powerpoint/2010/main" val="172515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Effects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Media effects research usually describes the reception/reading of codes/forms/texts</a:t>
            </a:r>
          </a:p>
          <a:p>
            <a:r>
              <a:rPr lang="en-CA" dirty="0"/>
              <a:t>Receivers are also affected by (and have an effect on) </a:t>
            </a:r>
          </a:p>
          <a:p>
            <a:pPr lvl="1"/>
            <a:r>
              <a:rPr lang="en-CA" dirty="0"/>
              <a:t>Media organizations and technology</a:t>
            </a:r>
          </a:p>
          <a:p>
            <a:pPr lvl="1"/>
            <a:r>
              <a:rPr lang="en-CA" dirty="0"/>
              <a:t>Political and socio-economic environment</a:t>
            </a:r>
          </a:p>
          <a:p>
            <a:endParaRPr lang="en-CA" dirty="0"/>
          </a:p>
          <a:p>
            <a:r>
              <a:rPr lang="en-CA" dirty="0"/>
              <a:t>Media Organizations and technologies are affected by (and have an effect on)</a:t>
            </a:r>
          </a:p>
          <a:p>
            <a:pPr lvl="1"/>
            <a:r>
              <a:rPr lang="en-CA" dirty="0"/>
              <a:t>Political and socio-economic environment </a:t>
            </a:r>
          </a:p>
          <a:p>
            <a:pPr lvl="1"/>
            <a:r>
              <a:rPr lang="en-CA" dirty="0"/>
              <a:t>Receivers (audiences) </a:t>
            </a:r>
          </a:p>
          <a:p>
            <a:pPr marL="201168" lvl="1" indent="0">
              <a:buNone/>
            </a:pPr>
            <a:endParaRPr lang="en-CA" dirty="0"/>
          </a:p>
          <a:p>
            <a:pPr marL="201168" lvl="1" indent="0">
              <a:buNone/>
            </a:pPr>
            <a:r>
              <a:rPr lang="en-CA" dirty="0"/>
              <a:t>McLuhan – The Medium is the message</a:t>
            </a:r>
          </a:p>
          <a:p>
            <a:pPr marL="201168" lvl="1" indent="0">
              <a:buNone/>
            </a:pPr>
            <a:r>
              <a:rPr lang="en-CA" dirty="0"/>
              <a:t>	Machines are an extension of our human 	experience and bodily sensations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35984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1384</TotalTime>
  <Words>1353</Words>
  <Application>Microsoft Office PowerPoint</Application>
  <PresentationFormat>Widescreen</PresentationFormat>
  <Paragraphs>221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Media, Technology and Politics</vt:lpstr>
      <vt:lpstr>Encoding vs Decoding</vt:lpstr>
      <vt:lpstr>Content Analysis</vt:lpstr>
      <vt:lpstr>Content Analysis</vt:lpstr>
      <vt:lpstr>Discourse Analysis</vt:lpstr>
      <vt:lpstr>Recap - Political Culture, Ideology, and Media</vt:lpstr>
      <vt:lpstr>Deciphering Advertisements (Jib Fowles, (1996) Deciphering Advertisements)</vt:lpstr>
      <vt:lpstr>Levi's – Go Forth - Video</vt:lpstr>
      <vt:lpstr>Media Effects</vt:lpstr>
      <vt:lpstr>How are you Affected by Media  General Examples</vt:lpstr>
      <vt:lpstr>Looking at Nesbitt-Larking</vt:lpstr>
      <vt:lpstr>Media Fantasy Becomes Reality</vt:lpstr>
      <vt:lpstr>How to Propagate Effectively</vt:lpstr>
      <vt:lpstr>Priming/Framing/Schema</vt:lpstr>
      <vt:lpstr>The Power of Suggestion</vt:lpstr>
      <vt:lpstr>The Psychology of Influence</vt:lpstr>
      <vt:lpstr>Learning Theories</vt:lpstr>
      <vt:lpstr>Changing Values and Attitudes</vt:lpstr>
      <vt:lpstr>Compliance Techniques</vt:lpstr>
      <vt:lpstr>Factors that Help Influence</vt:lpstr>
      <vt:lpstr>To Be Continued Next Class…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177</cp:revision>
  <cp:lastPrinted>2017-07-26T18:23:54Z</cp:lastPrinted>
  <dcterms:created xsi:type="dcterms:W3CDTF">2016-01-27T06:10:50Z</dcterms:created>
  <dcterms:modified xsi:type="dcterms:W3CDTF">2017-11-08T06:36:33Z</dcterms:modified>
</cp:coreProperties>
</file>