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0" r:id="rId3"/>
    <p:sldId id="309" r:id="rId4"/>
    <p:sldId id="311" r:id="rId5"/>
    <p:sldId id="312" r:id="rId6"/>
    <p:sldId id="313" r:id="rId7"/>
    <p:sldId id="314" r:id="rId8"/>
    <p:sldId id="315" r:id="rId9"/>
    <p:sldId id="316" r:id="rId10"/>
    <p:sldId id="317" r:id="rId11"/>
    <p:sldId id="318" r:id="rId12"/>
    <p:sldId id="319" r:id="rId13"/>
    <p:sldId id="320"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2017-11-09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2017-11-09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2017-11-09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2017-11-09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2017-11-09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2017-11-09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2017-11-09</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2017-11-09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oPKoSrc99p4" TargetMode="External"/><Relationship Id="rId2" Type="http://schemas.openxmlformats.org/officeDocument/2006/relationships/hyperlink" Target="https://www.youtube.com/watch?v=Q8hoyO72NOg" TargetMode="External"/><Relationship Id="rId1" Type="http://schemas.openxmlformats.org/officeDocument/2006/relationships/slideLayout" Target="../slideLayouts/slideLayout2.xml"/><Relationship Id="rId6" Type="http://schemas.openxmlformats.org/officeDocument/2006/relationships/hyperlink" Target="https://www.youtube.com/watch?v=zfOSFaaLx_o&amp;pbjreload=10" TargetMode="External"/><Relationship Id="rId5" Type="http://schemas.openxmlformats.org/officeDocument/2006/relationships/hyperlink" Target="https://www.youtube.com/watch?v=GNvW-uGBTSk" TargetMode="External"/><Relationship Id="rId4" Type="http://schemas.openxmlformats.org/officeDocument/2006/relationships/hyperlink" Target="https://www.youtube.com/watch?v=ExCLvcBVNK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FbGKTvl8Rg" TargetMode="External"/><Relationship Id="rId2" Type="http://schemas.openxmlformats.org/officeDocument/2006/relationships/hyperlink" Target="http://www.navdanya.org/sit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Who Really feeds the world – Small-Scale Farmers &amp; Seed Freedom</a:t>
            </a:r>
          </a:p>
          <a:p>
            <a:r>
              <a:rPr lang="en-CA" dirty="0"/>
              <a:t>Erik Chevrier</a:t>
            </a:r>
          </a:p>
          <a:p>
            <a:r>
              <a:rPr lang="en-CA" dirty="0"/>
              <a:t>November 9th,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D0B67-BA9C-4258-A67B-37912F1D7E51}"/>
              </a:ext>
            </a:extLst>
          </p:cNvPr>
          <p:cNvSpPr>
            <a:spLocks noGrp="1"/>
          </p:cNvSpPr>
          <p:nvPr>
            <p:ph type="title"/>
          </p:nvPr>
        </p:nvSpPr>
        <p:spPr/>
        <p:txBody>
          <a:bodyPr/>
          <a:lstStyle/>
          <a:p>
            <a:r>
              <a:rPr lang="en-US" dirty="0"/>
              <a:t>Seed Sovereignty </a:t>
            </a:r>
            <a:r>
              <a:rPr lang="en-US" sz="2800" dirty="0"/>
              <a:t>(Vandana Shiva)</a:t>
            </a:r>
            <a:endParaRPr lang="en-US" dirty="0"/>
          </a:p>
        </p:txBody>
      </p:sp>
      <p:sp>
        <p:nvSpPr>
          <p:cNvPr id="3" name="Content Placeholder 2">
            <a:extLst>
              <a:ext uri="{FF2B5EF4-FFF2-40B4-BE49-F238E27FC236}">
                <a16:creationId xmlns:a16="http://schemas.microsoft.com/office/drawing/2014/main" id="{B0086AFB-457E-466C-8830-8C5BE29F6906}"/>
              </a:ext>
            </a:extLst>
          </p:cNvPr>
          <p:cNvSpPr>
            <a:spLocks noGrp="1"/>
          </p:cNvSpPr>
          <p:nvPr>
            <p:ph idx="1"/>
          </p:nvPr>
        </p:nvSpPr>
        <p:spPr/>
        <p:txBody>
          <a:bodyPr/>
          <a:lstStyle/>
          <a:p>
            <a:r>
              <a:rPr lang="en-US" dirty="0"/>
              <a:t>Farmer varieties of seeds are being replaced by:</a:t>
            </a:r>
          </a:p>
          <a:p>
            <a:pPr lvl="1"/>
            <a:r>
              <a:rPr lang="en-US" dirty="0"/>
              <a:t>High yielding varieties</a:t>
            </a:r>
          </a:p>
          <a:p>
            <a:pPr lvl="1"/>
            <a:r>
              <a:rPr lang="en-US" dirty="0"/>
              <a:t>Hybrid seeds – combined from crossing two genetically dissimilar parent species – cannot be replanted because next generations will give lower yields</a:t>
            </a:r>
          </a:p>
          <a:p>
            <a:pPr lvl="1"/>
            <a:r>
              <a:rPr lang="en-US" dirty="0"/>
              <a:t>GMOs</a:t>
            </a:r>
          </a:p>
        </p:txBody>
      </p:sp>
    </p:spTree>
    <p:extLst>
      <p:ext uri="{BB962C8B-B14F-4D97-AF65-F5344CB8AC3E}">
        <p14:creationId xmlns:p14="http://schemas.microsoft.com/office/powerpoint/2010/main" val="2495837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BD46-8595-46D8-A250-897E465A3A7D}"/>
              </a:ext>
            </a:extLst>
          </p:cNvPr>
          <p:cNvSpPr>
            <a:spLocks noGrp="1"/>
          </p:cNvSpPr>
          <p:nvPr>
            <p:ph type="title"/>
          </p:nvPr>
        </p:nvSpPr>
        <p:spPr/>
        <p:txBody>
          <a:bodyPr/>
          <a:lstStyle/>
          <a:p>
            <a:r>
              <a:rPr lang="en-US" dirty="0"/>
              <a:t>TRIPS Agreement (Vandana Shiva)</a:t>
            </a:r>
          </a:p>
        </p:txBody>
      </p:sp>
      <p:sp>
        <p:nvSpPr>
          <p:cNvPr id="3" name="Content Placeholder 2">
            <a:extLst>
              <a:ext uri="{FF2B5EF4-FFF2-40B4-BE49-F238E27FC236}">
                <a16:creationId xmlns:a16="http://schemas.microsoft.com/office/drawing/2014/main" id="{96189EE7-3630-41D5-A297-A275BA2DEDF9}"/>
              </a:ext>
            </a:extLst>
          </p:cNvPr>
          <p:cNvSpPr>
            <a:spLocks noGrp="1"/>
          </p:cNvSpPr>
          <p:nvPr>
            <p:ph idx="1"/>
          </p:nvPr>
        </p:nvSpPr>
        <p:spPr/>
        <p:txBody>
          <a:bodyPr/>
          <a:lstStyle/>
          <a:p>
            <a:r>
              <a:rPr lang="en-US" dirty="0"/>
              <a:t>Article 27.3(b) </a:t>
            </a:r>
          </a:p>
          <a:p>
            <a:pPr lvl="1"/>
            <a:r>
              <a:rPr lang="en-US" dirty="0"/>
              <a:t>Parties may exclude from patentability plants and animals other than micro-organisms, and essentially biological processes for the production of plants or animals other than non-biological and micro-biological processes. However, parties shall provide for the protection of plant varieties either by patents of by effective </a:t>
            </a:r>
            <a:r>
              <a:rPr lang="en-US" i="1" dirty="0"/>
              <a:t>sui generis system of by any combination thereof.</a:t>
            </a:r>
          </a:p>
          <a:p>
            <a:pPr marL="201168" lvl="1" indent="0">
              <a:buNone/>
            </a:pPr>
            <a:endParaRPr lang="en-US" i="1" dirty="0"/>
          </a:p>
          <a:p>
            <a:pPr marL="201168" lvl="1" indent="0">
              <a:buNone/>
            </a:pPr>
            <a:r>
              <a:rPr lang="en-US" i="1" dirty="0">
                <a:hlinkClick r:id="rId2"/>
              </a:rPr>
              <a:t>Vernon Hugh Bowman</a:t>
            </a:r>
            <a:endParaRPr lang="en-US" i="1" dirty="0"/>
          </a:p>
          <a:p>
            <a:pPr marL="201168" lvl="1" indent="0">
              <a:buNone/>
            </a:pPr>
            <a:r>
              <a:rPr lang="en-US" i="1" dirty="0">
                <a:hlinkClick r:id="rId3"/>
              </a:rPr>
              <a:t>Percy Schmeiser</a:t>
            </a:r>
            <a:endParaRPr lang="en-US" i="1" dirty="0"/>
          </a:p>
          <a:p>
            <a:pPr marL="201168" lvl="1" indent="0">
              <a:buNone/>
            </a:pPr>
            <a:r>
              <a:rPr lang="en-US" i="1" dirty="0">
                <a:hlinkClick r:id="rId4"/>
              </a:rPr>
              <a:t>Percy Schmeiser on Democracy Now</a:t>
            </a:r>
            <a:endParaRPr lang="en-US" i="1" dirty="0"/>
          </a:p>
          <a:p>
            <a:pPr marL="201168" lvl="1" indent="0">
              <a:buNone/>
            </a:pPr>
            <a:r>
              <a:rPr lang="en-US" i="1" dirty="0">
                <a:hlinkClick r:id="rId5"/>
              </a:rPr>
              <a:t>Monsanto vs Farmers </a:t>
            </a:r>
            <a:endParaRPr lang="en-US" i="1" dirty="0"/>
          </a:p>
          <a:p>
            <a:pPr marL="201168" lvl="1" indent="0">
              <a:buNone/>
            </a:pPr>
            <a:r>
              <a:rPr lang="en-US" i="1" dirty="0">
                <a:hlinkClick r:id="rId6"/>
              </a:rPr>
              <a:t>The World According to Monsanto</a:t>
            </a:r>
            <a:endParaRPr lang="en-US" i="1" dirty="0"/>
          </a:p>
          <a:p>
            <a:pPr marL="201168" lvl="1" indent="0">
              <a:buNone/>
            </a:pPr>
            <a:endParaRPr lang="en-US" i="1" dirty="0"/>
          </a:p>
          <a:p>
            <a:pPr marL="201168" lvl="1" indent="0">
              <a:buNone/>
            </a:pPr>
            <a:r>
              <a:rPr lang="en-US" i="1" dirty="0"/>
              <a:t>								</a:t>
            </a:r>
            <a:endParaRPr lang="en-US" dirty="0"/>
          </a:p>
        </p:txBody>
      </p:sp>
    </p:spTree>
    <p:extLst>
      <p:ext uri="{BB962C8B-B14F-4D97-AF65-F5344CB8AC3E}">
        <p14:creationId xmlns:p14="http://schemas.microsoft.com/office/powerpoint/2010/main" val="1531451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D4A58-5CE8-4FF3-BCB9-9C386CED09FC}"/>
              </a:ext>
            </a:extLst>
          </p:cNvPr>
          <p:cNvSpPr>
            <a:spLocks noGrp="1"/>
          </p:cNvSpPr>
          <p:nvPr>
            <p:ph type="title"/>
          </p:nvPr>
        </p:nvSpPr>
        <p:spPr/>
        <p:txBody>
          <a:bodyPr/>
          <a:lstStyle/>
          <a:p>
            <a:r>
              <a:rPr lang="en-US" dirty="0"/>
              <a:t>Violence Against Farmers </a:t>
            </a:r>
            <a:r>
              <a:rPr lang="en-US" sz="3200" dirty="0"/>
              <a:t>(Vandana Shiva) </a:t>
            </a:r>
            <a:endParaRPr lang="en-US" dirty="0"/>
          </a:p>
        </p:txBody>
      </p:sp>
      <p:sp>
        <p:nvSpPr>
          <p:cNvPr id="3" name="Content Placeholder 2">
            <a:extLst>
              <a:ext uri="{FF2B5EF4-FFF2-40B4-BE49-F238E27FC236}">
                <a16:creationId xmlns:a16="http://schemas.microsoft.com/office/drawing/2014/main" id="{F0A57D15-C7A5-418E-9FF0-7147115B54B4}"/>
              </a:ext>
            </a:extLst>
          </p:cNvPr>
          <p:cNvSpPr>
            <a:spLocks noGrp="1"/>
          </p:cNvSpPr>
          <p:nvPr>
            <p:ph idx="1"/>
          </p:nvPr>
        </p:nvSpPr>
        <p:spPr/>
        <p:txBody>
          <a:bodyPr/>
          <a:lstStyle/>
          <a:p>
            <a:r>
              <a:rPr lang="en-US" dirty="0"/>
              <a:t>Farmers are being criminalized for seed breeding, seed saving and seed sharing</a:t>
            </a:r>
          </a:p>
          <a:p>
            <a:pPr lvl="1"/>
            <a:r>
              <a:rPr lang="en-US" dirty="0"/>
              <a:t>Contribution to seed breeding is being erased – farmers have coevolved with nature</a:t>
            </a:r>
          </a:p>
          <a:p>
            <a:pPr lvl="1"/>
            <a:r>
              <a:rPr lang="en-US" dirty="0"/>
              <a:t>Patents lead to royalty collection</a:t>
            </a:r>
          </a:p>
          <a:p>
            <a:pPr lvl="1"/>
            <a:r>
              <a:rPr lang="en-US" dirty="0"/>
              <a:t>Contamination leads to lawsuits</a:t>
            </a:r>
          </a:p>
        </p:txBody>
      </p:sp>
    </p:spTree>
    <p:extLst>
      <p:ext uri="{BB962C8B-B14F-4D97-AF65-F5344CB8AC3E}">
        <p14:creationId xmlns:p14="http://schemas.microsoft.com/office/powerpoint/2010/main" val="162079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4F24B-8540-4C3D-AAC5-25EC6F87DF48}"/>
              </a:ext>
            </a:extLst>
          </p:cNvPr>
          <p:cNvSpPr>
            <a:spLocks noGrp="1"/>
          </p:cNvSpPr>
          <p:nvPr>
            <p:ph type="title"/>
          </p:nvPr>
        </p:nvSpPr>
        <p:spPr/>
        <p:txBody>
          <a:bodyPr/>
          <a:lstStyle/>
          <a:p>
            <a:r>
              <a:rPr lang="en-US" dirty="0"/>
              <a:t>Date for Cooking</a:t>
            </a:r>
          </a:p>
        </p:txBody>
      </p:sp>
      <p:sp>
        <p:nvSpPr>
          <p:cNvPr id="3" name="Content Placeholder 2">
            <a:extLst>
              <a:ext uri="{FF2B5EF4-FFF2-40B4-BE49-F238E27FC236}">
                <a16:creationId xmlns:a16="http://schemas.microsoft.com/office/drawing/2014/main" id="{99F1FC8F-F0BB-4EF5-AFD9-68350FA13293}"/>
              </a:ext>
            </a:extLst>
          </p:cNvPr>
          <p:cNvSpPr>
            <a:spLocks noGrp="1"/>
          </p:cNvSpPr>
          <p:nvPr>
            <p:ph idx="1"/>
          </p:nvPr>
        </p:nvSpPr>
        <p:spPr/>
        <p:txBody>
          <a:bodyPr/>
          <a:lstStyle/>
          <a:p>
            <a:r>
              <a:rPr lang="en-US" dirty="0"/>
              <a:t>November 23</a:t>
            </a:r>
            <a:r>
              <a:rPr lang="en-US" baseline="30000" dirty="0"/>
              <a:t>rd</a:t>
            </a:r>
            <a:endParaRPr lang="en-US" dirty="0"/>
          </a:p>
          <a:p>
            <a:r>
              <a:rPr lang="en-US" dirty="0"/>
              <a:t>November 28</a:t>
            </a:r>
            <a:r>
              <a:rPr lang="en-US" baseline="30000" dirty="0"/>
              <a:t>th</a:t>
            </a:r>
            <a:endParaRPr lang="en-US" dirty="0"/>
          </a:p>
          <a:p>
            <a:r>
              <a:rPr lang="en-US" dirty="0"/>
              <a:t>November 30</a:t>
            </a:r>
            <a:r>
              <a:rPr lang="en-US" baseline="30000" dirty="0"/>
              <a:t>th</a:t>
            </a:r>
            <a:r>
              <a:rPr lang="en-US" dirty="0"/>
              <a:t> </a:t>
            </a:r>
          </a:p>
        </p:txBody>
      </p:sp>
    </p:spTree>
    <p:extLst>
      <p:ext uri="{BB962C8B-B14F-4D97-AF65-F5344CB8AC3E}">
        <p14:creationId xmlns:p14="http://schemas.microsoft.com/office/powerpoint/2010/main" val="395879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B5D52-6FDD-4D08-997E-69B840D77518}"/>
              </a:ext>
            </a:extLst>
          </p:cNvPr>
          <p:cNvSpPr>
            <a:spLocks noGrp="1"/>
          </p:cNvSpPr>
          <p:nvPr>
            <p:ph type="title"/>
          </p:nvPr>
        </p:nvSpPr>
        <p:spPr/>
        <p:txBody>
          <a:bodyPr/>
          <a:lstStyle/>
          <a:p>
            <a:r>
              <a:rPr lang="en-US" dirty="0"/>
              <a:t>Exam Date – SOCI 252 A</a:t>
            </a:r>
          </a:p>
        </p:txBody>
      </p:sp>
      <p:sp>
        <p:nvSpPr>
          <p:cNvPr id="3" name="Content Placeholder 2">
            <a:extLst>
              <a:ext uri="{FF2B5EF4-FFF2-40B4-BE49-F238E27FC236}">
                <a16:creationId xmlns:a16="http://schemas.microsoft.com/office/drawing/2014/main" id="{B0930FB3-AF2A-46D7-A8F9-3A2A7D293128}"/>
              </a:ext>
            </a:extLst>
          </p:cNvPr>
          <p:cNvSpPr>
            <a:spLocks noGrp="1"/>
          </p:cNvSpPr>
          <p:nvPr>
            <p:ph idx="1"/>
          </p:nvPr>
        </p:nvSpPr>
        <p:spPr/>
        <p:txBody>
          <a:bodyPr>
            <a:normAutofit/>
          </a:bodyPr>
          <a:lstStyle/>
          <a:p>
            <a:r>
              <a:rPr lang="en-CA" sz="2800" dirty="0"/>
              <a:t>For students who do not have an e-mail about the exam (SOCI 252 A)</a:t>
            </a:r>
            <a:br>
              <a:rPr lang="en-CA" dirty="0"/>
            </a:br>
            <a:r>
              <a:rPr lang="en-CA" dirty="0"/>
              <a:t>Exam Room – </a:t>
            </a:r>
            <a:r>
              <a:rPr lang="en-CA" b="1" dirty="0"/>
              <a:t>MB2.435</a:t>
            </a:r>
            <a:br>
              <a:rPr lang="en-CA" dirty="0"/>
            </a:br>
            <a:r>
              <a:rPr lang="en-CA" dirty="0"/>
              <a:t>Exam Date – </a:t>
            </a:r>
            <a:r>
              <a:rPr lang="en-CA" b="1" dirty="0"/>
              <a:t>December 7th </a:t>
            </a:r>
            <a:br>
              <a:rPr lang="en-CA" dirty="0"/>
            </a:br>
            <a:r>
              <a:rPr lang="en-CA" dirty="0"/>
              <a:t>Exam Time – </a:t>
            </a:r>
            <a:r>
              <a:rPr lang="en-CA" b="1" dirty="0"/>
              <a:t>14:00 – 17:00</a:t>
            </a:r>
          </a:p>
          <a:p>
            <a:r>
              <a:rPr lang="en-CA" i="1" dirty="0"/>
              <a:t>ANTH 252 students have received an exam date online</a:t>
            </a:r>
          </a:p>
          <a:p>
            <a:endParaRPr lang="en-CA" dirty="0"/>
          </a:p>
          <a:p>
            <a:r>
              <a:rPr lang="en-CA" dirty="0"/>
              <a:t>Please come see me, there is a schedule conflict.</a:t>
            </a:r>
          </a:p>
          <a:p>
            <a:r>
              <a:rPr lang="en-CA" sz="1800" i="1" dirty="0"/>
              <a:t>Samuel </a:t>
            </a:r>
            <a:r>
              <a:rPr lang="en-CA" sz="1800" i="1" dirty="0" err="1"/>
              <a:t>Sumayo</a:t>
            </a:r>
            <a:br>
              <a:rPr lang="en-CA" sz="1800" i="1" dirty="0"/>
            </a:br>
            <a:r>
              <a:rPr lang="en-CA" sz="1800" i="1" dirty="0"/>
              <a:t>Sarah </a:t>
            </a:r>
            <a:r>
              <a:rPr lang="en-CA" sz="1800" i="1" dirty="0" err="1"/>
              <a:t>Stroppetti</a:t>
            </a:r>
            <a:r>
              <a:rPr lang="en-CA" sz="1800" i="1" dirty="0"/>
              <a:t> </a:t>
            </a:r>
            <a:br>
              <a:rPr lang="en-CA" sz="1800" i="1" dirty="0"/>
            </a:br>
            <a:r>
              <a:rPr lang="en-CA" sz="1800" i="1" dirty="0"/>
              <a:t>Camille </a:t>
            </a:r>
            <a:r>
              <a:rPr lang="en-CA" sz="1800" i="1" dirty="0" err="1"/>
              <a:t>Juton</a:t>
            </a:r>
            <a:endParaRPr lang="en-US" sz="1800" i="1" dirty="0"/>
          </a:p>
        </p:txBody>
      </p:sp>
    </p:spTree>
    <p:extLst>
      <p:ext uri="{BB962C8B-B14F-4D97-AF65-F5344CB8AC3E}">
        <p14:creationId xmlns:p14="http://schemas.microsoft.com/office/powerpoint/2010/main" val="191401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E30ED-0B3E-4252-8D2D-ED0CF4DAF22A}"/>
              </a:ext>
            </a:extLst>
          </p:cNvPr>
          <p:cNvSpPr>
            <a:spLocks noGrp="1"/>
          </p:cNvSpPr>
          <p:nvPr>
            <p:ph type="title"/>
          </p:nvPr>
        </p:nvSpPr>
        <p:spPr/>
        <p:txBody>
          <a:bodyPr/>
          <a:lstStyle/>
          <a:p>
            <a:r>
              <a:rPr lang="en-US" dirty="0"/>
              <a:t>Biodiversity </a:t>
            </a:r>
          </a:p>
        </p:txBody>
      </p:sp>
      <p:sp>
        <p:nvSpPr>
          <p:cNvPr id="3" name="Content Placeholder 2">
            <a:extLst>
              <a:ext uri="{FF2B5EF4-FFF2-40B4-BE49-F238E27FC236}">
                <a16:creationId xmlns:a16="http://schemas.microsoft.com/office/drawing/2014/main" id="{F8D0237F-7585-4461-B755-E5FCED82816D}"/>
              </a:ext>
            </a:extLst>
          </p:cNvPr>
          <p:cNvSpPr>
            <a:spLocks noGrp="1"/>
          </p:cNvSpPr>
          <p:nvPr>
            <p:ph idx="1"/>
          </p:nvPr>
        </p:nvSpPr>
        <p:spPr/>
        <p:txBody>
          <a:bodyPr>
            <a:normAutofit/>
          </a:bodyPr>
          <a:lstStyle/>
          <a:p>
            <a:r>
              <a:rPr lang="en-US" dirty="0"/>
              <a:t>Seed Saving Movement </a:t>
            </a:r>
            <a:r>
              <a:rPr lang="en-US" dirty="0">
                <a:hlinkClick r:id="rId2"/>
              </a:rPr>
              <a:t>Navdanya</a:t>
            </a:r>
            <a:endParaRPr lang="en-US" dirty="0">
              <a:hlinkClick r:id="rId3"/>
            </a:endParaRPr>
          </a:p>
          <a:p>
            <a:r>
              <a:rPr lang="en-US" dirty="0"/>
              <a:t>System to monitor ecological changes (Navdanya):</a:t>
            </a:r>
          </a:p>
          <a:p>
            <a:pPr lvl="1"/>
            <a:r>
              <a:rPr lang="en-US" dirty="0"/>
              <a:t>Provides documentation of the biodiversity status of a farm, including crop, tree and animal biodiversity</a:t>
            </a:r>
          </a:p>
          <a:p>
            <a:pPr lvl="1"/>
            <a:r>
              <a:rPr lang="en-US" dirty="0"/>
              <a:t>Indicates the contribution of biodiversity to provisioning of internal inputs and to the building and maintenance of nature’s economy through the conservation of the soil, water, and biodiversity</a:t>
            </a:r>
          </a:p>
          <a:p>
            <a:pPr lvl="1"/>
            <a:r>
              <a:rPr lang="en-US" dirty="0"/>
              <a:t>Indicates the contribution of biodiversity to the self-provisioning of food needs by agricultural families and communities, and to the building and maintenance of people’s economy</a:t>
            </a:r>
          </a:p>
          <a:p>
            <a:pPr lvl="1"/>
            <a:r>
              <a:rPr lang="en-US" dirty="0"/>
              <a:t>Reflects the market economy of the farm in terms of incomes from the sale of agricultural produce, as well as the additional costs for extremal inputs and retail food when biodiversity is lost</a:t>
            </a:r>
            <a:endParaRPr lang="en-US" dirty="0">
              <a:hlinkClick r:id="rId3"/>
            </a:endParaRPr>
          </a:p>
          <a:p>
            <a:r>
              <a:rPr lang="en-US" dirty="0" err="1">
                <a:hlinkClick r:id="rId3"/>
              </a:rPr>
              <a:t>Baranaja</a:t>
            </a:r>
            <a:r>
              <a:rPr lang="en-US" dirty="0">
                <a:hlinkClick r:id="rId3"/>
              </a:rPr>
              <a:t>: Twelve Seeds of Sustainability</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75641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21694-03B8-49CE-ABA6-4824937FCA2D}"/>
              </a:ext>
            </a:extLst>
          </p:cNvPr>
          <p:cNvSpPr>
            <a:spLocks noGrp="1"/>
          </p:cNvSpPr>
          <p:nvPr>
            <p:ph type="title"/>
          </p:nvPr>
        </p:nvSpPr>
        <p:spPr/>
        <p:txBody>
          <a:bodyPr/>
          <a:lstStyle/>
          <a:p>
            <a:r>
              <a:rPr lang="en-US" dirty="0"/>
              <a:t>Commodification of Food </a:t>
            </a:r>
          </a:p>
        </p:txBody>
      </p:sp>
      <p:sp>
        <p:nvSpPr>
          <p:cNvPr id="3" name="Content Placeholder 2">
            <a:extLst>
              <a:ext uri="{FF2B5EF4-FFF2-40B4-BE49-F238E27FC236}">
                <a16:creationId xmlns:a16="http://schemas.microsoft.com/office/drawing/2014/main" id="{76F4396C-CA7B-4271-899C-27744ED6531B}"/>
              </a:ext>
            </a:extLst>
          </p:cNvPr>
          <p:cNvSpPr>
            <a:spLocks noGrp="1"/>
          </p:cNvSpPr>
          <p:nvPr>
            <p:ph idx="1"/>
          </p:nvPr>
        </p:nvSpPr>
        <p:spPr/>
        <p:txBody>
          <a:bodyPr>
            <a:normAutofit fontScale="70000" lnSpcReduction="20000"/>
          </a:bodyPr>
          <a:lstStyle/>
          <a:p>
            <a:r>
              <a:rPr lang="en-US" sz="3400" dirty="0"/>
              <a:t>Commodity:  </a:t>
            </a:r>
          </a:p>
          <a:p>
            <a:pPr marL="201168" lvl="1" indent="0">
              <a:buNone/>
            </a:pPr>
            <a:endParaRPr lang="en-US" dirty="0"/>
          </a:p>
          <a:p>
            <a:pPr marL="201168" lvl="1" indent="0">
              <a:buNone/>
            </a:pPr>
            <a:r>
              <a:rPr lang="en-US" dirty="0"/>
              <a:t>Cambridge English Dictionary </a:t>
            </a:r>
          </a:p>
          <a:p>
            <a:pPr lvl="1"/>
            <a:r>
              <a:rPr lang="en-US" dirty="0"/>
              <a:t>A</a:t>
            </a:r>
            <a:r>
              <a:rPr lang="en-CA" dirty="0"/>
              <a:t> substance or product that can be traded, bought, or sold. </a:t>
            </a:r>
          </a:p>
          <a:p>
            <a:pPr lvl="1"/>
            <a:r>
              <a:rPr lang="en-CA" dirty="0"/>
              <a:t>A</a:t>
            </a:r>
            <a:r>
              <a:rPr lang="en-US" dirty="0"/>
              <a:t> valuable quality</a:t>
            </a:r>
          </a:p>
          <a:p>
            <a:pPr marL="201168" lvl="1" indent="0">
              <a:buNone/>
            </a:pPr>
            <a:r>
              <a:rPr lang="en-CA" dirty="0"/>
              <a:t>Oxford Dictionary</a:t>
            </a:r>
          </a:p>
          <a:p>
            <a:pPr lvl="1"/>
            <a:r>
              <a:rPr lang="en-CA" dirty="0"/>
              <a:t>A raw material or primary agricultural product that can be bought and sold, such as copper or coffee.</a:t>
            </a:r>
          </a:p>
          <a:p>
            <a:pPr lvl="1"/>
            <a:r>
              <a:rPr lang="en-CA" dirty="0"/>
              <a:t>A useful or valuable thing.</a:t>
            </a:r>
          </a:p>
          <a:p>
            <a:pPr marL="201168" lvl="1" indent="0">
              <a:buNone/>
            </a:pPr>
            <a:r>
              <a:rPr lang="en-CA" dirty="0"/>
              <a:t>Myriam-Webster Dictionary </a:t>
            </a:r>
          </a:p>
          <a:p>
            <a:pPr lvl="1"/>
            <a:r>
              <a:rPr lang="en-CA" dirty="0"/>
              <a:t>An economic good: such as</a:t>
            </a:r>
          </a:p>
          <a:p>
            <a:pPr lvl="2"/>
            <a:r>
              <a:rPr lang="en-CA" dirty="0"/>
              <a:t>A product of agriculture </a:t>
            </a:r>
          </a:p>
          <a:p>
            <a:pPr lvl="2"/>
            <a:r>
              <a:rPr lang="en-CA" dirty="0"/>
              <a:t>An article of commerce especially when delivered for shipment </a:t>
            </a:r>
          </a:p>
          <a:p>
            <a:pPr lvl="2"/>
            <a:r>
              <a:rPr lang="en-CA" dirty="0"/>
              <a:t>A mass-produced unspecialized product commodity chemicals</a:t>
            </a:r>
            <a:br>
              <a:rPr lang="en-CA" dirty="0"/>
            </a:br>
            <a:endParaRPr lang="en-CA" dirty="0"/>
          </a:p>
          <a:p>
            <a:pPr lvl="1"/>
            <a:r>
              <a:rPr lang="en-CA" dirty="0"/>
              <a:t>Something useful or valued</a:t>
            </a:r>
          </a:p>
          <a:p>
            <a:pPr lvl="1"/>
            <a:r>
              <a:rPr lang="en-CA" dirty="0"/>
              <a:t>Convenience, advantage</a:t>
            </a:r>
          </a:p>
          <a:p>
            <a:pPr lvl="1"/>
            <a:r>
              <a:rPr lang="en-CA" dirty="0"/>
              <a:t>A good or service whose wide availability typically leads to smaller profit margins and diminishes the importance of factors (such as brand name) other than price </a:t>
            </a:r>
          </a:p>
          <a:p>
            <a:pPr lvl="1"/>
            <a:r>
              <a:rPr lang="en-CA" dirty="0"/>
              <a:t>One that is subject to ready exchange or exploitation within a market</a:t>
            </a:r>
          </a:p>
        </p:txBody>
      </p:sp>
    </p:spTree>
    <p:extLst>
      <p:ext uri="{BB962C8B-B14F-4D97-AF65-F5344CB8AC3E}">
        <p14:creationId xmlns:p14="http://schemas.microsoft.com/office/powerpoint/2010/main" val="2622684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2EED-B2E9-47CB-AE57-E737CCE3E15D}"/>
              </a:ext>
            </a:extLst>
          </p:cNvPr>
          <p:cNvSpPr>
            <a:spLocks noGrp="1"/>
          </p:cNvSpPr>
          <p:nvPr>
            <p:ph type="title"/>
          </p:nvPr>
        </p:nvSpPr>
        <p:spPr/>
        <p:txBody>
          <a:bodyPr/>
          <a:lstStyle/>
          <a:p>
            <a:r>
              <a:rPr lang="en-US" dirty="0"/>
              <a:t>Commodification of Food</a:t>
            </a:r>
          </a:p>
        </p:txBody>
      </p:sp>
      <p:sp>
        <p:nvSpPr>
          <p:cNvPr id="3" name="Content Placeholder 2">
            <a:extLst>
              <a:ext uri="{FF2B5EF4-FFF2-40B4-BE49-F238E27FC236}">
                <a16:creationId xmlns:a16="http://schemas.microsoft.com/office/drawing/2014/main" id="{DD9E0405-6013-43D2-8CB4-D0E856E16609}"/>
              </a:ext>
            </a:extLst>
          </p:cNvPr>
          <p:cNvSpPr>
            <a:spLocks noGrp="1"/>
          </p:cNvSpPr>
          <p:nvPr>
            <p:ph idx="1"/>
          </p:nvPr>
        </p:nvSpPr>
        <p:spPr/>
        <p:txBody>
          <a:bodyPr>
            <a:normAutofit lnSpcReduction="10000"/>
          </a:bodyPr>
          <a:lstStyle/>
          <a:p>
            <a:r>
              <a:rPr lang="en-US" dirty="0"/>
              <a:t>Marx </a:t>
            </a:r>
          </a:p>
          <a:p>
            <a:pPr lvl="1"/>
            <a:r>
              <a:rPr lang="en-US" dirty="0"/>
              <a:t>C – C</a:t>
            </a:r>
          </a:p>
          <a:p>
            <a:pPr lvl="1"/>
            <a:r>
              <a:rPr lang="en-US" dirty="0"/>
              <a:t>C – M – C</a:t>
            </a:r>
          </a:p>
          <a:p>
            <a:pPr lvl="1"/>
            <a:r>
              <a:rPr lang="en-US" dirty="0"/>
              <a:t>M – C – M’</a:t>
            </a:r>
          </a:p>
          <a:p>
            <a:pPr lvl="1"/>
            <a:r>
              <a:rPr lang="en-US" dirty="0"/>
              <a:t>M – M’ </a:t>
            </a:r>
          </a:p>
          <a:p>
            <a:pPr marL="201168" lvl="1" indent="0">
              <a:buNone/>
            </a:pPr>
            <a:endParaRPr lang="en-US" dirty="0"/>
          </a:p>
          <a:p>
            <a:pPr marL="201168" lvl="1" indent="0">
              <a:buNone/>
            </a:pPr>
            <a:r>
              <a:rPr lang="en-US" sz="1600" i="1" dirty="0"/>
              <a:t>See Diagram on Board Regarding Marx’s Labour Theory of Value</a:t>
            </a:r>
          </a:p>
          <a:p>
            <a:pPr marL="201168" lvl="1" indent="0">
              <a:buNone/>
            </a:pPr>
            <a:endParaRPr lang="en-US" dirty="0"/>
          </a:p>
          <a:p>
            <a:r>
              <a:rPr lang="en-US" dirty="0"/>
              <a:t>Polanyi – Fictitious Commodity </a:t>
            </a:r>
          </a:p>
          <a:p>
            <a:pPr lvl="1"/>
            <a:r>
              <a:rPr lang="en-US" dirty="0"/>
              <a:t>Land</a:t>
            </a:r>
          </a:p>
          <a:p>
            <a:pPr lvl="1"/>
            <a:r>
              <a:rPr lang="en-US" dirty="0"/>
              <a:t>Labour </a:t>
            </a:r>
          </a:p>
          <a:p>
            <a:pPr lvl="1"/>
            <a:r>
              <a:rPr lang="en-US" dirty="0"/>
              <a:t>Money</a:t>
            </a:r>
          </a:p>
          <a:p>
            <a:pPr marL="201168" lvl="1" indent="0">
              <a:buNone/>
            </a:pPr>
            <a:endParaRPr lang="en-US" dirty="0"/>
          </a:p>
        </p:txBody>
      </p:sp>
    </p:spTree>
    <p:extLst>
      <p:ext uri="{BB962C8B-B14F-4D97-AF65-F5344CB8AC3E}">
        <p14:creationId xmlns:p14="http://schemas.microsoft.com/office/powerpoint/2010/main" val="363693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E770-DED9-4B55-871D-2751BB94DE2B}"/>
              </a:ext>
            </a:extLst>
          </p:cNvPr>
          <p:cNvSpPr>
            <a:spLocks noGrp="1"/>
          </p:cNvSpPr>
          <p:nvPr>
            <p:ph type="title"/>
          </p:nvPr>
        </p:nvSpPr>
        <p:spPr/>
        <p:txBody>
          <a:bodyPr/>
          <a:lstStyle/>
          <a:p>
            <a:r>
              <a:rPr lang="en-US" dirty="0"/>
              <a:t>De-commodifying = Creating Commons</a:t>
            </a:r>
          </a:p>
        </p:txBody>
      </p:sp>
      <p:sp>
        <p:nvSpPr>
          <p:cNvPr id="3" name="Content Placeholder 2">
            <a:extLst>
              <a:ext uri="{FF2B5EF4-FFF2-40B4-BE49-F238E27FC236}">
                <a16:creationId xmlns:a16="http://schemas.microsoft.com/office/drawing/2014/main" id="{63163311-2277-44F7-A2FF-6DF44E7AC0D9}"/>
              </a:ext>
            </a:extLst>
          </p:cNvPr>
          <p:cNvSpPr>
            <a:spLocks noGrp="1"/>
          </p:cNvSpPr>
          <p:nvPr>
            <p:ph idx="1"/>
          </p:nvPr>
        </p:nvSpPr>
        <p:spPr/>
        <p:txBody>
          <a:bodyPr>
            <a:normAutofit fontScale="92500"/>
          </a:bodyPr>
          <a:lstStyle/>
          <a:p>
            <a:r>
              <a:rPr lang="en-US" sz="2300" dirty="0"/>
              <a:t>Closing of commons:</a:t>
            </a:r>
          </a:p>
          <a:p>
            <a:pPr marL="201168" lvl="1" indent="0">
              <a:buNone/>
            </a:pPr>
            <a:r>
              <a:rPr lang="en-US" dirty="0"/>
              <a:t>1 – The exclusion of people from access to resources that had been their common property of held in common</a:t>
            </a:r>
          </a:p>
          <a:p>
            <a:pPr marL="201168" lvl="1" indent="0">
              <a:buNone/>
            </a:pPr>
            <a:r>
              <a:rPr lang="en-US" dirty="0"/>
              <a:t>2 – The creation of ‘surplus’ or ‘disposable’ people by denying rights of access to the commons that sustained them</a:t>
            </a:r>
          </a:p>
          <a:p>
            <a:pPr marL="201168" lvl="1" indent="0">
              <a:buNone/>
            </a:pPr>
            <a:r>
              <a:rPr lang="en-US" dirty="0"/>
              <a:t>3 – The creation of private property by the enclosure of common property</a:t>
            </a:r>
          </a:p>
          <a:p>
            <a:pPr marL="201168" lvl="1" indent="0">
              <a:buNone/>
            </a:pPr>
            <a:r>
              <a:rPr lang="en-US" dirty="0"/>
              <a:t>4 – The replacement of diversity that provides for multiple needs and performs multiple functions with monocultures that provide raw material</a:t>
            </a:r>
            <a:br>
              <a:rPr lang="en-US" dirty="0"/>
            </a:br>
            <a:r>
              <a:rPr lang="en-US" dirty="0"/>
              <a:t>5 – The enclosure of minds and imagination, with the result that enclosures are defined and perceived as universal human progress, not as growth of privilege and exclusive rights for a few and dispossession and impoverished for the many</a:t>
            </a:r>
          </a:p>
          <a:p>
            <a:pPr marL="201168" lvl="1" indent="0">
              <a:buNone/>
            </a:pPr>
            <a:endParaRPr lang="en-US" dirty="0"/>
          </a:p>
          <a:p>
            <a:pPr marL="201168" lvl="1" indent="0">
              <a:buNone/>
            </a:pPr>
            <a:r>
              <a:rPr lang="en-US" dirty="0"/>
              <a:t>Terra matter – Mother earth</a:t>
            </a:r>
          </a:p>
          <a:p>
            <a:pPr marL="201168" lvl="1" indent="0">
              <a:buNone/>
            </a:pPr>
            <a:r>
              <a:rPr lang="en-US" dirty="0"/>
              <a:t>Terra nullius – Empty land</a:t>
            </a:r>
          </a:p>
          <a:p>
            <a:pPr marL="201168" lvl="1" indent="0">
              <a:buNone/>
            </a:pPr>
            <a:r>
              <a:rPr lang="en-US" b="1" dirty="0"/>
              <a:t>Bio nullius – Life as empty intelligence</a:t>
            </a:r>
          </a:p>
        </p:txBody>
      </p:sp>
    </p:spTree>
    <p:extLst>
      <p:ext uri="{BB962C8B-B14F-4D97-AF65-F5344CB8AC3E}">
        <p14:creationId xmlns:p14="http://schemas.microsoft.com/office/powerpoint/2010/main" val="337963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DA52-B695-4F25-A276-6303DFA9CBD5}"/>
              </a:ext>
            </a:extLst>
          </p:cNvPr>
          <p:cNvSpPr>
            <a:spLocks noGrp="1"/>
          </p:cNvSpPr>
          <p:nvPr>
            <p:ph type="title"/>
          </p:nvPr>
        </p:nvSpPr>
        <p:spPr/>
        <p:txBody>
          <a:bodyPr>
            <a:normAutofit/>
          </a:bodyPr>
          <a:lstStyle/>
          <a:p>
            <a:r>
              <a:rPr lang="en-US" dirty="0"/>
              <a:t>Commons Toolkit - Recap</a:t>
            </a:r>
            <a:br>
              <a:rPr lang="en-US" dirty="0"/>
            </a:br>
            <a:r>
              <a:rPr lang="en-US" sz="1200" i="1" dirty="0"/>
              <a:t>Gibson-Graham, J.K., Cameron, J., Healy, S. (2013) Take Back the Economy: An Ethical Guide for Transforming Communities, University of Minnesota Press</a:t>
            </a:r>
            <a:endParaRPr lang="en-US" dirty="0"/>
          </a:p>
        </p:txBody>
      </p:sp>
      <p:sp>
        <p:nvSpPr>
          <p:cNvPr id="3" name="Content Placeholder 2">
            <a:extLst>
              <a:ext uri="{FF2B5EF4-FFF2-40B4-BE49-F238E27FC236}">
                <a16:creationId xmlns:a16="http://schemas.microsoft.com/office/drawing/2014/main" id="{233E080E-617E-4A8D-882E-37206660F559}"/>
              </a:ext>
            </a:extLst>
          </p:cNvPr>
          <p:cNvSpPr>
            <a:spLocks noGrp="1"/>
          </p:cNvSpPr>
          <p:nvPr>
            <p:ph idx="1"/>
          </p:nvPr>
        </p:nvSpPr>
        <p:spPr/>
        <p:txBody>
          <a:bodyPr/>
          <a:lstStyle/>
          <a:p>
            <a:r>
              <a:rPr lang="en-US" dirty="0"/>
              <a:t>Types of commons:</a:t>
            </a:r>
          </a:p>
          <a:p>
            <a:pPr lvl="1"/>
            <a:r>
              <a:rPr lang="en-US" dirty="0"/>
              <a:t>Biophysical</a:t>
            </a:r>
          </a:p>
          <a:p>
            <a:pPr lvl="1"/>
            <a:r>
              <a:rPr lang="en-US" dirty="0"/>
              <a:t>Cultural</a:t>
            </a:r>
          </a:p>
          <a:p>
            <a:pPr lvl="1"/>
            <a:r>
              <a:rPr lang="en-US" dirty="0"/>
              <a:t>Social </a:t>
            </a:r>
          </a:p>
          <a:p>
            <a:pPr lvl="1"/>
            <a:r>
              <a:rPr lang="en-US" dirty="0"/>
              <a:t>Knowledge</a:t>
            </a:r>
          </a:p>
          <a:p>
            <a:r>
              <a:rPr lang="en-US" dirty="0"/>
              <a:t>Ways to assess commons:</a:t>
            </a:r>
          </a:p>
          <a:p>
            <a:pPr lvl="1"/>
            <a:r>
              <a:rPr lang="en-US" dirty="0"/>
              <a:t>Access</a:t>
            </a:r>
          </a:p>
          <a:p>
            <a:pPr lvl="1"/>
            <a:r>
              <a:rPr lang="en-US" dirty="0"/>
              <a:t>Use</a:t>
            </a:r>
          </a:p>
          <a:p>
            <a:pPr lvl="1"/>
            <a:r>
              <a:rPr lang="en-US" dirty="0"/>
              <a:t>Benefit</a:t>
            </a:r>
          </a:p>
          <a:p>
            <a:pPr lvl="1"/>
            <a:r>
              <a:rPr lang="en-US" dirty="0"/>
              <a:t>Care</a:t>
            </a:r>
          </a:p>
          <a:p>
            <a:pPr lvl="1"/>
            <a:r>
              <a:rPr lang="en-US" dirty="0"/>
              <a:t>Responsibility</a:t>
            </a:r>
          </a:p>
          <a:p>
            <a:pPr lvl="1"/>
            <a:r>
              <a:rPr lang="en-US" dirty="0"/>
              <a:t>Property</a:t>
            </a:r>
          </a:p>
        </p:txBody>
      </p:sp>
    </p:spTree>
    <p:extLst>
      <p:ext uri="{BB962C8B-B14F-4D97-AF65-F5344CB8AC3E}">
        <p14:creationId xmlns:p14="http://schemas.microsoft.com/office/powerpoint/2010/main" val="420131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38092-9D22-47EB-927C-92A338042A8A}"/>
              </a:ext>
            </a:extLst>
          </p:cNvPr>
          <p:cNvSpPr>
            <a:spLocks noGrp="1"/>
          </p:cNvSpPr>
          <p:nvPr>
            <p:ph type="title"/>
          </p:nvPr>
        </p:nvSpPr>
        <p:spPr/>
        <p:txBody>
          <a:bodyPr/>
          <a:lstStyle/>
          <a:p>
            <a:r>
              <a:rPr lang="en-US" dirty="0"/>
              <a:t>Small Farms Produce Efficiently </a:t>
            </a:r>
            <a:r>
              <a:rPr lang="en-US" sz="2400" dirty="0"/>
              <a:t>(Vandana Shiva)</a:t>
            </a:r>
            <a:endParaRPr lang="en-US" dirty="0"/>
          </a:p>
        </p:txBody>
      </p:sp>
      <p:sp>
        <p:nvSpPr>
          <p:cNvPr id="3" name="Content Placeholder 2">
            <a:extLst>
              <a:ext uri="{FF2B5EF4-FFF2-40B4-BE49-F238E27FC236}">
                <a16:creationId xmlns:a16="http://schemas.microsoft.com/office/drawing/2014/main" id="{3A250360-57B1-4946-A13F-1253FE4B442C}"/>
              </a:ext>
            </a:extLst>
          </p:cNvPr>
          <p:cNvSpPr>
            <a:spLocks noGrp="1"/>
          </p:cNvSpPr>
          <p:nvPr>
            <p:ph idx="1"/>
          </p:nvPr>
        </p:nvSpPr>
        <p:spPr/>
        <p:txBody>
          <a:bodyPr/>
          <a:lstStyle/>
          <a:p>
            <a:r>
              <a:rPr lang="en-US" sz="2800" dirty="0"/>
              <a:t>Examples of efficiency according to Vandana Shiva </a:t>
            </a:r>
          </a:p>
          <a:p>
            <a:pPr lvl="1"/>
            <a:r>
              <a:rPr lang="en-US" dirty="0"/>
              <a:t>Peasants in Russia account for more than 50% of food production with ¼ agricultural land</a:t>
            </a:r>
          </a:p>
          <a:p>
            <a:pPr lvl="1"/>
            <a:r>
              <a:rPr lang="en-US" dirty="0"/>
              <a:t>Small-scale farmers in Ukraine produce 55% of food on 16% of agricultural land</a:t>
            </a:r>
          </a:p>
          <a:p>
            <a:pPr lvl="1"/>
            <a:r>
              <a:rPr lang="en-US" dirty="0"/>
              <a:t>Small-scale farmers in Kazakhstan produce 73% of food with 50% of agricultural land</a:t>
            </a:r>
          </a:p>
          <a:p>
            <a:pPr lvl="1"/>
            <a:r>
              <a:rPr lang="en-US" dirty="0"/>
              <a:t>In Papua New Guinea, five thousand varieties of sweet potato are cultivated – more than 20 varieties grown in a single garden</a:t>
            </a:r>
          </a:p>
          <a:p>
            <a:pPr lvl="1"/>
            <a:r>
              <a:rPr lang="en-US" dirty="0"/>
              <a:t>In Java, small-scale farmers cultivate 607 species in their home gardens – diversity of deciduous tropical rainforest</a:t>
            </a:r>
          </a:p>
          <a:p>
            <a:pPr lvl="1"/>
            <a:r>
              <a:rPr lang="en-US" dirty="0"/>
              <a:t>Single home garden in Thailand has more than 230 species</a:t>
            </a:r>
          </a:p>
          <a:p>
            <a:pPr lvl="1"/>
            <a:r>
              <a:rPr lang="en-US" dirty="0"/>
              <a:t>In eastern Nigeria, home gardens occupying only 2% of household’s farmland account for 50% of farm’s total output</a:t>
            </a:r>
          </a:p>
          <a:p>
            <a:pPr lvl="1"/>
            <a:r>
              <a:rPr lang="en-US" dirty="0"/>
              <a:t>Home gardens in Indonesia provide 20% household income and 40% domestic food supplies</a:t>
            </a:r>
          </a:p>
          <a:p>
            <a:endParaRPr lang="en-US" dirty="0"/>
          </a:p>
        </p:txBody>
      </p:sp>
    </p:spTree>
    <p:extLst>
      <p:ext uri="{BB962C8B-B14F-4D97-AF65-F5344CB8AC3E}">
        <p14:creationId xmlns:p14="http://schemas.microsoft.com/office/powerpoint/2010/main" val="363459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8688D-67CB-4FEA-946C-CE06C2ED2E13}"/>
              </a:ext>
            </a:extLst>
          </p:cNvPr>
          <p:cNvSpPr>
            <a:spLocks noGrp="1"/>
          </p:cNvSpPr>
          <p:nvPr>
            <p:ph type="title"/>
          </p:nvPr>
        </p:nvSpPr>
        <p:spPr/>
        <p:txBody>
          <a:bodyPr/>
          <a:lstStyle/>
          <a:p>
            <a:r>
              <a:rPr lang="en-US" dirty="0"/>
              <a:t>Land Grab </a:t>
            </a:r>
            <a:r>
              <a:rPr lang="en-US" sz="3200" dirty="0"/>
              <a:t>(Vandana Shiva)</a:t>
            </a:r>
            <a:endParaRPr lang="en-US" dirty="0"/>
          </a:p>
        </p:txBody>
      </p:sp>
      <p:sp>
        <p:nvSpPr>
          <p:cNvPr id="3" name="Content Placeholder 2">
            <a:extLst>
              <a:ext uri="{FF2B5EF4-FFF2-40B4-BE49-F238E27FC236}">
                <a16:creationId xmlns:a16="http://schemas.microsoft.com/office/drawing/2014/main" id="{EF5CEF13-311B-4B19-A3AC-F8744AB70FC3}"/>
              </a:ext>
            </a:extLst>
          </p:cNvPr>
          <p:cNvSpPr>
            <a:spLocks noGrp="1"/>
          </p:cNvSpPr>
          <p:nvPr>
            <p:ph idx="1"/>
          </p:nvPr>
        </p:nvSpPr>
        <p:spPr/>
        <p:txBody>
          <a:bodyPr/>
          <a:lstStyle/>
          <a:p>
            <a:r>
              <a:rPr lang="en-US" dirty="0"/>
              <a:t>European Union</a:t>
            </a:r>
          </a:p>
          <a:p>
            <a:pPr lvl="1"/>
            <a:r>
              <a:rPr lang="en-US" dirty="0"/>
              <a:t>1% control 20% of EU Farmland</a:t>
            </a:r>
          </a:p>
          <a:p>
            <a:pPr lvl="1"/>
            <a:r>
              <a:rPr lang="en-US" dirty="0"/>
              <a:t>3% control 50% of EU Farmland</a:t>
            </a:r>
          </a:p>
          <a:p>
            <a:pPr lvl="1"/>
            <a:r>
              <a:rPr lang="en-US" dirty="0"/>
              <a:t>80% of farms (small-scale) control 14.5% of EU Farmland</a:t>
            </a:r>
          </a:p>
          <a:p>
            <a:pPr lvl="1"/>
            <a:r>
              <a:rPr lang="en-US" dirty="0"/>
              <a:t>Between 2007 and 2010,  small-scale farmers lost 17% of EU Farmland</a:t>
            </a:r>
          </a:p>
          <a:p>
            <a:pPr lvl="1"/>
            <a:endParaRPr lang="en-US" dirty="0"/>
          </a:p>
          <a:p>
            <a:pPr marL="201168" lvl="1" indent="0">
              <a:buNone/>
            </a:pPr>
            <a:r>
              <a:rPr lang="en-US" i="1" dirty="0"/>
              <a:t>Farmer suicide is linked o debt-induced landgrabs</a:t>
            </a:r>
          </a:p>
        </p:txBody>
      </p:sp>
    </p:spTree>
    <p:extLst>
      <p:ext uri="{BB962C8B-B14F-4D97-AF65-F5344CB8AC3E}">
        <p14:creationId xmlns:p14="http://schemas.microsoft.com/office/powerpoint/2010/main" val="8912554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3017</TotalTime>
  <Words>784</Words>
  <Application>Microsoft Office PowerPoint</Application>
  <PresentationFormat>Widescreen</PresentationFormat>
  <Paragraphs>117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Food and Culture</vt:lpstr>
      <vt:lpstr>Exam Date – SOCI 252 A</vt:lpstr>
      <vt:lpstr>Biodiversity </vt:lpstr>
      <vt:lpstr>Commodification of Food </vt:lpstr>
      <vt:lpstr>Commodification of Food</vt:lpstr>
      <vt:lpstr>De-commodifying = Creating Commons</vt:lpstr>
      <vt:lpstr>Commons Toolkit - Recap Gibson-Graham, J.K., Cameron, J., Healy, S. (2013) Take Back the Economy: An Ethical Guide for Transforming Communities, University of Minnesota Press</vt:lpstr>
      <vt:lpstr>Small Farms Produce Efficiently (Vandana Shiva)</vt:lpstr>
      <vt:lpstr>Land Grab (Vandana Shiva)</vt:lpstr>
      <vt:lpstr>Seed Sovereignty (Vandana Shiva)</vt:lpstr>
      <vt:lpstr>TRIPS Agreement (Vandana Shiva)</vt:lpstr>
      <vt:lpstr>Violence Against Farmers (Vandana Shiva) </vt:lpstr>
      <vt:lpstr>Date for Cooking</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341</cp:revision>
  <dcterms:created xsi:type="dcterms:W3CDTF">2016-08-29T02:04:56Z</dcterms:created>
  <dcterms:modified xsi:type="dcterms:W3CDTF">2017-11-09T13:24:26Z</dcterms:modified>
</cp:coreProperties>
</file>