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57" r:id="rId3"/>
    <p:sldId id="273" r:id="rId4"/>
    <p:sldId id="274" r:id="rId5"/>
    <p:sldId id="275"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6" r:id="rId20"/>
    <p:sldId id="283" r:id="rId21"/>
    <p:sldId id="277" r:id="rId22"/>
    <p:sldId id="278" r:id="rId23"/>
    <p:sldId id="280" r:id="rId24"/>
    <p:sldId id="279" r:id="rId25"/>
    <p:sldId id="284" r:id="rId26"/>
    <p:sldId id="281" r:id="rId27"/>
    <p:sldId id="282" r:id="rId28"/>
    <p:sldId id="285" r:id="rId29"/>
    <p:sldId id="272"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94660"/>
  </p:normalViewPr>
  <p:slideViewPr>
    <p:cSldViewPr snapToGrid="0">
      <p:cViewPr varScale="1">
        <p:scale>
          <a:sx n="88" d="100"/>
          <a:sy n="88" d="100"/>
        </p:scale>
        <p:origin x="80" y="3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2018-07-03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2018-07-03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2018-07-03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2018-07-03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2018-07-03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2018-07-03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2018-07-03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2018-07-03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2018-07-03</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2018-07-03</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2018-07-03</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2018-07-03</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concordia.ca/students/accessibility.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erikchevrier.ca/" TargetMode="External"/><Relationship Id="rId2" Type="http://schemas.openxmlformats.org/officeDocument/2006/relationships/hyperlink" Target="http://erikchevrier.ca/" TargetMode="External"/><Relationship Id="rId1" Type="http://schemas.openxmlformats.org/officeDocument/2006/relationships/slideLayout" Target="../slideLayouts/slideLayout2.xml"/><Relationship Id="rId6" Type="http://schemas.openxmlformats.org/officeDocument/2006/relationships/hyperlink" Target="http://collectivevision.ca/" TargetMode="External"/><Relationship Id="rId5" Type="http://schemas.openxmlformats.org/officeDocument/2006/relationships/hyperlink" Target="http://concordiafoodgroups.ca/" TargetMode="External"/><Relationship Id="rId4" Type="http://schemas.openxmlformats.org/officeDocument/2006/relationships/hyperlink" Target="mailto:professor@erikchevrier.ca"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v=tzLZD1gA5us" TargetMode="External"/><Relationship Id="rId2" Type="http://schemas.openxmlformats.org/officeDocument/2006/relationships/hyperlink" Target="https://www.youtube.com/watch?v=i82trFGtY24"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youtube.com/watch?v=RIrcB1sAN8I"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youtube.com/watch?v=DnPmg0R1M04"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Fundamentals of Social Psychology</a:t>
            </a:r>
          </a:p>
        </p:txBody>
      </p:sp>
      <p:sp>
        <p:nvSpPr>
          <p:cNvPr id="3" name="Subtitle 2"/>
          <p:cNvSpPr>
            <a:spLocks noGrp="1"/>
          </p:cNvSpPr>
          <p:nvPr>
            <p:ph type="subTitle" idx="1"/>
          </p:nvPr>
        </p:nvSpPr>
        <p:spPr/>
        <p:txBody>
          <a:bodyPr>
            <a:normAutofit fontScale="85000" lnSpcReduction="20000"/>
          </a:bodyPr>
          <a:lstStyle/>
          <a:p>
            <a:r>
              <a:rPr lang="en-CA" dirty="0"/>
              <a:t>Introduction</a:t>
            </a:r>
          </a:p>
          <a:p>
            <a:r>
              <a:rPr lang="en-CA" dirty="0"/>
              <a:t>June 27</a:t>
            </a:r>
            <a:r>
              <a:rPr lang="en-CA" baseline="30000" dirty="0"/>
              <a:t>th</a:t>
            </a:r>
            <a:r>
              <a:rPr lang="en-CA" dirty="0"/>
              <a:t>, 2018</a:t>
            </a:r>
          </a:p>
          <a:p>
            <a:r>
              <a:rPr lang="en-CA" dirty="0"/>
              <a:t>Erik Chevrier</a:t>
            </a:r>
          </a:p>
          <a:p>
            <a:endParaRPr lang="en-CA" dirty="0"/>
          </a:p>
        </p:txBody>
      </p:sp>
    </p:spTree>
    <p:extLst>
      <p:ext uri="{BB962C8B-B14F-4D97-AF65-F5344CB8AC3E}">
        <p14:creationId xmlns:p14="http://schemas.microsoft.com/office/powerpoint/2010/main" val="9186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2CB54-F042-44CF-A5DE-CD59BB39DB3A}"/>
              </a:ext>
            </a:extLst>
          </p:cNvPr>
          <p:cNvSpPr>
            <a:spLocks noGrp="1"/>
          </p:cNvSpPr>
          <p:nvPr>
            <p:ph type="title"/>
          </p:nvPr>
        </p:nvSpPr>
        <p:spPr/>
        <p:txBody>
          <a:bodyPr/>
          <a:lstStyle/>
          <a:p>
            <a:r>
              <a:rPr lang="en-US" dirty="0"/>
              <a:t>Course Evaluation</a:t>
            </a:r>
          </a:p>
        </p:txBody>
      </p:sp>
      <p:sp>
        <p:nvSpPr>
          <p:cNvPr id="3" name="Content Placeholder 2">
            <a:extLst>
              <a:ext uri="{FF2B5EF4-FFF2-40B4-BE49-F238E27FC236}">
                <a16:creationId xmlns:a16="http://schemas.microsoft.com/office/drawing/2014/main" id="{26536F97-D6DC-4C6C-8970-2F8555489938}"/>
              </a:ext>
            </a:extLst>
          </p:cNvPr>
          <p:cNvSpPr>
            <a:spLocks noGrp="1"/>
          </p:cNvSpPr>
          <p:nvPr>
            <p:ph idx="1"/>
          </p:nvPr>
        </p:nvSpPr>
        <p:spPr/>
        <p:txBody>
          <a:bodyPr/>
          <a:lstStyle/>
          <a:p>
            <a:r>
              <a:rPr lang="en-US" dirty="0"/>
              <a:t>Exam 1					30%</a:t>
            </a:r>
          </a:p>
          <a:p>
            <a:r>
              <a:rPr lang="en-US" dirty="0"/>
              <a:t>Exam 2 					30%</a:t>
            </a:r>
          </a:p>
          <a:p>
            <a:r>
              <a:rPr lang="en-CA" dirty="0"/>
              <a:t>Exam 3 					30%</a:t>
            </a:r>
            <a:endParaRPr lang="en-US" dirty="0"/>
          </a:p>
          <a:p>
            <a:r>
              <a:rPr lang="en-US" dirty="0"/>
              <a:t>Class Participation			10%</a:t>
            </a:r>
          </a:p>
          <a:p>
            <a:endParaRPr lang="en-US" dirty="0"/>
          </a:p>
        </p:txBody>
      </p:sp>
    </p:spTree>
    <p:extLst>
      <p:ext uri="{BB962C8B-B14F-4D97-AF65-F5344CB8AC3E}">
        <p14:creationId xmlns:p14="http://schemas.microsoft.com/office/powerpoint/2010/main" val="1094199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98249-9F9A-4BD4-82EC-4BB696699A33}"/>
              </a:ext>
            </a:extLst>
          </p:cNvPr>
          <p:cNvSpPr>
            <a:spLocks noGrp="1"/>
          </p:cNvSpPr>
          <p:nvPr>
            <p:ph type="title"/>
          </p:nvPr>
        </p:nvSpPr>
        <p:spPr/>
        <p:txBody>
          <a:bodyPr/>
          <a:lstStyle/>
          <a:p>
            <a:r>
              <a:rPr lang="en-US" dirty="0"/>
              <a:t>Letter Grade Equivalency </a:t>
            </a:r>
          </a:p>
        </p:txBody>
      </p:sp>
      <p:sp>
        <p:nvSpPr>
          <p:cNvPr id="3" name="Content Placeholder 2">
            <a:extLst>
              <a:ext uri="{FF2B5EF4-FFF2-40B4-BE49-F238E27FC236}">
                <a16:creationId xmlns:a16="http://schemas.microsoft.com/office/drawing/2014/main" id="{F1849D2C-9BAC-4753-B6CB-78CBD4527087}"/>
              </a:ext>
            </a:extLst>
          </p:cNvPr>
          <p:cNvSpPr>
            <a:spLocks noGrp="1"/>
          </p:cNvSpPr>
          <p:nvPr>
            <p:ph idx="1"/>
          </p:nvPr>
        </p:nvSpPr>
        <p:spPr/>
        <p:txBody>
          <a:bodyPr/>
          <a:lstStyle/>
          <a:p>
            <a:r>
              <a:rPr lang="en-US" dirty="0"/>
              <a:t>A+	(93 – 100%)	B+ 	(77 – 79.9%)	C+ 	(67 – 69.9%)	D+ (57– 59.9%)</a:t>
            </a:r>
          </a:p>
          <a:p>
            <a:r>
              <a:rPr lang="en-US" dirty="0"/>
              <a:t>A	(85 – 92.9%)	B  	(73 – 76.9%)	C   	(63 – 66.9%)	D   (53 – 56.9%) </a:t>
            </a:r>
          </a:p>
          <a:p>
            <a:r>
              <a:rPr lang="en-US" dirty="0"/>
              <a:t>A-	(80 – 84.9%)	B-  	(70 – 72.9%)	C- 	(60 – 62.9%)	D-  (50 – 52.9%)</a:t>
            </a:r>
          </a:p>
          <a:p>
            <a:r>
              <a:rPr lang="en-US" dirty="0"/>
              <a:t>F 	&lt; 50%</a:t>
            </a:r>
          </a:p>
          <a:p>
            <a:endParaRPr lang="en-US" dirty="0"/>
          </a:p>
        </p:txBody>
      </p:sp>
    </p:spTree>
    <p:extLst>
      <p:ext uri="{BB962C8B-B14F-4D97-AF65-F5344CB8AC3E}">
        <p14:creationId xmlns:p14="http://schemas.microsoft.com/office/powerpoint/2010/main" val="2126567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9EE89-6621-4DCB-B83E-938995D3FF71}"/>
              </a:ext>
            </a:extLst>
          </p:cNvPr>
          <p:cNvSpPr>
            <a:spLocks noGrp="1"/>
          </p:cNvSpPr>
          <p:nvPr>
            <p:ph type="title"/>
          </p:nvPr>
        </p:nvSpPr>
        <p:spPr/>
        <p:txBody>
          <a:bodyPr/>
          <a:lstStyle/>
          <a:p>
            <a:r>
              <a:rPr lang="en-US" dirty="0"/>
              <a:t>Tentative Schedule</a:t>
            </a:r>
          </a:p>
        </p:txBody>
      </p:sp>
      <p:sp>
        <p:nvSpPr>
          <p:cNvPr id="3" name="Content Placeholder 2">
            <a:extLst>
              <a:ext uri="{FF2B5EF4-FFF2-40B4-BE49-F238E27FC236}">
                <a16:creationId xmlns:a16="http://schemas.microsoft.com/office/drawing/2014/main" id="{4103B3FE-3A25-4CEF-BA57-4A2D42EB4362}"/>
              </a:ext>
            </a:extLst>
          </p:cNvPr>
          <p:cNvSpPr>
            <a:spLocks noGrp="1"/>
          </p:cNvSpPr>
          <p:nvPr>
            <p:ph idx="1"/>
          </p:nvPr>
        </p:nvSpPr>
        <p:spPr/>
        <p:txBody>
          <a:bodyPr>
            <a:normAutofit fontScale="55000" lnSpcReduction="20000"/>
          </a:bodyPr>
          <a:lstStyle/>
          <a:p>
            <a:r>
              <a:rPr lang="en-US" b="1" dirty="0"/>
              <a:t>June 27 – Introduction</a:t>
            </a:r>
          </a:p>
          <a:p>
            <a:r>
              <a:rPr lang="en-US" b="1" dirty="0"/>
              <a:t>July 4 – Introduction to Social Psychology</a:t>
            </a:r>
          </a:p>
          <a:p>
            <a:r>
              <a:rPr lang="en-US" dirty="0"/>
              <a:t>Reading: </a:t>
            </a:r>
            <a:br>
              <a:rPr lang="en-US" dirty="0"/>
            </a:br>
            <a:r>
              <a:rPr lang="en-US" dirty="0"/>
              <a:t>Chapter 1 – Introduction to Social Psychology (pp. 1 – 19)</a:t>
            </a:r>
            <a:br>
              <a:rPr lang="en-US" dirty="0"/>
            </a:br>
            <a:r>
              <a:rPr lang="en-US" dirty="0"/>
              <a:t>Aronson, E. Wilson, T. D., Fehr, B, </a:t>
            </a:r>
            <a:r>
              <a:rPr lang="en-US" dirty="0" err="1"/>
              <a:t>Akert</a:t>
            </a:r>
            <a:r>
              <a:rPr lang="en-US" dirty="0"/>
              <a:t>, R. M. (2017) Social Psychology, Sixth Canadian Edition, Pearson. </a:t>
            </a:r>
          </a:p>
          <a:p>
            <a:r>
              <a:rPr lang="en-US" dirty="0"/>
              <a:t>Recommended Readings: </a:t>
            </a:r>
            <a:br>
              <a:rPr lang="en-US" dirty="0"/>
            </a:br>
            <a:r>
              <a:rPr lang="en-US" dirty="0"/>
              <a:t>Chapter 1 – Critical Social Psychology: An Introduction (pp. 3 – 27)</a:t>
            </a:r>
            <a:br>
              <a:rPr lang="en-US" dirty="0"/>
            </a:br>
            <a:r>
              <a:rPr lang="en-US" dirty="0"/>
              <a:t>Gough, B., McFadden, M., McDonald, M. (2013), Critical Social Psychology: An Introduction, Second Edition, Palgrave Macmillan.</a:t>
            </a:r>
          </a:p>
          <a:p>
            <a:r>
              <a:rPr lang="en-US" dirty="0"/>
              <a:t>Chapter 2 – A Critical Look at Cognitive-Experimental Social Psychology (pp. 34 – 66)</a:t>
            </a:r>
            <a:br>
              <a:rPr lang="en-US" dirty="0"/>
            </a:br>
            <a:r>
              <a:rPr lang="en-US" dirty="0"/>
              <a:t>Gough, B., McFadden, M., McDonald, M. (2013), Critical Social Psychology: An Introduction, Second Edition, Palgrave Macmillan.</a:t>
            </a:r>
          </a:p>
          <a:p>
            <a:r>
              <a:rPr lang="en-US" b="1" dirty="0"/>
              <a:t>July 9 – Social Cognition</a:t>
            </a:r>
          </a:p>
          <a:p>
            <a:r>
              <a:rPr lang="en-US" dirty="0"/>
              <a:t>Reading:</a:t>
            </a:r>
            <a:br>
              <a:rPr lang="en-US" dirty="0"/>
            </a:br>
            <a:r>
              <a:rPr lang="en-US" dirty="0"/>
              <a:t>Chapter 3 – Social Cognition: How We Think About the Social World (pp. 48 – 73)</a:t>
            </a:r>
            <a:br>
              <a:rPr lang="en-US" dirty="0"/>
            </a:br>
            <a:r>
              <a:rPr lang="en-US" dirty="0"/>
              <a:t>Aronson, E. Wilson, T. D., Fehr, B, </a:t>
            </a:r>
            <a:r>
              <a:rPr lang="en-US" dirty="0" err="1"/>
              <a:t>Akert</a:t>
            </a:r>
            <a:r>
              <a:rPr lang="en-US" dirty="0"/>
              <a:t>, R. M. (2017) Social Psychology, Sixth Canadian Edition, Pearson.</a:t>
            </a:r>
          </a:p>
          <a:p>
            <a:r>
              <a:rPr lang="en-US" b="1" dirty="0"/>
              <a:t>July 11 – Social Perception</a:t>
            </a:r>
            <a:endParaRPr lang="en-US" dirty="0"/>
          </a:p>
          <a:p>
            <a:r>
              <a:rPr lang="en-US" dirty="0"/>
              <a:t>Readings: </a:t>
            </a:r>
            <a:br>
              <a:rPr lang="en-US" dirty="0"/>
            </a:br>
            <a:r>
              <a:rPr lang="en-US" dirty="0"/>
              <a:t>Chapter 4 – Social Perception: How We Come to Understand Other People (pp. 74 – 105)</a:t>
            </a:r>
            <a:br>
              <a:rPr lang="en-US" dirty="0"/>
            </a:br>
            <a:r>
              <a:rPr lang="en-US" dirty="0"/>
              <a:t>Aronson, E. Wilson, T. D., Fehr, B, </a:t>
            </a:r>
            <a:r>
              <a:rPr lang="en-US" dirty="0" err="1"/>
              <a:t>Akert</a:t>
            </a:r>
            <a:r>
              <a:rPr lang="en-US" dirty="0"/>
              <a:t>, R. M. (2017) Social Psychology, Sixth Canadian Edition, Pearson.</a:t>
            </a:r>
          </a:p>
          <a:p>
            <a:r>
              <a:rPr lang="en-US" b="1" dirty="0"/>
              <a:t>July 16 – Exam 1</a:t>
            </a:r>
            <a:endParaRPr lang="en-US" dirty="0"/>
          </a:p>
          <a:p>
            <a:endParaRPr lang="en-US" dirty="0"/>
          </a:p>
        </p:txBody>
      </p:sp>
    </p:spTree>
    <p:extLst>
      <p:ext uri="{BB962C8B-B14F-4D97-AF65-F5344CB8AC3E}">
        <p14:creationId xmlns:p14="http://schemas.microsoft.com/office/powerpoint/2010/main" val="1978548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9EE89-6621-4DCB-B83E-938995D3FF71}"/>
              </a:ext>
            </a:extLst>
          </p:cNvPr>
          <p:cNvSpPr>
            <a:spLocks noGrp="1"/>
          </p:cNvSpPr>
          <p:nvPr>
            <p:ph type="title"/>
          </p:nvPr>
        </p:nvSpPr>
        <p:spPr/>
        <p:txBody>
          <a:bodyPr/>
          <a:lstStyle/>
          <a:p>
            <a:r>
              <a:rPr lang="en-US" dirty="0"/>
              <a:t>Tentative Schedule</a:t>
            </a:r>
          </a:p>
        </p:txBody>
      </p:sp>
      <p:sp>
        <p:nvSpPr>
          <p:cNvPr id="3" name="Content Placeholder 2">
            <a:extLst>
              <a:ext uri="{FF2B5EF4-FFF2-40B4-BE49-F238E27FC236}">
                <a16:creationId xmlns:a16="http://schemas.microsoft.com/office/drawing/2014/main" id="{4103B3FE-3A25-4CEF-BA57-4A2D42EB4362}"/>
              </a:ext>
            </a:extLst>
          </p:cNvPr>
          <p:cNvSpPr>
            <a:spLocks noGrp="1"/>
          </p:cNvSpPr>
          <p:nvPr>
            <p:ph idx="1"/>
          </p:nvPr>
        </p:nvSpPr>
        <p:spPr>
          <a:xfrm>
            <a:off x="1097280" y="1845733"/>
            <a:ext cx="10058400" cy="4228495"/>
          </a:xfrm>
        </p:spPr>
        <p:txBody>
          <a:bodyPr>
            <a:normAutofit fontScale="62500" lnSpcReduction="20000"/>
          </a:bodyPr>
          <a:lstStyle/>
          <a:p>
            <a:r>
              <a:rPr lang="en-US" sz="2900" b="1" dirty="0"/>
              <a:t>July 18 – The Self in the Social Context</a:t>
            </a:r>
            <a:br>
              <a:rPr lang="en-US" b="1" dirty="0"/>
            </a:br>
            <a:r>
              <a:rPr lang="en-US" dirty="0"/>
              <a:t>Reading: </a:t>
            </a:r>
            <a:br>
              <a:rPr lang="en-US" dirty="0"/>
            </a:br>
            <a:r>
              <a:rPr lang="en-US" dirty="0"/>
              <a:t>Chapter 5 – The Self: Understanding Ourselves in a Social Context (pp. 106 – 135)</a:t>
            </a:r>
            <a:br>
              <a:rPr lang="en-US" dirty="0"/>
            </a:br>
            <a:r>
              <a:rPr lang="en-US" dirty="0"/>
              <a:t>Aronson, E. Wilson, T. D., Fehr, B, </a:t>
            </a:r>
            <a:r>
              <a:rPr lang="en-US" dirty="0" err="1"/>
              <a:t>Akert</a:t>
            </a:r>
            <a:r>
              <a:rPr lang="en-US" dirty="0"/>
              <a:t>, R. M. (2017) Social Psychology, Sixth Canadian Edition, Pearson.</a:t>
            </a:r>
          </a:p>
          <a:p>
            <a:r>
              <a:rPr lang="en-US" dirty="0"/>
              <a:t>Recommended Readings: </a:t>
            </a:r>
            <a:br>
              <a:rPr lang="en-US" dirty="0"/>
            </a:br>
            <a:r>
              <a:rPr lang="en-US" dirty="0"/>
              <a:t>Chapter 6 – Self, Identity, Subjectivity (pp. 159 – 187)</a:t>
            </a:r>
            <a:br>
              <a:rPr lang="en-US" dirty="0"/>
            </a:br>
            <a:r>
              <a:rPr lang="en-US" dirty="0"/>
              <a:t>Gough, B., McFadden, M., McDonald, M. (2013), Critical Social Psychology: An Introduction, Second Edition, Palgrave Macmillan.</a:t>
            </a:r>
            <a:br>
              <a:rPr lang="en-US" dirty="0"/>
            </a:br>
            <a:r>
              <a:rPr lang="en-US" dirty="0"/>
              <a:t>Chapter 7 – Gendered and Sexed Identities (pp. 188 – 223)</a:t>
            </a:r>
            <a:br>
              <a:rPr lang="en-US" dirty="0"/>
            </a:br>
            <a:r>
              <a:rPr lang="en-US" dirty="0"/>
              <a:t>Gough, B., McFadden, M., McDonald, M. (2013), Critical Social Psychology: An Introduction, Second Edition, Palgrave Macmillan.</a:t>
            </a:r>
          </a:p>
          <a:p>
            <a:r>
              <a:rPr lang="en-US" sz="2600" b="1" dirty="0"/>
              <a:t>July 23 – Attitudes and Attitude Change</a:t>
            </a:r>
            <a:br>
              <a:rPr lang="en-US" b="1" dirty="0"/>
            </a:br>
            <a:r>
              <a:rPr lang="en-US" dirty="0"/>
              <a:t>Reading:</a:t>
            </a:r>
            <a:br>
              <a:rPr lang="en-US" dirty="0"/>
            </a:br>
            <a:r>
              <a:rPr lang="en-US" dirty="0"/>
              <a:t>Chapter 6 – Attitudes and Attitude Change: Influencing Thoughts, Feelings and Behaviour (pp. 136 – 171)</a:t>
            </a:r>
            <a:br>
              <a:rPr lang="en-US" dirty="0"/>
            </a:br>
            <a:r>
              <a:rPr lang="en-US" dirty="0"/>
              <a:t>Aronson, E. Wilson, T. D., Fehr, B, </a:t>
            </a:r>
            <a:r>
              <a:rPr lang="en-US" dirty="0" err="1"/>
              <a:t>Akert</a:t>
            </a:r>
            <a:r>
              <a:rPr lang="en-US" dirty="0"/>
              <a:t>, R. M. (2017) Social Psychology, Sixth Canadian Edition, Pearson.</a:t>
            </a:r>
          </a:p>
          <a:p>
            <a:r>
              <a:rPr lang="en-US" sz="2600" b="1" dirty="0"/>
              <a:t>July 25 – Social Influence and Conformity</a:t>
            </a:r>
            <a:br>
              <a:rPr lang="en-US" b="1" dirty="0"/>
            </a:br>
            <a:r>
              <a:rPr lang="en-US" dirty="0"/>
              <a:t>Reading:</a:t>
            </a:r>
            <a:br>
              <a:rPr lang="en-US" dirty="0"/>
            </a:br>
            <a:r>
              <a:rPr lang="en-US" dirty="0"/>
              <a:t>Chapter 7 – Conformity: Influencing Others (pp. 172 – 211)</a:t>
            </a:r>
            <a:br>
              <a:rPr lang="en-US" dirty="0"/>
            </a:br>
            <a:r>
              <a:rPr lang="en-US" dirty="0"/>
              <a:t>Aronson, E. Wilson, T. D., Fehr, B, </a:t>
            </a:r>
            <a:r>
              <a:rPr lang="en-US" dirty="0" err="1"/>
              <a:t>Akert</a:t>
            </a:r>
            <a:r>
              <a:rPr lang="en-US" dirty="0"/>
              <a:t>, R. M. (2017) Social Psychology, Sixth Canadian Edition, Pearson.</a:t>
            </a:r>
          </a:p>
          <a:p>
            <a:r>
              <a:rPr lang="en-US" dirty="0"/>
              <a:t>Recommended Reading: </a:t>
            </a:r>
            <a:br>
              <a:rPr lang="en-US" dirty="0"/>
            </a:br>
            <a:r>
              <a:rPr lang="en-US" dirty="0"/>
              <a:t>Chapter 4 – Social Influence (pp. 99 – 125)</a:t>
            </a:r>
            <a:br>
              <a:rPr lang="en-US" dirty="0"/>
            </a:br>
            <a:r>
              <a:rPr lang="en-US" dirty="0"/>
              <a:t>Gough, B., McFadden, M., McDonald, M. (2013), Critical Social Psychology: An Introduction, Second Edition, Palgrave Macmillan.</a:t>
            </a:r>
          </a:p>
          <a:p>
            <a:r>
              <a:rPr lang="en-US" sz="2600" b="1" dirty="0"/>
              <a:t>July 30 – Exam 2</a:t>
            </a:r>
            <a:endParaRPr lang="en-US" sz="2600" dirty="0"/>
          </a:p>
        </p:txBody>
      </p:sp>
    </p:spTree>
    <p:extLst>
      <p:ext uri="{BB962C8B-B14F-4D97-AF65-F5344CB8AC3E}">
        <p14:creationId xmlns:p14="http://schemas.microsoft.com/office/powerpoint/2010/main" val="835277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9EE89-6621-4DCB-B83E-938995D3FF71}"/>
              </a:ext>
            </a:extLst>
          </p:cNvPr>
          <p:cNvSpPr>
            <a:spLocks noGrp="1"/>
          </p:cNvSpPr>
          <p:nvPr>
            <p:ph type="title"/>
          </p:nvPr>
        </p:nvSpPr>
        <p:spPr/>
        <p:txBody>
          <a:bodyPr/>
          <a:lstStyle/>
          <a:p>
            <a:r>
              <a:rPr lang="en-US" dirty="0"/>
              <a:t>Tentative Schedule</a:t>
            </a:r>
          </a:p>
        </p:txBody>
      </p:sp>
      <p:sp>
        <p:nvSpPr>
          <p:cNvPr id="3" name="Content Placeholder 2">
            <a:extLst>
              <a:ext uri="{FF2B5EF4-FFF2-40B4-BE49-F238E27FC236}">
                <a16:creationId xmlns:a16="http://schemas.microsoft.com/office/drawing/2014/main" id="{4103B3FE-3A25-4CEF-BA57-4A2D42EB4362}"/>
              </a:ext>
            </a:extLst>
          </p:cNvPr>
          <p:cNvSpPr>
            <a:spLocks noGrp="1"/>
          </p:cNvSpPr>
          <p:nvPr>
            <p:ph idx="1"/>
          </p:nvPr>
        </p:nvSpPr>
        <p:spPr>
          <a:xfrm>
            <a:off x="1097280" y="1845734"/>
            <a:ext cx="10058400" cy="4417180"/>
          </a:xfrm>
        </p:spPr>
        <p:txBody>
          <a:bodyPr>
            <a:normAutofit fontScale="77500" lnSpcReduction="20000"/>
          </a:bodyPr>
          <a:lstStyle/>
          <a:p>
            <a:r>
              <a:rPr lang="en-US" sz="2600" b="1" dirty="0"/>
              <a:t>August 1 – Group Processes: Influence in Social Groups</a:t>
            </a:r>
            <a:br>
              <a:rPr lang="en-US" sz="2600" b="1" dirty="0"/>
            </a:br>
            <a:r>
              <a:rPr lang="en-US" dirty="0"/>
              <a:t>Reading: </a:t>
            </a:r>
            <a:br>
              <a:rPr lang="en-US" dirty="0"/>
            </a:br>
            <a:r>
              <a:rPr lang="en-US" dirty="0"/>
              <a:t>Chapter 8 – Group Processes (pp. 212 – 243)</a:t>
            </a:r>
            <a:br>
              <a:rPr lang="en-US" dirty="0"/>
            </a:br>
            <a:r>
              <a:rPr lang="en-US" dirty="0"/>
              <a:t>Aronson, E. Wilson, T. D., Fehr, B, </a:t>
            </a:r>
            <a:r>
              <a:rPr lang="en-US" dirty="0" err="1"/>
              <a:t>Akert</a:t>
            </a:r>
            <a:r>
              <a:rPr lang="en-US" dirty="0"/>
              <a:t>, R. M. (2017) Social Psychology, Sixth Canadian Edition, Pearson.</a:t>
            </a:r>
          </a:p>
          <a:p>
            <a:r>
              <a:rPr lang="en-US" sz="2600" b="1" dirty="0"/>
              <a:t>August 6 – No class</a:t>
            </a:r>
            <a:endParaRPr lang="en-US" sz="2600" dirty="0"/>
          </a:p>
          <a:p>
            <a:r>
              <a:rPr lang="en-US" sz="2600" b="1" dirty="0"/>
              <a:t>August 8 – Prejudice</a:t>
            </a:r>
            <a:br>
              <a:rPr lang="en-US" sz="2300" b="1" dirty="0"/>
            </a:br>
            <a:r>
              <a:rPr lang="en-US" dirty="0"/>
              <a:t>Reading: </a:t>
            </a:r>
            <a:br>
              <a:rPr lang="en-US" dirty="0"/>
            </a:br>
            <a:r>
              <a:rPr lang="en-US" dirty="0"/>
              <a:t>Chapter 12 – Prejudice (pp. 342 – 383)</a:t>
            </a:r>
            <a:br>
              <a:rPr lang="en-US" b="1" dirty="0"/>
            </a:br>
            <a:r>
              <a:rPr lang="en-US" dirty="0"/>
              <a:t>Aronson, E. Wilson, T. D., Fehr, B, </a:t>
            </a:r>
            <a:r>
              <a:rPr lang="en-US" dirty="0" err="1"/>
              <a:t>Akert</a:t>
            </a:r>
            <a:r>
              <a:rPr lang="en-US" dirty="0"/>
              <a:t>, R. M. (2017) Social Psychology, Sixth Canadian Edition, Pearson.</a:t>
            </a:r>
          </a:p>
          <a:p>
            <a:r>
              <a:rPr lang="en-US" dirty="0"/>
              <a:t>Recommended Reading: </a:t>
            </a:r>
            <a:br>
              <a:rPr lang="en-US" dirty="0"/>
            </a:br>
            <a:r>
              <a:rPr lang="en-US" dirty="0"/>
              <a:t>Chapter 5 – Prejudice in Practice (pp. 126 – 158)</a:t>
            </a:r>
            <a:br>
              <a:rPr lang="en-US" dirty="0"/>
            </a:br>
            <a:r>
              <a:rPr lang="en-US" dirty="0"/>
              <a:t>Gough, B., McFadden, M., McDonald, M. (2013), Critical Social Psychology: An Introduction, Second Edition, Palgrave Macmillan.</a:t>
            </a:r>
          </a:p>
          <a:p>
            <a:r>
              <a:rPr lang="en-US" sz="2600" b="1" dirty="0"/>
              <a:t>August 13 – Doing Critical Social Psychology</a:t>
            </a:r>
            <a:br>
              <a:rPr lang="en-US" sz="2300" b="1" dirty="0"/>
            </a:br>
            <a:r>
              <a:rPr lang="en-US" dirty="0"/>
              <a:t>Reading: Chapter 3 – Prejudice in Practice (pp. 67 – 96)</a:t>
            </a:r>
            <a:br>
              <a:rPr lang="en-US" dirty="0"/>
            </a:br>
            <a:r>
              <a:rPr lang="en-US" dirty="0"/>
              <a:t>Gough, B., McFadden, M., McDonald, M. (2013), Critical Social Psychology: An Introduction, Second Edition, Palgrave Macmillan.</a:t>
            </a:r>
          </a:p>
          <a:p>
            <a:r>
              <a:rPr lang="en-CA" sz="2600" b="1" dirty="0"/>
              <a:t>Final Exam During the Final Exam Dates</a:t>
            </a:r>
            <a:endParaRPr lang="en-US" sz="2600" dirty="0"/>
          </a:p>
        </p:txBody>
      </p:sp>
    </p:spTree>
    <p:extLst>
      <p:ext uri="{BB962C8B-B14F-4D97-AF65-F5344CB8AC3E}">
        <p14:creationId xmlns:p14="http://schemas.microsoft.com/office/powerpoint/2010/main" val="3021116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F7001-B750-4F19-8BAF-E342E7900D5E}"/>
              </a:ext>
            </a:extLst>
          </p:cNvPr>
          <p:cNvSpPr>
            <a:spLocks noGrp="1"/>
          </p:cNvSpPr>
          <p:nvPr>
            <p:ph type="title"/>
          </p:nvPr>
        </p:nvSpPr>
        <p:spPr/>
        <p:txBody>
          <a:bodyPr/>
          <a:lstStyle/>
          <a:p>
            <a:r>
              <a:rPr lang="en-US" dirty="0"/>
              <a:t>Classroom Conduct</a:t>
            </a:r>
          </a:p>
        </p:txBody>
      </p:sp>
      <p:sp>
        <p:nvSpPr>
          <p:cNvPr id="3" name="Content Placeholder 2">
            <a:extLst>
              <a:ext uri="{FF2B5EF4-FFF2-40B4-BE49-F238E27FC236}">
                <a16:creationId xmlns:a16="http://schemas.microsoft.com/office/drawing/2014/main" id="{C3491857-F320-42B7-B59C-14842AB39540}"/>
              </a:ext>
            </a:extLst>
          </p:cNvPr>
          <p:cNvSpPr>
            <a:spLocks noGrp="1"/>
          </p:cNvSpPr>
          <p:nvPr>
            <p:ph idx="1"/>
          </p:nvPr>
        </p:nvSpPr>
        <p:spPr/>
        <p:txBody>
          <a:bodyPr/>
          <a:lstStyle/>
          <a:p>
            <a:r>
              <a:rPr lang="en-US" dirty="0"/>
              <a:t>Students are encouraged to participate in class discussions in a mutually respectful way. Oppressive statements will not be tolerated in any form. This includes but is not limited to racism, sexism, classism, homophobia, transphobia, hate speech, bullying, and/or forms of derogatory statements. It is important that when others (including the professor) speak, we listen quietly and do not impede anyone’s ability to participate, pay attention to the conversation and/or have a positive classroom experience. </a:t>
            </a:r>
          </a:p>
          <a:p>
            <a:endParaRPr lang="en-US" dirty="0"/>
          </a:p>
        </p:txBody>
      </p:sp>
    </p:spTree>
    <p:extLst>
      <p:ext uri="{BB962C8B-B14F-4D97-AF65-F5344CB8AC3E}">
        <p14:creationId xmlns:p14="http://schemas.microsoft.com/office/powerpoint/2010/main" val="4091669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97542-CDE2-459A-8D1A-422D2329D196}"/>
              </a:ext>
            </a:extLst>
          </p:cNvPr>
          <p:cNvSpPr>
            <a:spLocks noGrp="1"/>
          </p:cNvSpPr>
          <p:nvPr>
            <p:ph type="title"/>
          </p:nvPr>
        </p:nvSpPr>
        <p:spPr/>
        <p:txBody>
          <a:bodyPr/>
          <a:lstStyle/>
          <a:p>
            <a:r>
              <a:rPr lang="en-US" dirty="0"/>
              <a:t>Academic Honesty</a:t>
            </a:r>
          </a:p>
        </p:txBody>
      </p:sp>
      <p:sp>
        <p:nvSpPr>
          <p:cNvPr id="3" name="Content Placeholder 2">
            <a:extLst>
              <a:ext uri="{FF2B5EF4-FFF2-40B4-BE49-F238E27FC236}">
                <a16:creationId xmlns:a16="http://schemas.microsoft.com/office/drawing/2014/main" id="{EAB99B13-6BBC-4FD9-9926-E118DDB75531}"/>
              </a:ext>
            </a:extLst>
          </p:cNvPr>
          <p:cNvSpPr>
            <a:spLocks noGrp="1"/>
          </p:cNvSpPr>
          <p:nvPr>
            <p:ph idx="1"/>
          </p:nvPr>
        </p:nvSpPr>
        <p:spPr/>
        <p:txBody>
          <a:bodyPr/>
          <a:lstStyle/>
          <a:p>
            <a:r>
              <a:rPr lang="en-US" dirty="0"/>
              <a:t>Academic dishonesty is a serious offense and will not be tolerated.  Acts of dishonesty include, but are not limited to, cheating and plagiarism. It is your responsibility to know and understand university and departmental policies.  All acts of academic dishonesty will be reported.  Please refer to the Undergraduate Calendar for complete details of offenses and penalties: </a:t>
            </a:r>
          </a:p>
          <a:p>
            <a:r>
              <a:rPr lang="en-US" dirty="0"/>
              <a:t>http://registrar.concordia.ca/calendar/17/17.10.html</a:t>
            </a:r>
          </a:p>
          <a:p>
            <a:endParaRPr lang="en-US" dirty="0"/>
          </a:p>
        </p:txBody>
      </p:sp>
    </p:spTree>
    <p:extLst>
      <p:ext uri="{BB962C8B-B14F-4D97-AF65-F5344CB8AC3E}">
        <p14:creationId xmlns:p14="http://schemas.microsoft.com/office/powerpoint/2010/main" val="2313247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850C0-1A45-488B-BBDA-CAFBBDFADBDF}"/>
              </a:ext>
            </a:extLst>
          </p:cNvPr>
          <p:cNvSpPr>
            <a:spLocks noGrp="1"/>
          </p:cNvSpPr>
          <p:nvPr>
            <p:ph type="title"/>
          </p:nvPr>
        </p:nvSpPr>
        <p:spPr/>
        <p:txBody>
          <a:bodyPr/>
          <a:lstStyle/>
          <a:p>
            <a:r>
              <a:rPr lang="en-US" dirty="0"/>
              <a:t>Students With Disabilities </a:t>
            </a:r>
          </a:p>
        </p:txBody>
      </p:sp>
      <p:sp>
        <p:nvSpPr>
          <p:cNvPr id="3" name="Content Placeholder 2">
            <a:extLst>
              <a:ext uri="{FF2B5EF4-FFF2-40B4-BE49-F238E27FC236}">
                <a16:creationId xmlns:a16="http://schemas.microsoft.com/office/drawing/2014/main" id="{767CDBA9-E338-4412-AE03-0D9C9416972D}"/>
              </a:ext>
            </a:extLst>
          </p:cNvPr>
          <p:cNvSpPr>
            <a:spLocks noGrp="1"/>
          </p:cNvSpPr>
          <p:nvPr>
            <p:ph idx="1"/>
          </p:nvPr>
        </p:nvSpPr>
        <p:spPr/>
        <p:txBody>
          <a:bodyPr/>
          <a:lstStyle/>
          <a:p>
            <a:r>
              <a:rPr lang="en-US" dirty="0"/>
              <a:t>Students with disabilities should register with the Access Centre for Students with Disabilities and follow its procedures for obtaining assistance. In addition, please inform me of any special needs you have so that I can make appropriate accommodations. Please visit this website for more information.  </a:t>
            </a:r>
          </a:p>
          <a:p>
            <a:r>
              <a:rPr lang="en-US" dirty="0">
                <a:hlinkClick r:id="rId2"/>
              </a:rPr>
              <a:t>http://www.concordia.ca/students/accessibility.html</a:t>
            </a:r>
            <a:endParaRPr lang="en-US" dirty="0"/>
          </a:p>
          <a:p>
            <a:endParaRPr lang="en-US" dirty="0"/>
          </a:p>
        </p:txBody>
      </p:sp>
    </p:spTree>
    <p:extLst>
      <p:ext uri="{BB962C8B-B14F-4D97-AF65-F5344CB8AC3E}">
        <p14:creationId xmlns:p14="http://schemas.microsoft.com/office/powerpoint/2010/main" val="2632709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EF48C-6707-48CF-A110-E24E27388BC0}"/>
              </a:ext>
            </a:extLst>
          </p:cNvPr>
          <p:cNvSpPr>
            <a:spLocks noGrp="1"/>
          </p:cNvSpPr>
          <p:nvPr>
            <p:ph type="title"/>
          </p:nvPr>
        </p:nvSpPr>
        <p:spPr/>
        <p:txBody>
          <a:bodyPr/>
          <a:lstStyle/>
          <a:p>
            <a:r>
              <a:rPr lang="en-US" dirty="0"/>
              <a:t>Getting to Know You!</a:t>
            </a:r>
          </a:p>
        </p:txBody>
      </p:sp>
      <p:sp>
        <p:nvSpPr>
          <p:cNvPr id="3" name="Content Placeholder 2">
            <a:extLst>
              <a:ext uri="{FF2B5EF4-FFF2-40B4-BE49-F238E27FC236}">
                <a16:creationId xmlns:a16="http://schemas.microsoft.com/office/drawing/2014/main" id="{D627BF51-C18C-4FF2-8953-740027477AA7}"/>
              </a:ext>
            </a:extLst>
          </p:cNvPr>
          <p:cNvSpPr>
            <a:spLocks noGrp="1"/>
          </p:cNvSpPr>
          <p:nvPr>
            <p:ph idx="1"/>
          </p:nvPr>
        </p:nvSpPr>
        <p:spPr/>
        <p:txBody>
          <a:bodyPr>
            <a:normAutofit fontScale="85000" lnSpcReduction="20000"/>
          </a:bodyPr>
          <a:lstStyle/>
          <a:p>
            <a:r>
              <a:rPr lang="en-US" dirty="0"/>
              <a:t>Who are you? </a:t>
            </a:r>
          </a:p>
          <a:p>
            <a:pPr lvl="1"/>
            <a:r>
              <a:rPr lang="en-US" dirty="0"/>
              <a:t>How do you define yourself? Self-concept, self-schema, social roles? </a:t>
            </a:r>
          </a:p>
          <a:p>
            <a:pPr lvl="1"/>
            <a:r>
              <a:rPr lang="en-US" dirty="0"/>
              <a:t>What is motivating you to go to University? What do you expect to accomplish at the end of your degree? </a:t>
            </a:r>
          </a:p>
          <a:p>
            <a:r>
              <a:rPr lang="en-US" dirty="0"/>
              <a:t>What motivated you to register for the course? </a:t>
            </a:r>
          </a:p>
          <a:p>
            <a:pPr lvl="1"/>
            <a:r>
              <a:rPr lang="en-US" dirty="0"/>
              <a:t>Internal factors?</a:t>
            </a:r>
          </a:p>
          <a:p>
            <a:pPr lvl="1"/>
            <a:r>
              <a:rPr lang="en-US" dirty="0"/>
              <a:t>External factors?</a:t>
            </a:r>
          </a:p>
          <a:p>
            <a:r>
              <a:rPr lang="en-US" dirty="0"/>
              <a:t>What are your expectations regarding the course? </a:t>
            </a:r>
          </a:p>
          <a:p>
            <a:pPr lvl="1"/>
            <a:r>
              <a:rPr lang="en-US" dirty="0"/>
              <a:t>What part of the course do you expect you’ll enjoy? </a:t>
            </a:r>
          </a:p>
          <a:p>
            <a:pPr lvl="1"/>
            <a:r>
              <a:rPr lang="en-US" dirty="0"/>
              <a:t>What part of the course do you expect to dislike? </a:t>
            </a:r>
          </a:p>
          <a:p>
            <a:pPr lvl="1"/>
            <a:r>
              <a:rPr lang="en-US" dirty="0"/>
              <a:t>How well do you expect to perform? Why? </a:t>
            </a:r>
          </a:p>
          <a:p>
            <a:r>
              <a:rPr lang="en-US" dirty="0"/>
              <a:t>What is your knowledge level regarding social psychology? </a:t>
            </a:r>
          </a:p>
          <a:p>
            <a:pPr lvl="1"/>
            <a:r>
              <a:rPr lang="en-US" dirty="0"/>
              <a:t>Have you ever taken a social psychology related course? </a:t>
            </a:r>
          </a:p>
          <a:p>
            <a:pPr lvl="1"/>
            <a:r>
              <a:rPr lang="en-US" dirty="0"/>
              <a:t>Have you ever worked in a social psychology lab? </a:t>
            </a:r>
          </a:p>
          <a:p>
            <a:pPr lvl="1"/>
            <a:r>
              <a:rPr lang="en-US" dirty="0"/>
              <a:t>Have you ever read about social psychology for fun? </a:t>
            </a:r>
          </a:p>
          <a:p>
            <a:pPr lvl="1"/>
            <a:r>
              <a:rPr lang="en-US" dirty="0"/>
              <a:t>What do you know about social psychology? </a:t>
            </a:r>
          </a:p>
          <a:p>
            <a:pPr lvl="1"/>
            <a:endParaRPr lang="en-US" dirty="0"/>
          </a:p>
        </p:txBody>
      </p:sp>
    </p:spTree>
    <p:extLst>
      <p:ext uri="{BB962C8B-B14F-4D97-AF65-F5344CB8AC3E}">
        <p14:creationId xmlns:p14="http://schemas.microsoft.com/office/powerpoint/2010/main" val="32513887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CFE0B-E4A4-4A74-8232-BDAE04C42865}"/>
              </a:ext>
            </a:extLst>
          </p:cNvPr>
          <p:cNvSpPr>
            <a:spLocks noGrp="1"/>
          </p:cNvSpPr>
          <p:nvPr>
            <p:ph type="title"/>
          </p:nvPr>
        </p:nvSpPr>
        <p:spPr/>
        <p:txBody>
          <a:bodyPr/>
          <a:lstStyle/>
          <a:p>
            <a:r>
              <a:rPr lang="en-US" dirty="0"/>
              <a:t>What is Social Psychology? </a:t>
            </a:r>
          </a:p>
        </p:txBody>
      </p:sp>
      <p:sp>
        <p:nvSpPr>
          <p:cNvPr id="3" name="Content Placeholder 2">
            <a:extLst>
              <a:ext uri="{FF2B5EF4-FFF2-40B4-BE49-F238E27FC236}">
                <a16:creationId xmlns:a16="http://schemas.microsoft.com/office/drawing/2014/main" id="{90864589-11AF-4B2E-BE1F-0052DC6BFCA1}"/>
              </a:ext>
            </a:extLst>
          </p:cNvPr>
          <p:cNvSpPr>
            <a:spLocks noGrp="1"/>
          </p:cNvSpPr>
          <p:nvPr>
            <p:ph idx="1"/>
          </p:nvPr>
        </p:nvSpPr>
        <p:spPr/>
        <p:txBody>
          <a:bodyPr>
            <a:normAutofit lnSpcReduction="10000"/>
          </a:bodyPr>
          <a:lstStyle/>
          <a:p>
            <a:r>
              <a:rPr lang="en-US" b="1" dirty="0"/>
              <a:t>Social psychology </a:t>
            </a:r>
            <a:r>
              <a:rPr lang="en-US" dirty="0"/>
              <a:t>is the scientific study of the way which people’s thoughts, feelings, and behaviours are influenced by the </a:t>
            </a:r>
            <a:r>
              <a:rPr lang="en-US"/>
              <a:t>real or </a:t>
            </a:r>
            <a:r>
              <a:rPr lang="en-US" dirty="0"/>
              <a:t>imagined presence of other people. </a:t>
            </a:r>
            <a:r>
              <a:rPr lang="en-US" sz="1200" dirty="0"/>
              <a:t>(Aronson, E. Wilson, T. D., Fehr, B, </a:t>
            </a:r>
            <a:r>
              <a:rPr lang="en-US" sz="1200" dirty="0" err="1"/>
              <a:t>Akert</a:t>
            </a:r>
            <a:r>
              <a:rPr lang="en-US" sz="1200" dirty="0"/>
              <a:t>, R. M., 2017) </a:t>
            </a:r>
            <a:endParaRPr lang="en-US" dirty="0"/>
          </a:p>
          <a:p>
            <a:r>
              <a:rPr lang="en-US" b="1" dirty="0"/>
              <a:t>Critical social psychology </a:t>
            </a:r>
            <a:r>
              <a:rPr lang="en-US" dirty="0"/>
              <a:t>challenges social institutions, practices and power relations – including the discipline of psychology – that contribute to forms of inequality and oppression. </a:t>
            </a:r>
            <a:r>
              <a:rPr lang="en-US" sz="1200" dirty="0"/>
              <a:t>(Gough, B., McFadden, M., McDonald, M., 2013)</a:t>
            </a:r>
          </a:p>
          <a:p>
            <a:endParaRPr lang="en-US" dirty="0"/>
          </a:p>
          <a:p>
            <a:r>
              <a:rPr lang="en-US" b="1" i="1" dirty="0"/>
              <a:t>Methodologies and assumptions:</a:t>
            </a:r>
          </a:p>
          <a:p>
            <a:r>
              <a:rPr lang="en-US" b="1" dirty="0"/>
              <a:t>Traditional social psychology </a:t>
            </a:r>
            <a:r>
              <a:rPr lang="en-US" dirty="0"/>
              <a:t>– Empiricism, experiments, hypothesis testing, belief in objective reality, focus on the individual and individual difference, tries to explain human nature through social relations</a:t>
            </a:r>
          </a:p>
          <a:p>
            <a:r>
              <a:rPr lang="en-US" b="1" dirty="0"/>
              <a:t>Critical social psychology – </a:t>
            </a:r>
            <a:r>
              <a:rPr lang="en-US" dirty="0"/>
              <a:t>Action-based research, discourse analysis, adopts particular positions instead of embracing objectivity, reflexivity, individual embedded in social relations</a:t>
            </a:r>
          </a:p>
        </p:txBody>
      </p:sp>
    </p:spTree>
    <p:extLst>
      <p:ext uri="{BB962C8B-B14F-4D97-AF65-F5344CB8AC3E}">
        <p14:creationId xmlns:p14="http://schemas.microsoft.com/office/powerpoint/2010/main" val="990697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About Me</a:t>
            </a:r>
          </a:p>
        </p:txBody>
      </p:sp>
      <p:sp>
        <p:nvSpPr>
          <p:cNvPr id="3" name="Content Placeholder 2"/>
          <p:cNvSpPr>
            <a:spLocks noGrp="1"/>
          </p:cNvSpPr>
          <p:nvPr>
            <p:ph idx="1"/>
          </p:nvPr>
        </p:nvSpPr>
        <p:spPr/>
        <p:txBody>
          <a:bodyPr/>
          <a:lstStyle/>
          <a:p>
            <a:r>
              <a:rPr lang="en-US" sz="3200" dirty="0"/>
              <a:t>Erik Chevrier</a:t>
            </a:r>
            <a:br>
              <a:rPr lang="en-US" dirty="0"/>
            </a:br>
            <a:r>
              <a:rPr lang="en-US" dirty="0">
                <a:hlinkClick r:id="rId2"/>
              </a:rPr>
              <a:t>Website: </a:t>
            </a:r>
            <a:r>
              <a:rPr lang="en-US" dirty="0">
                <a:hlinkClick r:id="rId3"/>
              </a:rPr>
              <a:t>www.erikchevrier.ca</a:t>
            </a:r>
            <a:br>
              <a:rPr lang="en-US" dirty="0"/>
            </a:br>
            <a:r>
              <a:rPr lang="en-US" dirty="0"/>
              <a:t>Office hours: By request (most likely 3:30 – 4:30PM on Monday and Wednesday)</a:t>
            </a:r>
            <a:br>
              <a:rPr lang="en-US" dirty="0"/>
            </a:br>
            <a:r>
              <a:rPr lang="en-US" dirty="0"/>
              <a:t>Office location: H-1125.12 (I can meet at Loyola before or after class)</a:t>
            </a:r>
            <a:br>
              <a:rPr lang="en-US" dirty="0"/>
            </a:br>
            <a:r>
              <a:rPr lang="en-US" dirty="0"/>
              <a:t>E-Mail: </a:t>
            </a:r>
            <a:r>
              <a:rPr lang="en-US" dirty="0">
                <a:hlinkClick r:id="rId4"/>
              </a:rPr>
              <a:t>professor@erikchevrier.ca</a:t>
            </a:r>
            <a:br>
              <a:rPr lang="en-US" dirty="0"/>
            </a:br>
            <a:r>
              <a:rPr lang="en-US" dirty="0"/>
              <a:t>Research Project: </a:t>
            </a:r>
            <a:r>
              <a:rPr lang="en-US" dirty="0">
                <a:hlinkClick r:id="rId5"/>
              </a:rPr>
              <a:t>Concordia Food Groups</a:t>
            </a:r>
            <a:br>
              <a:rPr lang="en-US" dirty="0"/>
            </a:br>
            <a:r>
              <a:rPr lang="en-US" dirty="0"/>
              <a:t>Media Education Coop: </a:t>
            </a:r>
            <a:r>
              <a:rPr lang="en-US" dirty="0">
                <a:hlinkClick r:id="rId6"/>
              </a:rPr>
              <a:t>Co-op Collective Vision</a:t>
            </a:r>
            <a:br>
              <a:rPr lang="en-US" dirty="0"/>
            </a:br>
            <a:br>
              <a:rPr lang="en-US" dirty="0"/>
            </a:br>
            <a:br>
              <a:rPr lang="en-US" dirty="0"/>
            </a:br>
            <a:endParaRPr lang="en-US" dirty="0"/>
          </a:p>
        </p:txBody>
      </p:sp>
    </p:spTree>
    <p:extLst>
      <p:ext uri="{BB962C8B-B14F-4D97-AF65-F5344CB8AC3E}">
        <p14:creationId xmlns:p14="http://schemas.microsoft.com/office/powerpoint/2010/main" val="3667477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66D0E-0D89-49C7-A991-43903A308E7C}"/>
              </a:ext>
            </a:extLst>
          </p:cNvPr>
          <p:cNvSpPr>
            <a:spLocks noGrp="1"/>
          </p:cNvSpPr>
          <p:nvPr>
            <p:ph type="title"/>
          </p:nvPr>
        </p:nvSpPr>
        <p:spPr/>
        <p:txBody>
          <a:bodyPr/>
          <a:lstStyle/>
          <a:p>
            <a:r>
              <a:rPr lang="en-US" dirty="0"/>
              <a:t>Theories of Knowledge</a:t>
            </a:r>
          </a:p>
        </p:txBody>
      </p:sp>
      <p:sp>
        <p:nvSpPr>
          <p:cNvPr id="3" name="Content Placeholder 2">
            <a:extLst>
              <a:ext uri="{FF2B5EF4-FFF2-40B4-BE49-F238E27FC236}">
                <a16:creationId xmlns:a16="http://schemas.microsoft.com/office/drawing/2014/main" id="{3E9055EF-78C8-4FAB-A876-A1A210B9C1A7}"/>
              </a:ext>
            </a:extLst>
          </p:cNvPr>
          <p:cNvSpPr>
            <a:spLocks noGrp="1"/>
          </p:cNvSpPr>
          <p:nvPr>
            <p:ph idx="1"/>
          </p:nvPr>
        </p:nvSpPr>
        <p:spPr/>
        <p:txBody>
          <a:bodyPr/>
          <a:lstStyle/>
          <a:p>
            <a:r>
              <a:rPr lang="en-US" b="1" dirty="0"/>
              <a:t>Dominant social psychology approach:</a:t>
            </a:r>
          </a:p>
          <a:p>
            <a:r>
              <a:rPr lang="en-US" dirty="0"/>
              <a:t>Epistemology – A term meaning “theory of knowledge,” which gets at the </a:t>
            </a:r>
            <a:r>
              <a:rPr lang="en-US" i="1" dirty="0"/>
              <a:t>how we know </a:t>
            </a:r>
            <a:r>
              <a:rPr lang="en-US" dirty="0"/>
              <a:t>about the social world that lies behind all theoretical approaches. (</a:t>
            </a:r>
            <a:r>
              <a:rPr lang="en-US" sz="1100" dirty="0"/>
              <a:t>Frampton, Kinsman, Thompson, </a:t>
            </a:r>
            <a:r>
              <a:rPr lang="en-US" sz="1100" dirty="0" err="1"/>
              <a:t>Tileczek</a:t>
            </a:r>
            <a:r>
              <a:rPr lang="en-US" sz="1100" dirty="0"/>
              <a:t>, (2006)</a:t>
            </a:r>
            <a:r>
              <a:rPr lang="en-US" sz="1900" dirty="0"/>
              <a:t>)</a:t>
            </a:r>
            <a:endParaRPr lang="en-US" dirty="0"/>
          </a:p>
          <a:p>
            <a:endParaRPr lang="en-US" dirty="0"/>
          </a:p>
          <a:p>
            <a:r>
              <a:rPr lang="en-US" b="1" dirty="0"/>
              <a:t>Critical psychology view:</a:t>
            </a:r>
          </a:p>
          <a:p>
            <a:r>
              <a:rPr lang="en-US" dirty="0"/>
              <a:t>Ontology – Assumptions relating to how the social </a:t>
            </a:r>
            <a:r>
              <a:rPr lang="en-US" i="1" dirty="0"/>
              <a:t>comes into being </a:t>
            </a:r>
            <a:r>
              <a:rPr lang="en-US" dirty="0"/>
              <a:t>that inform all theories and ways of writing the social. (</a:t>
            </a:r>
            <a:r>
              <a:rPr lang="en-US" sz="1100" dirty="0"/>
              <a:t>Frampton, Kinsman, Thompson, </a:t>
            </a:r>
            <a:r>
              <a:rPr lang="en-US" sz="1100" dirty="0" err="1"/>
              <a:t>Tileczek</a:t>
            </a:r>
            <a:r>
              <a:rPr lang="en-US" sz="1100" dirty="0"/>
              <a:t>, (2006)</a:t>
            </a:r>
            <a:r>
              <a:rPr lang="en-US" sz="1900" dirty="0"/>
              <a:t>)</a:t>
            </a:r>
            <a:endParaRPr lang="en-US" sz="1100" dirty="0"/>
          </a:p>
          <a:p>
            <a:r>
              <a:rPr lang="en-US" dirty="0"/>
              <a:t>Shifting epistemology</a:t>
            </a:r>
          </a:p>
        </p:txBody>
      </p:sp>
    </p:spTree>
    <p:extLst>
      <p:ext uri="{BB962C8B-B14F-4D97-AF65-F5344CB8AC3E}">
        <p14:creationId xmlns:p14="http://schemas.microsoft.com/office/powerpoint/2010/main" val="930726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4B70D5-875B-433D-BDBD-1522A85D6C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2B66209E-8F65-4ABA-8CB9-BCB13051FF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999" y="2200353"/>
            <a:ext cx="6909801" cy="2193861"/>
          </a:xfrm>
          <a:prstGeom prst="rect">
            <a:avLst/>
          </a:prstGeom>
        </p:spPr>
      </p:pic>
      <p:cxnSp>
        <p:nvCxnSpPr>
          <p:cNvPr id="12" name="Straight Connector 11">
            <a:extLst>
              <a:ext uri="{FF2B5EF4-FFF2-40B4-BE49-F238E27FC236}">
                <a16:creationId xmlns:a16="http://schemas.microsoft.com/office/drawing/2014/main" id="{C947DF4A-614C-4B4C-8B80-E5B9D8E8CFE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1E299956-A9E7-4FC1-A0B1-D590CA9730E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a:extLst>
              <a:ext uri="{FF2B5EF4-FFF2-40B4-BE49-F238E27FC236}">
                <a16:creationId xmlns:a16="http://schemas.microsoft.com/office/drawing/2014/main" id="{17FC539C-B783-4B03-9F9E-D13430F3F64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4C1A9C1-851F-4613-A044-AC6206E65F9C}"/>
              </a:ext>
            </a:extLst>
          </p:cNvPr>
          <p:cNvSpPr>
            <a:spLocks noGrp="1"/>
          </p:cNvSpPr>
          <p:nvPr>
            <p:ph type="title"/>
          </p:nvPr>
        </p:nvSpPr>
        <p:spPr>
          <a:xfrm>
            <a:off x="7859485" y="634946"/>
            <a:ext cx="3690257" cy="1450757"/>
          </a:xfrm>
        </p:spPr>
        <p:txBody>
          <a:bodyPr>
            <a:normAutofit/>
          </a:bodyPr>
          <a:lstStyle/>
          <a:p>
            <a:r>
              <a:rPr lang="en-US" dirty="0"/>
              <a:t>What is Social Psychology?</a:t>
            </a:r>
          </a:p>
        </p:txBody>
      </p:sp>
      <p:sp>
        <p:nvSpPr>
          <p:cNvPr id="3" name="Content Placeholder 2">
            <a:extLst>
              <a:ext uri="{FF2B5EF4-FFF2-40B4-BE49-F238E27FC236}">
                <a16:creationId xmlns:a16="http://schemas.microsoft.com/office/drawing/2014/main" id="{DD3AB3FD-4337-4052-92BD-88733237B918}"/>
              </a:ext>
            </a:extLst>
          </p:cNvPr>
          <p:cNvSpPr>
            <a:spLocks noGrp="1"/>
          </p:cNvSpPr>
          <p:nvPr>
            <p:ph idx="1"/>
          </p:nvPr>
        </p:nvSpPr>
        <p:spPr>
          <a:xfrm>
            <a:off x="7859485" y="2198914"/>
            <a:ext cx="3690257" cy="3670180"/>
          </a:xfrm>
        </p:spPr>
        <p:txBody>
          <a:bodyPr>
            <a:normAutofit/>
          </a:bodyPr>
          <a:lstStyle/>
          <a:p>
            <a:r>
              <a:rPr lang="en-US" b="1" dirty="0"/>
              <a:t>Psychological social psychology (PSP) </a:t>
            </a:r>
            <a:r>
              <a:rPr lang="en-US" dirty="0"/>
              <a:t>– The individual is at the center of the analysis </a:t>
            </a:r>
          </a:p>
          <a:p>
            <a:r>
              <a:rPr lang="en-US" b="1" dirty="0"/>
              <a:t>Sociological social psychology (SSP) </a:t>
            </a:r>
            <a:r>
              <a:rPr lang="en-US" dirty="0"/>
              <a:t>– The social dimensions are at the center of the analysis</a:t>
            </a:r>
          </a:p>
          <a:p>
            <a:endParaRPr lang="en-US" dirty="0"/>
          </a:p>
        </p:txBody>
      </p:sp>
    </p:spTree>
    <p:extLst>
      <p:ext uri="{BB962C8B-B14F-4D97-AF65-F5344CB8AC3E}">
        <p14:creationId xmlns:p14="http://schemas.microsoft.com/office/powerpoint/2010/main" val="1633256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E4490D0-3672-446A-AC12-B4830333BD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39CB82C2-DF65-4EC1-8280-F201D50F57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7E1D4427-852B-4B37-8E76-0E9F1810BA2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5" name="Rectangle 14">
            <a:extLst>
              <a:ext uri="{FF2B5EF4-FFF2-40B4-BE49-F238E27FC236}">
                <a16:creationId xmlns:a16="http://schemas.microsoft.com/office/drawing/2014/main" id="{5AE6C737-FF55-4064-94B7-0B21D2EB60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http://keats.kcl.ac.uk/pluginfile.php/737715/mod_resource/content/1/images/pic007.jpg">
            <a:extLst>
              <a:ext uri="{FF2B5EF4-FFF2-40B4-BE49-F238E27FC236}">
                <a16:creationId xmlns:a16="http://schemas.microsoft.com/office/drawing/2014/main" id="{D83632BA-2D9B-49E4-9E3C-969D605C015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56875" y="640081"/>
            <a:ext cx="5016249" cy="5054156"/>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Straight Connector 16">
            <a:extLst>
              <a:ext uri="{FF2B5EF4-FFF2-40B4-BE49-F238E27FC236}">
                <a16:creationId xmlns:a16="http://schemas.microsoft.com/office/drawing/2014/main" id="{6B5B1DD8-6224-4137-8621-32982B00F9FC}"/>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05053" y="4343400"/>
            <a:ext cx="438912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D8218D9F-38B6-4AE0-9051-5434D19A52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a:extLst>
              <a:ext uri="{FF2B5EF4-FFF2-40B4-BE49-F238E27FC236}">
                <a16:creationId xmlns:a16="http://schemas.microsoft.com/office/drawing/2014/main" id="{2D3DCA99-84AF-487A-BF72-91C5FA6B0B7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5237316-1D23-4531-A909-15591416A3ED}"/>
              </a:ext>
            </a:extLst>
          </p:cNvPr>
          <p:cNvSpPr>
            <a:spLocks noGrp="1"/>
          </p:cNvSpPr>
          <p:nvPr>
            <p:ph type="title"/>
          </p:nvPr>
        </p:nvSpPr>
        <p:spPr>
          <a:xfrm>
            <a:off x="6730000" y="639097"/>
            <a:ext cx="4813072" cy="3686015"/>
          </a:xfrm>
        </p:spPr>
        <p:txBody>
          <a:bodyPr vert="horz" lIns="91440" tIns="45720" rIns="91440" bIns="45720" rtlCol="0" anchor="b">
            <a:normAutofit/>
          </a:bodyPr>
          <a:lstStyle/>
          <a:p>
            <a:r>
              <a:rPr lang="en-US" sz="6800" dirty="0">
                <a:solidFill>
                  <a:schemeClr val="tx1">
                    <a:lumMod val="85000"/>
                    <a:lumOff val="15000"/>
                  </a:schemeClr>
                </a:solidFill>
              </a:rPr>
              <a:t>Ecological Systems Theory of Development </a:t>
            </a:r>
          </a:p>
        </p:txBody>
      </p:sp>
    </p:spTree>
    <p:extLst>
      <p:ext uri="{BB962C8B-B14F-4D97-AF65-F5344CB8AC3E}">
        <p14:creationId xmlns:p14="http://schemas.microsoft.com/office/powerpoint/2010/main" val="2408766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1CFA6-07E0-4BBB-A588-F84914831A46}"/>
              </a:ext>
            </a:extLst>
          </p:cNvPr>
          <p:cNvSpPr>
            <a:spLocks noGrp="1"/>
          </p:cNvSpPr>
          <p:nvPr>
            <p:ph type="title"/>
          </p:nvPr>
        </p:nvSpPr>
        <p:spPr/>
        <p:txBody>
          <a:bodyPr/>
          <a:lstStyle/>
          <a:p>
            <a:r>
              <a:rPr lang="en-US" dirty="0"/>
              <a:t>Why Focus on Traditional Perspectives in Social Psychology?</a:t>
            </a:r>
          </a:p>
        </p:txBody>
      </p:sp>
      <p:sp>
        <p:nvSpPr>
          <p:cNvPr id="3" name="Content Placeholder 2">
            <a:extLst>
              <a:ext uri="{FF2B5EF4-FFF2-40B4-BE49-F238E27FC236}">
                <a16:creationId xmlns:a16="http://schemas.microsoft.com/office/drawing/2014/main" id="{463448B2-228C-4B0B-9A6B-AD456B257093}"/>
              </a:ext>
            </a:extLst>
          </p:cNvPr>
          <p:cNvSpPr>
            <a:spLocks noGrp="1"/>
          </p:cNvSpPr>
          <p:nvPr>
            <p:ph idx="1"/>
          </p:nvPr>
        </p:nvSpPr>
        <p:spPr/>
        <p:txBody>
          <a:bodyPr/>
          <a:lstStyle/>
          <a:p>
            <a:r>
              <a:rPr lang="en-US" dirty="0"/>
              <a:t>Social psychologists have learned a great deal about social behaviour</a:t>
            </a:r>
          </a:p>
          <a:p>
            <a:r>
              <a:rPr lang="en-US" dirty="0"/>
              <a:t>Knowledge of social psychology can be practical for people in daily life and in their occupations</a:t>
            </a:r>
          </a:p>
          <a:p>
            <a:r>
              <a:rPr lang="en-US" dirty="0"/>
              <a:t>Social psychology can be used to have a positive impact on people’s lives</a:t>
            </a:r>
          </a:p>
          <a:p>
            <a:r>
              <a:rPr lang="en-US" dirty="0"/>
              <a:t>People are social animals, understanding social psychology can help people interact more effectively</a:t>
            </a:r>
          </a:p>
          <a:p>
            <a:endParaRPr lang="en-US" dirty="0"/>
          </a:p>
          <a:p>
            <a:endParaRPr lang="en-US" dirty="0"/>
          </a:p>
        </p:txBody>
      </p:sp>
    </p:spTree>
    <p:extLst>
      <p:ext uri="{BB962C8B-B14F-4D97-AF65-F5344CB8AC3E}">
        <p14:creationId xmlns:p14="http://schemas.microsoft.com/office/powerpoint/2010/main" val="155977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CAE25-7203-4C1B-B55B-7529060CEC6D}"/>
              </a:ext>
            </a:extLst>
          </p:cNvPr>
          <p:cNvSpPr>
            <a:spLocks noGrp="1"/>
          </p:cNvSpPr>
          <p:nvPr>
            <p:ph type="title"/>
          </p:nvPr>
        </p:nvSpPr>
        <p:spPr/>
        <p:txBody>
          <a:bodyPr/>
          <a:lstStyle/>
          <a:p>
            <a:r>
              <a:rPr lang="en-US" dirty="0"/>
              <a:t>Why Understand Critical Social Psychology? </a:t>
            </a:r>
          </a:p>
        </p:txBody>
      </p:sp>
      <p:sp>
        <p:nvSpPr>
          <p:cNvPr id="3" name="Content Placeholder 2">
            <a:extLst>
              <a:ext uri="{FF2B5EF4-FFF2-40B4-BE49-F238E27FC236}">
                <a16:creationId xmlns:a16="http://schemas.microsoft.com/office/drawing/2014/main" id="{EB867AA9-0897-4C47-AD31-B2F2A68E5ADF}"/>
              </a:ext>
            </a:extLst>
          </p:cNvPr>
          <p:cNvSpPr>
            <a:spLocks noGrp="1"/>
          </p:cNvSpPr>
          <p:nvPr>
            <p:ph idx="1"/>
          </p:nvPr>
        </p:nvSpPr>
        <p:spPr>
          <a:xfrm>
            <a:off x="1097280" y="1845734"/>
            <a:ext cx="10058400" cy="4366380"/>
          </a:xfrm>
        </p:spPr>
        <p:txBody>
          <a:bodyPr>
            <a:normAutofit fontScale="92500" lnSpcReduction="20000"/>
          </a:bodyPr>
          <a:lstStyle/>
          <a:p>
            <a:r>
              <a:rPr lang="en-US" dirty="0"/>
              <a:t>Social psychology can be used to control people</a:t>
            </a:r>
          </a:p>
          <a:p>
            <a:pPr lvl="1"/>
            <a:r>
              <a:rPr lang="en-US" dirty="0"/>
              <a:t>Advertising</a:t>
            </a:r>
          </a:p>
          <a:p>
            <a:pPr lvl="1"/>
            <a:r>
              <a:rPr lang="en-US" dirty="0"/>
              <a:t>Political campaigns</a:t>
            </a:r>
          </a:p>
          <a:p>
            <a:pPr lvl="1"/>
            <a:r>
              <a:rPr lang="en-US" dirty="0"/>
              <a:t>Propaganda creation</a:t>
            </a:r>
          </a:p>
          <a:p>
            <a:r>
              <a:rPr lang="en-US" dirty="0"/>
              <a:t>Social psychology can be used to reinforce power relations</a:t>
            </a:r>
          </a:p>
          <a:p>
            <a:pPr lvl="1"/>
            <a:r>
              <a:rPr lang="en-US" dirty="0"/>
              <a:t>Evolutionary psychologists have reinforced negative views about women in society</a:t>
            </a:r>
          </a:p>
          <a:p>
            <a:pPr lvl="1"/>
            <a:r>
              <a:rPr lang="en-US" dirty="0"/>
              <a:t>Psychology as a field demonizes certain types of activities, like LGBTQ practices and non-capitalist activities </a:t>
            </a:r>
          </a:p>
          <a:p>
            <a:pPr lvl="1"/>
            <a:r>
              <a:rPr lang="en-US" dirty="0"/>
              <a:t>Psychology as a field is influenced by capitalist relations (publishing &amp; research funding)</a:t>
            </a:r>
          </a:p>
          <a:p>
            <a:r>
              <a:rPr lang="en-US" dirty="0"/>
              <a:t>Methods in social psychology can be questioned</a:t>
            </a:r>
          </a:p>
          <a:p>
            <a:pPr lvl="1"/>
            <a:r>
              <a:rPr lang="en-US" dirty="0"/>
              <a:t>Can an experiment be ‘objective’ if it is interpreted by a subject?</a:t>
            </a:r>
          </a:p>
          <a:p>
            <a:pPr lvl="1"/>
            <a:r>
              <a:rPr lang="en-US" dirty="0"/>
              <a:t>The more we control experiments, the less it represents reality. </a:t>
            </a:r>
          </a:p>
          <a:p>
            <a:pPr lvl="1"/>
            <a:r>
              <a:rPr lang="en-US" dirty="0"/>
              <a:t>Samples matter – Psychology experiments are notorious for using student samples</a:t>
            </a:r>
          </a:p>
          <a:p>
            <a:pPr lvl="1"/>
            <a:r>
              <a:rPr lang="en-US" dirty="0"/>
              <a:t>Subjective experience matters too – Qualitive research is also important </a:t>
            </a:r>
          </a:p>
          <a:p>
            <a:pPr lvl="1"/>
            <a:r>
              <a:rPr lang="en-US" dirty="0"/>
              <a:t>The founder of social psychology Kurt Lewin is also the founder of action-based research</a:t>
            </a:r>
          </a:p>
          <a:p>
            <a:pPr lvl="1"/>
            <a:r>
              <a:rPr lang="en-US" dirty="0"/>
              <a:t>The world is in constant change (fluidity) and is interconnected</a:t>
            </a:r>
          </a:p>
          <a:p>
            <a:pPr lvl="1"/>
            <a:endParaRPr lang="en-US" dirty="0"/>
          </a:p>
          <a:p>
            <a:pPr marL="201168"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1718190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35E0-66D7-461A-A60A-456BB7C43323}"/>
              </a:ext>
            </a:extLst>
          </p:cNvPr>
          <p:cNvSpPr>
            <a:spLocks noGrp="1"/>
          </p:cNvSpPr>
          <p:nvPr>
            <p:ph type="title"/>
          </p:nvPr>
        </p:nvSpPr>
        <p:spPr/>
        <p:txBody>
          <a:bodyPr/>
          <a:lstStyle/>
          <a:p>
            <a:r>
              <a:rPr lang="en-US" dirty="0"/>
              <a:t>Some Considerations to Discuss</a:t>
            </a:r>
          </a:p>
        </p:txBody>
      </p:sp>
      <p:sp>
        <p:nvSpPr>
          <p:cNvPr id="3" name="Content Placeholder 2">
            <a:extLst>
              <a:ext uri="{FF2B5EF4-FFF2-40B4-BE49-F238E27FC236}">
                <a16:creationId xmlns:a16="http://schemas.microsoft.com/office/drawing/2014/main" id="{3AFCFAB5-5B28-4672-9593-AA6D018B4C6E}"/>
              </a:ext>
            </a:extLst>
          </p:cNvPr>
          <p:cNvSpPr>
            <a:spLocks noGrp="1"/>
          </p:cNvSpPr>
          <p:nvPr>
            <p:ph idx="1"/>
          </p:nvPr>
        </p:nvSpPr>
        <p:spPr/>
        <p:txBody>
          <a:bodyPr/>
          <a:lstStyle/>
          <a:p>
            <a:r>
              <a:rPr lang="en-US" dirty="0"/>
              <a:t>Objectivity vs subjectivity</a:t>
            </a:r>
          </a:p>
          <a:p>
            <a:r>
              <a:rPr lang="en-US" dirty="0"/>
              <a:t>Parts vs whole</a:t>
            </a:r>
          </a:p>
          <a:p>
            <a:r>
              <a:rPr lang="en-US" dirty="0"/>
              <a:t>Representation vs reality</a:t>
            </a:r>
          </a:p>
          <a:p>
            <a:r>
              <a:rPr lang="en-US" dirty="0"/>
              <a:t>Process vs structure</a:t>
            </a:r>
          </a:p>
          <a:p>
            <a:endParaRPr lang="en-US" dirty="0"/>
          </a:p>
        </p:txBody>
      </p:sp>
    </p:spTree>
    <p:extLst>
      <p:ext uri="{BB962C8B-B14F-4D97-AF65-F5344CB8AC3E}">
        <p14:creationId xmlns:p14="http://schemas.microsoft.com/office/powerpoint/2010/main" val="21288339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D71F0-4DCA-4926-B1B1-C96336D37505}"/>
              </a:ext>
            </a:extLst>
          </p:cNvPr>
          <p:cNvSpPr>
            <a:spLocks noGrp="1"/>
          </p:cNvSpPr>
          <p:nvPr>
            <p:ph type="title"/>
          </p:nvPr>
        </p:nvSpPr>
        <p:spPr/>
        <p:txBody>
          <a:bodyPr/>
          <a:lstStyle/>
          <a:p>
            <a:r>
              <a:rPr lang="en-US" dirty="0"/>
              <a:t>What Would you do Video?</a:t>
            </a:r>
          </a:p>
        </p:txBody>
      </p:sp>
      <p:sp>
        <p:nvSpPr>
          <p:cNvPr id="3" name="Content Placeholder 2">
            <a:extLst>
              <a:ext uri="{FF2B5EF4-FFF2-40B4-BE49-F238E27FC236}">
                <a16:creationId xmlns:a16="http://schemas.microsoft.com/office/drawing/2014/main" id="{1ED92781-054B-4491-9F23-D28F8B9D5824}"/>
              </a:ext>
            </a:extLst>
          </p:cNvPr>
          <p:cNvSpPr>
            <a:spLocks noGrp="1"/>
          </p:cNvSpPr>
          <p:nvPr>
            <p:ph idx="1"/>
          </p:nvPr>
        </p:nvSpPr>
        <p:spPr/>
        <p:txBody>
          <a:bodyPr/>
          <a:lstStyle/>
          <a:p>
            <a:r>
              <a:rPr lang="en-US" dirty="0">
                <a:hlinkClick r:id="rId2"/>
              </a:rPr>
              <a:t>MK Ultra Experiments</a:t>
            </a:r>
            <a:endParaRPr lang="en-US" dirty="0">
              <a:hlinkClick r:id="rId3"/>
            </a:endParaRPr>
          </a:p>
          <a:p>
            <a:r>
              <a:rPr lang="en-US" dirty="0">
                <a:hlinkClick r:id="rId3"/>
              </a:rPr>
              <a:t>Responsibility of Strangers </a:t>
            </a:r>
            <a:endParaRPr lang="en-US" dirty="0"/>
          </a:p>
        </p:txBody>
      </p:sp>
    </p:spTree>
    <p:extLst>
      <p:ext uri="{BB962C8B-B14F-4D97-AF65-F5344CB8AC3E}">
        <p14:creationId xmlns:p14="http://schemas.microsoft.com/office/powerpoint/2010/main" val="8744316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3B72E-E60F-4718-BCA0-74D691FB9E43}"/>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id="{F9536CFF-D419-4861-B5DB-868AAC682816}"/>
              </a:ext>
            </a:extLst>
          </p:cNvPr>
          <p:cNvSpPr>
            <a:spLocks noGrp="1"/>
          </p:cNvSpPr>
          <p:nvPr>
            <p:ph idx="1"/>
          </p:nvPr>
        </p:nvSpPr>
        <p:spPr/>
        <p:txBody>
          <a:bodyPr/>
          <a:lstStyle/>
          <a:p>
            <a:r>
              <a:rPr lang="en-US" dirty="0"/>
              <a:t>Racism and fascism is on the rise in the USA, in Canada and even worldwide. What is causing the rise of racism and fascism? </a:t>
            </a:r>
          </a:p>
          <a:p>
            <a:r>
              <a:rPr lang="en-US" dirty="0">
                <a:hlinkClick r:id="rId2"/>
              </a:rPr>
              <a:t>Charlottesville: Race and Terror</a:t>
            </a:r>
            <a:endParaRPr lang="en-US" dirty="0"/>
          </a:p>
          <a:p>
            <a:endParaRPr lang="en-US" dirty="0"/>
          </a:p>
          <a:p>
            <a:r>
              <a:rPr lang="en-US" dirty="0"/>
              <a:t>Social media has become ubiquitous. What effects does social media have on behaviour?</a:t>
            </a:r>
          </a:p>
          <a:p>
            <a:pPr lvl="1"/>
            <a:r>
              <a:rPr lang="en-US" dirty="0"/>
              <a:t>Socialization?</a:t>
            </a:r>
          </a:p>
          <a:p>
            <a:pPr lvl="1"/>
            <a:r>
              <a:rPr lang="en-US" dirty="0"/>
              <a:t>Interaction?</a:t>
            </a:r>
          </a:p>
          <a:p>
            <a:pPr lvl="1"/>
            <a:r>
              <a:rPr lang="en-US" dirty="0"/>
              <a:t>Information processing?</a:t>
            </a:r>
          </a:p>
          <a:p>
            <a:pPr lvl="1"/>
            <a:r>
              <a:rPr lang="en-US" dirty="0"/>
              <a:t>Information gathering? </a:t>
            </a:r>
          </a:p>
          <a:p>
            <a:pPr lvl="1"/>
            <a:r>
              <a:rPr lang="en-US" dirty="0"/>
              <a:t>World beliefs? </a:t>
            </a:r>
          </a:p>
        </p:txBody>
      </p:sp>
    </p:spTree>
    <p:extLst>
      <p:ext uri="{BB962C8B-B14F-4D97-AF65-F5344CB8AC3E}">
        <p14:creationId xmlns:p14="http://schemas.microsoft.com/office/powerpoint/2010/main" val="26511032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0FBC7-9AEE-4EF3-9214-7E4D4007160E}"/>
              </a:ext>
            </a:extLst>
          </p:cNvPr>
          <p:cNvSpPr>
            <a:spLocks noGrp="1"/>
          </p:cNvSpPr>
          <p:nvPr>
            <p:ph type="title"/>
          </p:nvPr>
        </p:nvSpPr>
        <p:spPr/>
        <p:txBody>
          <a:bodyPr/>
          <a:lstStyle/>
          <a:p>
            <a:r>
              <a:rPr lang="en-US" dirty="0"/>
              <a:t>Please Watch Before Next Class</a:t>
            </a:r>
          </a:p>
        </p:txBody>
      </p:sp>
      <p:sp>
        <p:nvSpPr>
          <p:cNvPr id="3" name="Content Placeholder 2">
            <a:extLst>
              <a:ext uri="{FF2B5EF4-FFF2-40B4-BE49-F238E27FC236}">
                <a16:creationId xmlns:a16="http://schemas.microsoft.com/office/drawing/2014/main" id="{B9D75694-4EBD-4D93-ABB8-EA980E763E98}"/>
              </a:ext>
            </a:extLst>
          </p:cNvPr>
          <p:cNvSpPr>
            <a:spLocks noGrp="1"/>
          </p:cNvSpPr>
          <p:nvPr>
            <p:ph idx="1"/>
          </p:nvPr>
        </p:nvSpPr>
        <p:spPr/>
        <p:txBody>
          <a:bodyPr>
            <a:normAutofit/>
          </a:bodyPr>
          <a:lstStyle/>
          <a:p>
            <a:r>
              <a:rPr lang="en-US" sz="3000" dirty="0">
                <a:hlinkClick r:id="rId2"/>
              </a:rPr>
              <a:t>The Century of Self – Part 1</a:t>
            </a:r>
            <a:endParaRPr lang="en-US" sz="3000" dirty="0"/>
          </a:p>
        </p:txBody>
      </p:sp>
    </p:spTree>
    <p:extLst>
      <p:ext uri="{BB962C8B-B14F-4D97-AF65-F5344CB8AC3E}">
        <p14:creationId xmlns:p14="http://schemas.microsoft.com/office/powerpoint/2010/main" val="2519716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2F787-2189-48A8-A7A4-2730C8AD31DC}"/>
              </a:ext>
            </a:extLst>
          </p:cNvPr>
          <p:cNvSpPr>
            <a:spLocks noGrp="1"/>
          </p:cNvSpPr>
          <p:nvPr>
            <p:ph type="title"/>
          </p:nvPr>
        </p:nvSpPr>
        <p:spPr/>
        <p:txBody>
          <a:bodyPr/>
          <a:lstStyle/>
          <a:p>
            <a:r>
              <a:rPr lang="en-US" dirty="0"/>
              <a:t>Questions or Concerns? </a:t>
            </a:r>
          </a:p>
        </p:txBody>
      </p:sp>
      <p:sp>
        <p:nvSpPr>
          <p:cNvPr id="3" name="Content Placeholder 2">
            <a:extLst>
              <a:ext uri="{FF2B5EF4-FFF2-40B4-BE49-F238E27FC236}">
                <a16:creationId xmlns:a16="http://schemas.microsoft.com/office/drawing/2014/main" id="{D40B0166-1197-4AA1-B4C3-1A43C3FEBC31}"/>
              </a:ext>
            </a:extLst>
          </p:cNvPr>
          <p:cNvSpPr>
            <a:spLocks noGrp="1"/>
          </p:cNvSpPr>
          <p:nvPr>
            <p:ph idx="1"/>
          </p:nvPr>
        </p:nvSpPr>
        <p:spPr/>
        <p:txBody>
          <a:bodyPr/>
          <a:lstStyle/>
          <a:p>
            <a:r>
              <a:rPr lang="en-US" sz="3200" dirty="0"/>
              <a:t>Have a great day!</a:t>
            </a:r>
          </a:p>
          <a:p>
            <a:endParaRPr lang="en-US" dirty="0"/>
          </a:p>
          <a:p>
            <a:pPr marL="0" indent="0">
              <a:buNone/>
            </a:pPr>
            <a:endParaRPr lang="en-US" dirty="0"/>
          </a:p>
        </p:txBody>
      </p:sp>
    </p:spTree>
    <p:extLst>
      <p:ext uri="{BB962C8B-B14F-4D97-AF65-F5344CB8AC3E}">
        <p14:creationId xmlns:p14="http://schemas.microsoft.com/office/powerpoint/2010/main" val="2462100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5C98E-119C-4B69-AB5F-106D515BE26F}"/>
              </a:ext>
            </a:extLst>
          </p:cNvPr>
          <p:cNvSpPr>
            <a:spLocks noGrp="1"/>
          </p:cNvSpPr>
          <p:nvPr>
            <p:ph type="title"/>
          </p:nvPr>
        </p:nvSpPr>
        <p:spPr/>
        <p:txBody>
          <a:bodyPr/>
          <a:lstStyle/>
          <a:p>
            <a:r>
              <a:rPr lang="en-US" dirty="0"/>
              <a:t>Icebreaker – Social Activity</a:t>
            </a:r>
          </a:p>
        </p:txBody>
      </p:sp>
      <p:sp>
        <p:nvSpPr>
          <p:cNvPr id="3" name="Content Placeholder 2">
            <a:extLst>
              <a:ext uri="{FF2B5EF4-FFF2-40B4-BE49-F238E27FC236}">
                <a16:creationId xmlns:a16="http://schemas.microsoft.com/office/drawing/2014/main" id="{5426BF9A-8D4B-440D-B8D0-21DFB7D9039F}"/>
              </a:ext>
            </a:extLst>
          </p:cNvPr>
          <p:cNvSpPr>
            <a:spLocks noGrp="1"/>
          </p:cNvSpPr>
          <p:nvPr>
            <p:ph idx="1"/>
          </p:nvPr>
        </p:nvSpPr>
        <p:spPr/>
        <p:txBody>
          <a:bodyPr>
            <a:normAutofit fontScale="92500" lnSpcReduction="20000"/>
          </a:bodyPr>
          <a:lstStyle/>
          <a:p>
            <a:pPr marL="457200" indent="-457200">
              <a:buFont typeface="+mj-lt"/>
              <a:buAutoNum type="arabicPeriod"/>
            </a:pPr>
            <a:r>
              <a:rPr lang="en-US" dirty="0"/>
              <a:t>Take a post-it-note</a:t>
            </a:r>
          </a:p>
          <a:p>
            <a:pPr marL="457200" indent="-457200">
              <a:buFont typeface="+mj-lt"/>
              <a:buAutoNum type="arabicPeriod"/>
            </a:pPr>
            <a:r>
              <a:rPr lang="en-US" dirty="0"/>
              <a:t>Write a word on the front of the post-it-note</a:t>
            </a:r>
          </a:p>
          <a:p>
            <a:pPr marL="457200" indent="-457200">
              <a:buFont typeface="+mj-lt"/>
              <a:buAutoNum type="arabicPeriod"/>
            </a:pPr>
            <a:r>
              <a:rPr lang="en-US" dirty="0"/>
              <a:t>Stick the post-it-note to the back of a fellow classmate (make sure they do not see the word you wrote)</a:t>
            </a:r>
          </a:p>
          <a:p>
            <a:pPr marL="457200" indent="-457200">
              <a:buFont typeface="+mj-lt"/>
              <a:buAutoNum type="arabicPeriod"/>
            </a:pPr>
            <a:r>
              <a:rPr lang="en-US" dirty="0"/>
              <a:t>Let someone stick a post-it-note to your back</a:t>
            </a:r>
          </a:p>
          <a:p>
            <a:pPr marL="457200" indent="-457200">
              <a:buFont typeface="+mj-lt"/>
              <a:buAutoNum type="arabicPeriod"/>
            </a:pPr>
            <a:r>
              <a:rPr lang="en-US" dirty="0"/>
              <a:t>Walk around the classroom asking people yes or no questions about the word on your back</a:t>
            </a:r>
          </a:p>
          <a:p>
            <a:pPr marL="457200" indent="-457200">
              <a:buFont typeface="+mj-lt"/>
              <a:buAutoNum type="arabicPeriod"/>
            </a:pPr>
            <a:r>
              <a:rPr lang="en-US" dirty="0"/>
              <a:t>Once you ask someone a question, you must ask 5 other people questions before returning back to the same person</a:t>
            </a:r>
          </a:p>
          <a:p>
            <a:pPr marL="457200" indent="-457200">
              <a:buFont typeface="+mj-lt"/>
              <a:buAutoNum type="arabicPeriod"/>
            </a:pPr>
            <a:r>
              <a:rPr lang="en-US" dirty="0"/>
              <a:t>Try to guess what word is written on the post-it-note on your back</a:t>
            </a:r>
          </a:p>
          <a:p>
            <a:pPr marL="0" indent="0">
              <a:buNone/>
            </a:pPr>
            <a:endParaRPr lang="en-US" dirty="0"/>
          </a:p>
          <a:p>
            <a:pPr marL="0" indent="0">
              <a:buNone/>
            </a:pPr>
            <a:r>
              <a:rPr lang="en-US" dirty="0"/>
              <a:t>The goal of the game is to have everyone guess the word on the post-it-note on their backs in under 10 minutes. </a:t>
            </a:r>
          </a:p>
          <a:p>
            <a:endParaRPr lang="en-US" dirty="0"/>
          </a:p>
        </p:txBody>
      </p:sp>
    </p:spTree>
    <p:extLst>
      <p:ext uri="{BB962C8B-B14F-4D97-AF65-F5344CB8AC3E}">
        <p14:creationId xmlns:p14="http://schemas.microsoft.com/office/powerpoint/2010/main" val="2211668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091E2-D19F-4239-81BE-681F96B4FFA7}"/>
              </a:ext>
            </a:extLst>
          </p:cNvPr>
          <p:cNvSpPr>
            <a:spLocks noGrp="1"/>
          </p:cNvSpPr>
          <p:nvPr>
            <p:ph type="title"/>
          </p:nvPr>
        </p:nvSpPr>
        <p:spPr/>
        <p:txBody>
          <a:bodyPr>
            <a:normAutofit/>
          </a:bodyPr>
          <a:lstStyle/>
          <a:p>
            <a:r>
              <a:rPr lang="en-US" sz="4000" dirty="0"/>
              <a:t>What is the Purpose of an Icebreaker Activity?</a:t>
            </a:r>
          </a:p>
        </p:txBody>
      </p:sp>
      <p:sp>
        <p:nvSpPr>
          <p:cNvPr id="3" name="Content Placeholder 2">
            <a:extLst>
              <a:ext uri="{FF2B5EF4-FFF2-40B4-BE49-F238E27FC236}">
                <a16:creationId xmlns:a16="http://schemas.microsoft.com/office/drawing/2014/main" id="{439C4A94-497F-4936-AFD0-BB7998F90D78}"/>
              </a:ext>
            </a:extLst>
          </p:cNvPr>
          <p:cNvSpPr>
            <a:spLocks noGrp="1"/>
          </p:cNvSpPr>
          <p:nvPr>
            <p:ph idx="1"/>
          </p:nvPr>
        </p:nvSpPr>
        <p:spPr/>
        <p:txBody>
          <a:bodyPr>
            <a:normAutofit lnSpcReduction="10000"/>
          </a:bodyPr>
          <a:lstStyle/>
          <a:p>
            <a:r>
              <a:rPr lang="en-US" sz="2400" b="1" dirty="0"/>
              <a:t>Social Psychology Factors at Play</a:t>
            </a:r>
          </a:p>
          <a:p>
            <a:r>
              <a:rPr lang="en-US" b="1" dirty="0"/>
              <a:t>Normative social influence </a:t>
            </a:r>
            <a:r>
              <a:rPr lang="en-US" dirty="0"/>
              <a:t>– The influence of other people that leads to conform in order to be liked and accepted by them</a:t>
            </a:r>
          </a:p>
          <a:p>
            <a:r>
              <a:rPr lang="en-US" b="1" dirty="0"/>
              <a:t>Food-in-the-door technique </a:t>
            </a:r>
            <a:r>
              <a:rPr lang="en-US" dirty="0"/>
              <a:t>– A compliance technique in which people are presented first with a small request, to which they are expected to acquiesce, followed by a larger request, to which they are expected to acquiesce</a:t>
            </a:r>
          </a:p>
          <a:p>
            <a:r>
              <a:rPr lang="en-US" b="1" dirty="0"/>
              <a:t>Suffering and self-justification </a:t>
            </a:r>
            <a:r>
              <a:rPr lang="en-US" dirty="0"/>
              <a:t>– The more unpleasant the procedure the participants underwent to get into a group, the more they liked the group (was the event anxiety arousing?)</a:t>
            </a:r>
          </a:p>
          <a:p>
            <a:r>
              <a:rPr lang="en-US" b="1" dirty="0"/>
              <a:t>Fostering group cohesiveness </a:t>
            </a:r>
            <a:r>
              <a:rPr lang="en-US" dirty="0"/>
              <a:t>– Qualities of a group that bind members together and promote liking among them</a:t>
            </a:r>
          </a:p>
          <a:p>
            <a:r>
              <a:rPr lang="en-US" b="1" dirty="0"/>
              <a:t>Creating an in-group </a:t>
            </a:r>
            <a:r>
              <a:rPr lang="en-US" dirty="0"/>
              <a:t>– The group with which an individual identifies, and of which he or she feels a member</a:t>
            </a:r>
          </a:p>
        </p:txBody>
      </p:sp>
    </p:spTree>
    <p:extLst>
      <p:ext uri="{BB962C8B-B14F-4D97-AF65-F5344CB8AC3E}">
        <p14:creationId xmlns:p14="http://schemas.microsoft.com/office/powerpoint/2010/main" val="24869677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5C98E-119C-4B69-AB5F-106D515BE26F}"/>
              </a:ext>
            </a:extLst>
          </p:cNvPr>
          <p:cNvSpPr>
            <a:spLocks noGrp="1"/>
          </p:cNvSpPr>
          <p:nvPr>
            <p:ph type="title"/>
          </p:nvPr>
        </p:nvSpPr>
        <p:spPr/>
        <p:txBody>
          <a:bodyPr/>
          <a:lstStyle/>
          <a:p>
            <a:r>
              <a:rPr lang="en-US" dirty="0"/>
              <a:t>Icebreaker – Be Better Than Your Classmates!</a:t>
            </a:r>
          </a:p>
        </p:txBody>
      </p:sp>
      <p:sp>
        <p:nvSpPr>
          <p:cNvPr id="3" name="Content Placeholder 2">
            <a:extLst>
              <a:ext uri="{FF2B5EF4-FFF2-40B4-BE49-F238E27FC236}">
                <a16:creationId xmlns:a16="http://schemas.microsoft.com/office/drawing/2014/main" id="{5426BF9A-8D4B-440D-B8D0-21DFB7D9039F}"/>
              </a:ext>
            </a:extLst>
          </p:cNvPr>
          <p:cNvSpPr>
            <a:spLocks noGrp="1"/>
          </p:cNvSpPr>
          <p:nvPr>
            <p:ph idx="1"/>
          </p:nvPr>
        </p:nvSpPr>
        <p:spPr/>
        <p:txBody>
          <a:bodyPr>
            <a:normAutofit fontScale="77500" lnSpcReduction="20000"/>
          </a:bodyPr>
          <a:lstStyle/>
          <a:p>
            <a:pPr marL="0" indent="0">
              <a:buNone/>
            </a:pPr>
            <a:r>
              <a:rPr lang="en-US" b="1" dirty="0"/>
              <a:t>What would happen if the game was framed this way? </a:t>
            </a:r>
          </a:p>
          <a:p>
            <a:pPr marL="457200" indent="-457200">
              <a:buFont typeface="+mj-lt"/>
              <a:buAutoNum type="arabicPeriod"/>
            </a:pPr>
            <a:endParaRPr lang="en-US" dirty="0"/>
          </a:p>
          <a:p>
            <a:pPr marL="457200" indent="-457200">
              <a:buFont typeface="+mj-lt"/>
              <a:buAutoNum type="arabicPeriod"/>
            </a:pPr>
            <a:r>
              <a:rPr lang="en-US" dirty="0"/>
              <a:t>Take a post-it-note</a:t>
            </a:r>
          </a:p>
          <a:p>
            <a:pPr marL="457200" indent="-457200">
              <a:buFont typeface="+mj-lt"/>
              <a:buAutoNum type="arabicPeriod"/>
            </a:pPr>
            <a:r>
              <a:rPr lang="en-US" dirty="0"/>
              <a:t>Write a word on the front of the post-it-note</a:t>
            </a:r>
          </a:p>
          <a:p>
            <a:pPr marL="457200" indent="-457200">
              <a:buFont typeface="+mj-lt"/>
              <a:buAutoNum type="arabicPeriod"/>
            </a:pPr>
            <a:r>
              <a:rPr lang="en-US" dirty="0"/>
              <a:t>Stick the post-it-note to the back of a fellow classmate (make sure they do not see the word you wrote)</a:t>
            </a:r>
          </a:p>
          <a:p>
            <a:pPr marL="457200" indent="-457200">
              <a:buFont typeface="+mj-lt"/>
              <a:buAutoNum type="arabicPeriod"/>
            </a:pPr>
            <a:r>
              <a:rPr lang="en-US" dirty="0"/>
              <a:t>Let someone stick a post-it-note to your back</a:t>
            </a:r>
          </a:p>
          <a:p>
            <a:pPr marL="457200" indent="-457200">
              <a:buFont typeface="+mj-lt"/>
              <a:buAutoNum type="arabicPeriod"/>
            </a:pPr>
            <a:r>
              <a:rPr lang="en-US" dirty="0"/>
              <a:t>Walk around the classroom asking people yes or no questions about the word on your back</a:t>
            </a:r>
          </a:p>
          <a:p>
            <a:pPr marL="457200" indent="-457200">
              <a:buFont typeface="+mj-lt"/>
              <a:buAutoNum type="arabicPeriod"/>
            </a:pPr>
            <a:r>
              <a:rPr lang="en-US" dirty="0"/>
              <a:t>Once you ask someone a question, you must ask 5 other people questions before returning back to the same person</a:t>
            </a:r>
          </a:p>
          <a:p>
            <a:pPr marL="457200" indent="-457200">
              <a:buFont typeface="+mj-lt"/>
              <a:buAutoNum type="arabicPeriod"/>
            </a:pPr>
            <a:r>
              <a:rPr lang="en-US" dirty="0"/>
              <a:t>Try to guess what word is written on the post-it-note on your back</a:t>
            </a:r>
          </a:p>
          <a:p>
            <a:pPr marL="0" indent="0">
              <a:buNone/>
            </a:pPr>
            <a:endParaRPr lang="en-US" dirty="0"/>
          </a:p>
          <a:p>
            <a:pPr marL="0" indent="0">
              <a:buNone/>
            </a:pPr>
            <a:r>
              <a:rPr lang="en-US" b="1" dirty="0"/>
              <a:t>The goal of the game is to be the first one to guess the word on the post-it-note on your back. </a:t>
            </a:r>
          </a:p>
          <a:p>
            <a:endParaRPr lang="en-US" dirty="0"/>
          </a:p>
        </p:txBody>
      </p:sp>
    </p:spTree>
    <p:extLst>
      <p:ext uri="{BB962C8B-B14F-4D97-AF65-F5344CB8AC3E}">
        <p14:creationId xmlns:p14="http://schemas.microsoft.com/office/powerpoint/2010/main" val="2895031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BAD54-FB6A-4F3A-AD61-CAACBC0D523A}"/>
              </a:ext>
            </a:extLst>
          </p:cNvPr>
          <p:cNvSpPr>
            <a:spLocks noGrp="1"/>
          </p:cNvSpPr>
          <p:nvPr>
            <p:ph type="title"/>
          </p:nvPr>
        </p:nvSpPr>
        <p:spPr/>
        <p:txBody>
          <a:bodyPr/>
          <a:lstStyle/>
          <a:p>
            <a:r>
              <a:rPr lang="en-US" dirty="0"/>
              <a:t>Course Description</a:t>
            </a:r>
          </a:p>
        </p:txBody>
      </p:sp>
      <p:sp>
        <p:nvSpPr>
          <p:cNvPr id="3" name="Content Placeholder 2">
            <a:extLst>
              <a:ext uri="{FF2B5EF4-FFF2-40B4-BE49-F238E27FC236}">
                <a16:creationId xmlns:a16="http://schemas.microsoft.com/office/drawing/2014/main" id="{AF7BF021-7803-4483-906C-6057782EF0DC}"/>
              </a:ext>
            </a:extLst>
          </p:cNvPr>
          <p:cNvSpPr>
            <a:spLocks noGrp="1"/>
          </p:cNvSpPr>
          <p:nvPr>
            <p:ph idx="1"/>
          </p:nvPr>
        </p:nvSpPr>
        <p:spPr/>
        <p:txBody>
          <a:bodyPr>
            <a:normAutofit fontScale="92500" lnSpcReduction="20000"/>
          </a:bodyPr>
          <a:lstStyle/>
          <a:p>
            <a:r>
              <a:rPr lang="en-CA" dirty="0"/>
              <a:t>How do others influence your behaviour? How are you influenced by social situations? Do you easily fall for conformity tactics? Would you obey authority, even though you are morally opposed to the suggested course of action? These are some of the questions that are addressed in the course, Fundamentals of Social Psychology.  </a:t>
            </a:r>
            <a:endParaRPr lang="en-US" dirty="0"/>
          </a:p>
          <a:p>
            <a:r>
              <a:rPr lang="en-US" dirty="0"/>
              <a:t>In the course, students are introduced to core concepts, frameworks, models and theories of social psychology.</a:t>
            </a:r>
            <a:r>
              <a:rPr lang="en-CA" dirty="0"/>
              <a:t> It covers the scientific study of how people’s thoughts, feelings, and behaviours are influenced by the presence of others. This course also provides a critical perspective by challenging social institutions, practices and power relations that constitute forms of inequality and oppression. </a:t>
            </a:r>
            <a:endParaRPr lang="en-US" dirty="0"/>
          </a:p>
          <a:p>
            <a:r>
              <a:rPr lang="en-US" dirty="0"/>
              <a:t>In the course students discuss core topics that are related to current real-life situations. For example, students address the topic of racism because of the current political trends. There is a rise in instances of racism, prejudice and fascism in the USA, Canada and worldwide. Students analyze contemporary research on causes of racism and find solutions about how to prevent it.  </a:t>
            </a:r>
          </a:p>
          <a:p>
            <a:r>
              <a:rPr lang="en-US" dirty="0"/>
              <a:t>Students also learn about a variety of other topics like, social perception, social cognition, the social self, attitude/attitude change, conformity, and group processes. Furthermore, we take a critical perspective by also incorporating feminist scholarship, queer theory, critical race psychology, and social constructivism. </a:t>
            </a:r>
          </a:p>
          <a:p>
            <a:endParaRPr lang="en-US" dirty="0"/>
          </a:p>
        </p:txBody>
      </p:sp>
    </p:spTree>
    <p:extLst>
      <p:ext uri="{BB962C8B-B14F-4D97-AF65-F5344CB8AC3E}">
        <p14:creationId xmlns:p14="http://schemas.microsoft.com/office/powerpoint/2010/main" val="3652435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44239-A21E-4E16-8896-913381EECA3D}"/>
              </a:ext>
            </a:extLst>
          </p:cNvPr>
          <p:cNvSpPr>
            <a:spLocks noGrp="1"/>
          </p:cNvSpPr>
          <p:nvPr>
            <p:ph type="title"/>
          </p:nvPr>
        </p:nvSpPr>
        <p:spPr/>
        <p:txBody>
          <a:bodyPr/>
          <a:lstStyle/>
          <a:p>
            <a:r>
              <a:rPr lang="en-US" dirty="0"/>
              <a:t>Course Materials and Text</a:t>
            </a:r>
          </a:p>
        </p:txBody>
      </p:sp>
      <p:sp>
        <p:nvSpPr>
          <p:cNvPr id="3" name="Content Placeholder 2">
            <a:extLst>
              <a:ext uri="{FF2B5EF4-FFF2-40B4-BE49-F238E27FC236}">
                <a16:creationId xmlns:a16="http://schemas.microsoft.com/office/drawing/2014/main" id="{F96E7B39-2EC3-4E38-A463-70C975D3D3EC}"/>
              </a:ext>
            </a:extLst>
          </p:cNvPr>
          <p:cNvSpPr>
            <a:spLocks noGrp="1"/>
          </p:cNvSpPr>
          <p:nvPr>
            <p:ph idx="1"/>
          </p:nvPr>
        </p:nvSpPr>
        <p:spPr/>
        <p:txBody>
          <a:bodyPr>
            <a:normAutofit fontScale="70000" lnSpcReduction="20000"/>
          </a:bodyPr>
          <a:lstStyle/>
          <a:p>
            <a:r>
              <a:rPr lang="en-US" dirty="0"/>
              <a:t>Students are expected to complete</a:t>
            </a:r>
            <a:r>
              <a:rPr lang="en-US" b="1" dirty="0"/>
              <a:t> ALL</a:t>
            </a:r>
            <a:r>
              <a:rPr lang="en-US" dirty="0"/>
              <a:t> the designated readings </a:t>
            </a:r>
            <a:r>
              <a:rPr lang="en-US" b="1" dirty="0"/>
              <a:t>BEFORE EACH CLASS</a:t>
            </a:r>
            <a:r>
              <a:rPr lang="en-US" dirty="0"/>
              <a:t>. Students are also expected to attend </a:t>
            </a:r>
            <a:r>
              <a:rPr lang="en-US" b="1" dirty="0"/>
              <a:t>ALL</a:t>
            </a:r>
            <a:r>
              <a:rPr lang="en-US" dirty="0"/>
              <a:t> classes, complete </a:t>
            </a:r>
            <a:r>
              <a:rPr lang="en-US" b="1" dirty="0"/>
              <a:t>ALL</a:t>
            </a:r>
            <a:r>
              <a:rPr lang="en-US" dirty="0"/>
              <a:t> take home assignments and participate in class discussions. Please see the course schedule below for the dates the readings are due. </a:t>
            </a:r>
          </a:p>
          <a:p>
            <a:r>
              <a:rPr lang="en-US" dirty="0"/>
              <a:t> </a:t>
            </a:r>
          </a:p>
          <a:p>
            <a:r>
              <a:rPr lang="en-US" b="1" i="1" u="sng" dirty="0"/>
              <a:t>The required readings: </a:t>
            </a:r>
            <a:endParaRPr lang="en-US" dirty="0"/>
          </a:p>
          <a:p>
            <a:r>
              <a:rPr lang="en-US" dirty="0"/>
              <a:t>Aronson, E. Wilson, T. D., Fehr, B, </a:t>
            </a:r>
            <a:r>
              <a:rPr lang="en-US" dirty="0" err="1"/>
              <a:t>Akert</a:t>
            </a:r>
            <a:r>
              <a:rPr lang="en-US" dirty="0"/>
              <a:t>, R. M. (2017) Social Psychology, Sixth Canadian Edition, Pearson. </a:t>
            </a:r>
          </a:p>
          <a:p>
            <a:endParaRPr lang="en-US" i="1" u="sng" dirty="0"/>
          </a:p>
          <a:p>
            <a:r>
              <a:rPr lang="en-US" i="1" u="sng" dirty="0"/>
              <a:t>Recommended Readings: </a:t>
            </a:r>
            <a:endParaRPr lang="en-US" dirty="0"/>
          </a:p>
          <a:p>
            <a:r>
              <a:rPr lang="en-US" dirty="0"/>
              <a:t>Gough, B., McFadden, M., McDonald, M. (2013), Critical Social Psychology: An Introduction, Second Edition, Palgrave Macmillan.</a:t>
            </a:r>
          </a:p>
          <a:p>
            <a:r>
              <a:rPr lang="en-US" dirty="0"/>
              <a:t>Gough, B. (2017) The Palgrave Handbook of Critical Social Psychology, Palgrave Macmillan. </a:t>
            </a:r>
          </a:p>
          <a:p>
            <a:pPr marL="0" indent="0">
              <a:buNone/>
            </a:pPr>
            <a:endParaRPr lang="en-US" dirty="0"/>
          </a:p>
          <a:p>
            <a:r>
              <a:rPr lang="en-CA" dirty="0"/>
              <a:t>The power-point </a:t>
            </a:r>
            <a:r>
              <a:rPr lang="en-CA" b="1" i="1" u="sng" dirty="0"/>
              <a:t>lecture notes</a:t>
            </a:r>
            <a:r>
              <a:rPr lang="en-CA" dirty="0"/>
              <a:t> will be posted on the course website before each class. </a:t>
            </a:r>
            <a:endParaRPr lang="en-US" dirty="0"/>
          </a:p>
          <a:p>
            <a:r>
              <a:rPr lang="en-CA" dirty="0"/>
              <a:t>URLs and other electronic sources may be posted on the course website from time to time. Please visit the course website to get this material. </a:t>
            </a:r>
            <a:endParaRPr lang="en-US" dirty="0"/>
          </a:p>
          <a:p>
            <a:endParaRPr lang="en-US" dirty="0"/>
          </a:p>
        </p:txBody>
      </p:sp>
    </p:spTree>
    <p:extLst>
      <p:ext uri="{BB962C8B-B14F-4D97-AF65-F5344CB8AC3E}">
        <p14:creationId xmlns:p14="http://schemas.microsoft.com/office/powerpoint/2010/main" val="848186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991A6-5DD4-492E-880A-1C4D862F72AC}"/>
              </a:ext>
            </a:extLst>
          </p:cNvPr>
          <p:cNvSpPr>
            <a:spLocks noGrp="1"/>
          </p:cNvSpPr>
          <p:nvPr>
            <p:ph type="title"/>
          </p:nvPr>
        </p:nvSpPr>
        <p:spPr/>
        <p:txBody>
          <a:bodyPr/>
          <a:lstStyle/>
          <a:p>
            <a:r>
              <a:rPr lang="en-US" dirty="0"/>
              <a:t>Course Format</a:t>
            </a:r>
          </a:p>
        </p:txBody>
      </p:sp>
      <p:sp>
        <p:nvSpPr>
          <p:cNvPr id="3" name="Content Placeholder 2">
            <a:extLst>
              <a:ext uri="{FF2B5EF4-FFF2-40B4-BE49-F238E27FC236}">
                <a16:creationId xmlns:a16="http://schemas.microsoft.com/office/drawing/2014/main" id="{36B87FEB-96FE-43E5-A822-F71F54C71F18}"/>
              </a:ext>
            </a:extLst>
          </p:cNvPr>
          <p:cNvSpPr>
            <a:spLocks noGrp="1"/>
          </p:cNvSpPr>
          <p:nvPr>
            <p:ph idx="1"/>
          </p:nvPr>
        </p:nvSpPr>
        <p:spPr/>
        <p:txBody>
          <a:bodyPr/>
          <a:lstStyle/>
          <a:p>
            <a:r>
              <a:rPr lang="en-CA" dirty="0"/>
              <a:t>The professor provides a balance of lectures and discussion based activities to teach students about social psychology. </a:t>
            </a:r>
          </a:p>
          <a:p>
            <a:r>
              <a:rPr lang="en-CA" dirty="0"/>
              <a:t>He also shows relevant multimedia clips, including documentary movies, Ted Talks and other interesting videos. Students are required to participate in classroom discussions and activities. </a:t>
            </a:r>
          </a:p>
          <a:p>
            <a:r>
              <a:rPr lang="en-CA" dirty="0"/>
              <a:t>Students are also expected to read the required text(s) and/or watch the assigned movie(s) before coming to class. </a:t>
            </a:r>
            <a:endParaRPr lang="en-US" dirty="0"/>
          </a:p>
          <a:p>
            <a:endParaRPr lang="en-US" dirty="0"/>
          </a:p>
        </p:txBody>
      </p:sp>
    </p:spTree>
    <p:extLst>
      <p:ext uri="{BB962C8B-B14F-4D97-AF65-F5344CB8AC3E}">
        <p14:creationId xmlns:p14="http://schemas.microsoft.com/office/powerpoint/2010/main" val="3541345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A0CC2-FC46-4742-A193-DBEBE04F0CF3}"/>
              </a:ext>
            </a:extLst>
          </p:cNvPr>
          <p:cNvSpPr>
            <a:spLocks noGrp="1"/>
          </p:cNvSpPr>
          <p:nvPr>
            <p:ph type="title"/>
          </p:nvPr>
        </p:nvSpPr>
        <p:spPr/>
        <p:txBody>
          <a:bodyPr/>
          <a:lstStyle/>
          <a:p>
            <a:r>
              <a:rPr lang="en-US" dirty="0"/>
              <a:t>Participation</a:t>
            </a:r>
          </a:p>
        </p:txBody>
      </p:sp>
      <p:sp>
        <p:nvSpPr>
          <p:cNvPr id="3" name="Content Placeholder 2">
            <a:extLst>
              <a:ext uri="{FF2B5EF4-FFF2-40B4-BE49-F238E27FC236}">
                <a16:creationId xmlns:a16="http://schemas.microsoft.com/office/drawing/2014/main" id="{81FE7C1B-8E2A-4EA0-B3A3-4C0C8B9BCAA1}"/>
              </a:ext>
            </a:extLst>
          </p:cNvPr>
          <p:cNvSpPr>
            <a:spLocks noGrp="1"/>
          </p:cNvSpPr>
          <p:nvPr>
            <p:ph idx="1"/>
          </p:nvPr>
        </p:nvSpPr>
        <p:spPr/>
        <p:txBody>
          <a:bodyPr/>
          <a:lstStyle/>
          <a:p>
            <a:r>
              <a:rPr lang="en-US" dirty="0"/>
              <a:t>Participation is an important part of this course. From time to time, the professor will ask students to complete additional readings, watch video clips, think about certain subjects and/or complete short assignments outside of class time. </a:t>
            </a:r>
          </a:p>
          <a:p>
            <a:endParaRPr lang="en-US" dirty="0"/>
          </a:p>
          <a:p>
            <a:r>
              <a:rPr lang="en-US" dirty="0"/>
              <a:t>Students </a:t>
            </a:r>
            <a:r>
              <a:rPr lang="en-US" b="1" dirty="0"/>
              <a:t>MUST</a:t>
            </a:r>
            <a:r>
              <a:rPr lang="en-US" dirty="0"/>
              <a:t> accomplish these tasks. The grade given for participation will be determined according to the completion of these tasks, classroom attendance and participation in discussions.  </a:t>
            </a:r>
          </a:p>
          <a:p>
            <a:endParaRPr lang="en-US" dirty="0"/>
          </a:p>
          <a:p>
            <a:r>
              <a:rPr lang="en-US" dirty="0"/>
              <a:t>I take attendance each class. </a:t>
            </a:r>
          </a:p>
        </p:txBody>
      </p:sp>
    </p:spTree>
    <p:extLst>
      <p:ext uri="{BB962C8B-B14F-4D97-AF65-F5344CB8AC3E}">
        <p14:creationId xmlns:p14="http://schemas.microsoft.com/office/powerpoint/2010/main" val="451569299"/>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2066</TotalTime>
  <Words>1913</Words>
  <Application>Microsoft Office PowerPoint</Application>
  <PresentationFormat>Widescreen</PresentationFormat>
  <Paragraphs>184</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Calibri</vt:lpstr>
      <vt:lpstr>Calibri Light</vt:lpstr>
      <vt:lpstr>Retrospect</vt:lpstr>
      <vt:lpstr>Fundamentals of Social Psychology</vt:lpstr>
      <vt:lpstr>About Me</vt:lpstr>
      <vt:lpstr>Icebreaker – Social Activity</vt:lpstr>
      <vt:lpstr>What is the Purpose of an Icebreaker Activity?</vt:lpstr>
      <vt:lpstr>Icebreaker – Be Better Than Your Classmates!</vt:lpstr>
      <vt:lpstr>Course Description</vt:lpstr>
      <vt:lpstr>Course Materials and Text</vt:lpstr>
      <vt:lpstr>Course Format</vt:lpstr>
      <vt:lpstr>Participation</vt:lpstr>
      <vt:lpstr>Course Evaluation</vt:lpstr>
      <vt:lpstr>Letter Grade Equivalency </vt:lpstr>
      <vt:lpstr>Tentative Schedule</vt:lpstr>
      <vt:lpstr>Tentative Schedule</vt:lpstr>
      <vt:lpstr>Tentative Schedule</vt:lpstr>
      <vt:lpstr>Classroom Conduct</vt:lpstr>
      <vt:lpstr>Academic Honesty</vt:lpstr>
      <vt:lpstr>Students With Disabilities </vt:lpstr>
      <vt:lpstr>Getting to Know You!</vt:lpstr>
      <vt:lpstr>What is Social Psychology? </vt:lpstr>
      <vt:lpstr>Theories of Knowledge</vt:lpstr>
      <vt:lpstr>What is Social Psychology?</vt:lpstr>
      <vt:lpstr>Ecological Systems Theory of Development </vt:lpstr>
      <vt:lpstr>Why Focus on Traditional Perspectives in Social Psychology?</vt:lpstr>
      <vt:lpstr>Why Understand Critical Social Psychology? </vt:lpstr>
      <vt:lpstr>Some Considerations to Discuss</vt:lpstr>
      <vt:lpstr>What Would you do Video?</vt:lpstr>
      <vt:lpstr>Discussion Questions?</vt:lpstr>
      <vt:lpstr>Please Watch Before Next Class</vt:lpstr>
      <vt:lpstr>Questions or Concerns?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Edible Activism!</dc:title>
  <dc:creator>Erik Chevrier</dc:creator>
  <cp:lastModifiedBy>Erik Chevrier</cp:lastModifiedBy>
  <cp:revision>179</cp:revision>
  <dcterms:created xsi:type="dcterms:W3CDTF">2016-08-29T02:04:56Z</dcterms:created>
  <dcterms:modified xsi:type="dcterms:W3CDTF">2018-07-04T01:30:03Z</dcterms:modified>
</cp:coreProperties>
</file>