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3" r:id="rId3"/>
    <p:sldId id="327" r:id="rId4"/>
    <p:sldId id="326" r:id="rId5"/>
    <p:sldId id="331" r:id="rId6"/>
    <p:sldId id="333" r:id="rId7"/>
    <p:sldId id="328" r:id="rId8"/>
    <p:sldId id="329" r:id="rId9"/>
    <p:sldId id="330" r:id="rId10"/>
    <p:sldId id="334" r:id="rId11"/>
    <p:sldId id="335" r:id="rId12"/>
    <p:sldId id="336" r:id="rId13"/>
    <p:sldId id="337" r:id="rId14"/>
    <p:sldId id="338" r:id="rId15"/>
    <p:sldId id="325" r:id="rId16"/>
    <p:sldId id="340" r:id="rId17"/>
    <p:sldId id="341" r:id="rId18"/>
    <p:sldId id="339" r:id="rId19"/>
    <p:sldId id="310" r:id="rId20"/>
    <p:sldId id="312" r:id="rId21"/>
    <p:sldId id="342" r:id="rId22"/>
    <p:sldId id="343" r:id="rId23"/>
    <p:sldId id="345" r:id="rId24"/>
    <p:sldId id="344" r:id="rId25"/>
    <p:sldId id="296" r:id="rId26"/>
    <p:sldId id="313" r:id="rId27"/>
    <p:sldId id="314" r:id="rId28"/>
    <p:sldId id="347" r:id="rId29"/>
    <p:sldId id="346" r:id="rId30"/>
    <p:sldId id="27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4619" autoAdjust="0"/>
  </p:normalViewPr>
  <p:slideViewPr>
    <p:cSldViewPr snapToGrid="0">
      <p:cViewPr varScale="1">
        <p:scale>
          <a:sx n="88" d="100"/>
          <a:sy n="88" d="100"/>
        </p:scale>
        <p:origin x="8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tasha_eurich_increase_your_self_awareness_with_one_simple_fi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Fundamentals of Social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The Self in a social context</a:t>
            </a:r>
          </a:p>
          <a:p>
            <a:r>
              <a:rPr lang="en-CA" dirty="0"/>
              <a:t>July 18</a:t>
            </a:r>
            <a:r>
              <a:rPr lang="en-CA" baseline="30000" dirty="0"/>
              <a:t>th</a:t>
            </a:r>
            <a:r>
              <a:rPr lang="en-CA" dirty="0"/>
              <a:t>, 2018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9066-D8A7-4131-8DAF-636AD4B7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Ourselves Through Introspection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35EF-41B2-4655-919F-0FF4A26B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Introspection – </a:t>
            </a:r>
            <a:r>
              <a:rPr lang="en-US" dirty="0"/>
              <a:t>The process whereby people look inward and examine their own feelings, thoughts, and motives</a:t>
            </a:r>
          </a:p>
          <a:p>
            <a:pPr lvl="1"/>
            <a:r>
              <a:rPr lang="en-US" dirty="0"/>
              <a:t>People do not often rely on introspection</a:t>
            </a:r>
          </a:p>
          <a:p>
            <a:pPr lvl="1"/>
            <a:r>
              <a:rPr lang="en-US" dirty="0"/>
              <a:t>People are not always aware of the reasons for their feelings, thoughts, and motives</a:t>
            </a:r>
          </a:p>
          <a:p>
            <a:endParaRPr lang="en-US" dirty="0"/>
          </a:p>
          <a:p>
            <a:r>
              <a:rPr lang="en-US" dirty="0"/>
              <a:t>How well do you really know yourself? Do you know the ‘real’ reasons for your feelings, thoughts and motives</a:t>
            </a:r>
          </a:p>
          <a:p>
            <a:endParaRPr lang="en-US" dirty="0"/>
          </a:p>
          <a:p>
            <a:r>
              <a:rPr lang="en-US" dirty="0"/>
              <a:t>On a scale of 1 – 10, how would you rate your accuracy in introspection? </a:t>
            </a:r>
          </a:p>
        </p:txBody>
      </p:sp>
    </p:spTree>
    <p:extLst>
      <p:ext uri="{BB962C8B-B14F-4D97-AF65-F5344CB8AC3E}">
        <p14:creationId xmlns:p14="http://schemas.microsoft.com/office/powerpoint/2010/main" val="277373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45BE9-8FA0-4AA7-8120-0168DC9CF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sz="4400"/>
              <a:t>Self-Awareness Theory</a:t>
            </a:r>
          </a:p>
        </p:txBody>
      </p:sp>
      <p:pic>
        <p:nvPicPr>
          <p:cNvPr id="5" name="Picture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E2D82913-B247-4CE7-B5FC-25022970A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844305"/>
            <a:ext cx="6909801" cy="4905958"/>
          </a:xfrm>
          <a:prstGeom prst="rect">
            <a:avLst/>
          </a:prstGeom>
        </p:spPr>
      </p:pic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E378-865B-46E7-890E-C940097D6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r>
              <a:rPr lang="en-US" b="1" dirty="0"/>
              <a:t>Self-awareness theory – </a:t>
            </a:r>
            <a:r>
              <a:rPr lang="en-US" dirty="0"/>
              <a:t>The ideas that when people focus their attention on themselves, they evaluate and compare their behaviour with their internal standards and values.</a:t>
            </a:r>
          </a:p>
          <a:p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581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661DB-99AE-46C5-937D-2523AEFB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/>
              <a:t>Cultural Differences in Self-Awareness</a:t>
            </a:r>
            <a:endParaRPr lang="en-US" dirty="0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0C9D259-A6CE-4D1A-AAC0-A0B977263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406" y="645106"/>
            <a:ext cx="3319199" cy="52477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BF0C4-EFBA-4503-AE85-795FCB572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en-US" b="1" dirty="0"/>
              <a:t>Outsider perspective of the self – </a:t>
            </a:r>
            <a:r>
              <a:rPr lang="en-US" dirty="0"/>
              <a:t>viewing themselves through the eyes of other people</a:t>
            </a:r>
          </a:p>
          <a:p>
            <a:pPr lvl="1"/>
            <a:r>
              <a:rPr lang="en-US" dirty="0"/>
              <a:t>More likely in collectivist cultures</a:t>
            </a:r>
          </a:p>
          <a:p>
            <a:r>
              <a:rPr lang="en-US" b="1" dirty="0"/>
              <a:t>Insider perspective of the self – </a:t>
            </a:r>
            <a:r>
              <a:rPr lang="en-US" dirty="0"/>
              <a:t>focus on private experiences without considering how other people see them	</a:t>
            </a:r>
          </a:p>
          <a:p>
            <a:pPr lvl="1"/>
            <a:r>
              <a:rPr lang="en-US" dirty="0"/>
              <a:t>More likely in individualist cultures</a:t>
            </a:r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7495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463F-E980-47A4-92B3-2E14D5DB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Judging Why We Feel The Way We Do : Telling More Than 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53693-9C47-44D3-91FB-224D0D0F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Telling more than we know phenomenon – </a:t>
            </a:r>
            <a:r>
              <a:rPr lang="en-US" dirty="0"/>
              <a:t>People’s explanations of their feelings often go beyond what they can reasonably know. (</a:t>
            </a:r>
            <a:r>
              <a:rPr lang="en-US" dirty="0" err="1"/>
              <a:t>Nisbitt</a:t>
            </a:r>
            <a:r>
              <a:rPr lang="en-US" dirty="0"/>
              <a:t> &amp; Wilson)</a:t>
            </a:r>
          </a:p>
          <a:p>
            <a:pPr lvl="1"/>
            <a:r>
              <a:rPr lang="en-US" dirty="0"/>
              <a:t>People often misattribute mood explanations</a:t>
            </a:r>
          </a:p>
          <a:p>
            <a:pPr lvl="2"/>
            <a:r>
              <a:rPr lang="en-US" dirty="0"/>
              <a:t>Blue Mondays</a:t>
            </a:r>
          </a:p>
          <a:p>
            <a:pPr lvl="2"/>
            <a:r>
              <a:rPr lang="en-US" dirty="0"/>
              <a:t>Fun Fridays &amp; weekend</a:t>
            </a:r>
          </a:p>
          <a:p>
            <a:endParaRPr lang="en-US" b="1" dirty="0"/>
          </a:p>
          <a:p>
            <a:r>
              <a:rPr lang="en-US" b="1" dirty="0"/>
              <a:t>Causal theories – </a:t>
            </a:r>
            <a:r>
              <a:rPr lang="en-US" dirty="0"/>
              <a:t>Theories about the causes of one’s own feelings and behaviours; typically, we learn such theories from our culture</a:t>
            </a:r>
          </a:p>
        </p:txBody>
      </p:sp>
    </p:spTree>
    <p:extLst>
      <p:ext uri="{BB962C8B-B14F-4D97-AF65-F5344CB8AC3E}">
        <p14:creationId xmlns:p14="http://schemas.microsoft.com/office/powerpoint/2010/main" val="592631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A229-80AA-4210-A8D7-6D27064E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Ourselves by Observing Our Own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C3EF-EA30-4735-8CE4-D7CDAF4A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Self-perception theory – </a:t>
            </a:r>
            <a:r>
              <a:rPr lang="en-US" dirty="0"/>
              <a:t>When our attitudes and feelings are uncertain or ambiguous, we infer these states by observing our behaviour and the situation in which it occurs</a:t>
            </a:r>
          </a:p>
          <a:p>
            <a:pPr lvl="1"/>
            <a:r>
              <a:rPr lang="en-US" dirty="0"/>
              <a:t>We infer our inner feelings from our behaviour only when we are not sure how we feel. </a:t>
            </a:r>
          </a:p>
          <a:p>
            <a:pPr lvl="1"/>
            <a:r>
              <a:rPr lang="en-US" dirty="0"/>
              <a:t>People evaluate whether their behaviour really reflects how they feel or whether the situation they are in made them act that way.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Intrinsic motivation – </a:t>
            </a:r>
            <a:r>
              <a:rPr lang="en-US" dirty="0"/>
              <a:t>The desire to engage in an activity because we enjoy it or find it interesting, not because of external rewards or pressure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Extrinsic motivation – </a:t>
            </a:r>
            <a:r>
              <a:rPr lang="en-US" dirty="0"/>
              <a:t>The desire to engage in an activity because of external rewards or pressures, not because we enjoy the task or find it interesting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22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BFE64-2421-4535-B746-6047D73B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dirty="0"/>
              <a:t>Intrinsic Motivation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0D4FFA-9E7B-4FD8-BA75-DCFBB6C58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2" y="740280"/>
            <a:ext cx="5451627" cy="505739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1C7E1-5DA2-4CA5-8F5D-C2F6433C0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en-US" dirty="0"/>
              <a:t>Intrinsic motivation is the inherent propensity to seek out novelty and challenge, to extend and exercise one’s capacities, to explore, and to learn. </a:t>
            </a:r>
          </a:p>
          <a:p>
            <a:r>
              <a:rPr lang="en-US" dirty="0"/>
              <a:t>It is a natural inclination towards </a:t>
            </a:r>
            <a:r>
              <a:rPr lang="en-US" b="1" dirty="0"/>
              <a:t>exploration</a:t>
            </a:r>
            <a:r>
              <a:rPr lang="en-US" dirty="0"/>
              <a:t>, </a:t>
            </a:r>
            <a:r>
              <a:rPr lang="en-US" b="1" dirty="0"/>
              <a:t>spontaneous interest</a:t>
            </a:r>
            <a:r>
              <a:rPr lang="en-US" dirty="0"/>
              <a:t>, and </a:t>
            </a:r>
            <a:r>
              <a:rPr lang="en-US" b="1" dirty="0"/>
              <a:t>environmental mastery </a:t>
            </a:r>
            <a:r>
              <a:rPr lang="en-US" dirty="0"/>
              <a:t>that emerges from innate strivings for personal growth and from experiences of psychological needs satisfaction.</a:t>
            </a:r>
          </a:p>
          <a:p>
            <a:r>
              <a:rPr lang="en-CA" sz="1800" dirty="0"/>
              <a:t>According to Reeve, J. (2015) Understanding Motivation and Emotion, 6th ed. John Wiley and Sons</a:t>
            </a:r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6289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68CBD6-8209-4D73-B7A1-EC816F7F9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Types of Extrinsic Motivation</a:t>
            </a:r>
            <a:b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z="1800" dirty="0"/>
              <a:t>According to Reeve, J. (2015) Understanding Motivation and Emotion, 6th ed. John Wiley and Sons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1" name="Content Placeholder 4">
            <a:extLst>
              <a:ext uri="{FF2B5EF4-FFF2-40B4-BE49-F238E27FC236}">
                <a16:creationId xmlns:a16="http://schemas.microsoft.com/office/drawing/2014/main" id="{631566E3-1533-4FF4-9669-EAE802FCE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62616"/>
            <a:ext cx="6912217" cy="4009085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9176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A229-80AA-4210-A8D7-6D27064E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Ourselves by Observing Our Own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C3EF-EA30-4735-8CE4-D7CDAF4A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Overjustification</a:t>
            </a:r>
            <a:r>
              <a:rPr lang="en-US" b="1" dirty="0"/>
              <a:t> effect – </a:t>
            </a:r>
            <a:r>
              <a:rPr lang="en-US" dirty="0"/>
              <a:t>The case whereby people view their behaviour as caused by compelling extrinsic reasons, making them underestimate the extent to which their behaviour were caused by intrinsic reasons</a:t>
            </a:r>
          </a:p>
          <a:p>
            <a:endParaRPr lang="en-US" b="1" dirty="0"/>
          </a:p>
          <a:p>
            <a:r>
              <a:rPr lang="en-US" b="1" dirty="0"/>
              <a:t>Preserving intrinsic interest </a:t>
            </a:r>
          </a:p>
          <a:p>
            <a:r>
              <a:rPr lang="en-US" b="1" dirty="0"/>
              <a:t>Task contingent rewards – </a:t>
            </a:r>
            <a:r>
              <a:rPr lang="en-US" dirty="0"/>
              <a:t>Reward for a task regardless of how well the task is done.</a:t>
            </a:r>
          </a:p>
          <a:p>
            <a:r>
              <a:rPr lang="en-US" b="1" dirty="0"/>
              <a:t>Performance-contingent rewards – </a:t>
            </a:r>
            <a:r>
              <a:rPr lang="en-US" dirty="0"/>
              <a:t>Rewards that are based on how well we perform a task</a:t>
            </a:r>
          </a:p>
          <a:p>
            <a:endParaRPr lang="en-US" dirty="0"/>
          </a:p>
          <a:p>
            <a:r>
              <a:rPr lang="en-US" i="1" dirty="0"/>
              <a:t>Rewards can undermine intrinsic motivation (unless rewards are not tangible or expected)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14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38ED-B92A-47CF-98E1-CAB670A2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Ourselves…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29F1-735F-4CA3-B557-870F089FF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Through Social Interaction</a:t>
            </a:r>
          </a:p>
          <a:p>
            <a:r>
              <a:rPr lang="en-US" b="1" dirty="0"/>
              <a:t>Looking-glass self – </a:t>
            </a:r>
            <a:r>
              <a:rPr lang="en-US" dirty="0"/>
              <a:t>The idea that we see ourselves through the eyes of other people and incorporate their views into our self-concept.</a:t>
            </a:r>
          </a:p>
          <a:p>
            <a:pPr lvl="1"/>
            <a:r>
              <a:rPr lang="en-US" dirty="0"/>
              <a:t>Who we are is determined in part by the internal audience we have in mind.</a:t>
            </a:r>
          </a:p>
          <a:p>
            <a:r>
              <a:rPr lang="en-US" sz="2400" b="1" dirty="0"/>
              <a:t>By Comparing Ourselves to Others</a:t>
            </a:r>
          </a:p>
          <a:p>
            <a:r>
              <a:rPr lang="en-US" b="1" dirty="0"/>
              <a:t>Social comparison theory – </a:t>
            </a:r>
            <a:r>
              <a:rPr lang="en-US" dirty="0"/>
              <a:t>The idea that we learn about our own abilities and attitudes by comparing ourselves with others</a:t>
            </a:r>
          </a:p>
          <a:p>
            <a:pPr lvl="1"/>
            <a:r>
              <a:rPr lang="en-US" dirty="0"/>
              <a:t>When there is no objective standard for us to measure ourselves against and when we experience some uncertainty about ourselves in a particular area</a:t>
            </a:r>
          </a:p>
          <a:p>
            <a:pPr lvl="1"/>
            <a:r>
              <a:rPr lang="en-US" dirty="0"/>
              <a:t>With who we compare depends on our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2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F8F8-8C44-4C61-B9B7-346DB7659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Self-Control</a:t>
            </a:r>
            <a:r>
              <a:rPr lang="en-CA" dirty="0"/>
              <a:t> </a:t>
            </a:r>
            <a:br>
              <a:rPr lang="en-CA" dirty="0"/>
            </a:br>
            <a:r>
              <a:rPr lang="en-CA" sz="1100" dirty="0"/>
              <a:t>According to Reeve, J. (2015) Understanding Motivation and Emotion, 6</a:t>
            </a:r>
            <a:r>
              <a:rPr lang="en-CA" sz="1100" baseline="30000" dirty="0"/>
              <a:t>th</a:t>
            </a:r>
            <a:r>
              <a:rPr lang="en-CA" sz="1100" dirty="0"/>
              <a:t> ed. John Wiley and Sons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BB09-6F7C-4E4E-B163-B78C1DCD0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Self control is: </a:t>
            </a:r>
          </a:p>
          <a:p>
            <a:pPr lvl="1"/>
            <a:r>
              <a:rPr lang="en-US" dirty="0"/>
              <a:t>The capacity to suppress, restrain, and even override an impulsive desire, urge, behaviour, thought or tendency so to pursue a long-term goal.</a:t>
            </a:r>
          </a:p>
          <a:p>
            <a:pPr lvl="1"/>
            <a:r>
              <a:rPr lang="en-US" dirty="0"/>
              <a:t>Willpower</a:t>
            </a:r>
          </a:p>
          <a:p>
            <a:pPr lvl="1"/>
            <a:r>
              <a:rPr lang="en-US" dirty="0"/>
              <a:t>Self-Regulatory resource model </a:t>
            </a:r>
          </a:p>
          <a:p>
            <a:pPr lvl="2"/>
            <a:r>
              <a:rPr lang="en-US" dirty="0"/>
              <a:t>Energy reserve that exists in a limited amount</a:t>
            </a:r>
          </a:p>
          <a:p>
            <a:pPr lvl="2"/>
            <a:r>
              <a:rPr lang="en-US" dirty="0"/>
              <a:t>Once depleted, people lose some of their capacity for future self control</a:t>
            </a:r>
          </a:p>
          <a:p>
            <a:pPr lvl="2"/>
            <a:r>
              <a:rPr lang="en-US" dirty="0"/>
              <a:t>Is enhanced through practice</a:t>
            </a:r>
          </a:p>
          <a:p>
            <a:pPr lvl="2"/>
            <a:r>
              <a:rPr lang="en-US" dirty="0"/>
              <a:t>Is limited in strength – Limited Strength Model of Self-Control</a:t>
            </a:r>
          </a:p>
          <a:p>
            <a:pPr lvl="3"/>
            <a:r>
              <a:rPr lang="en-US" dirty="0"/>
              <a:t>Amount or strength of willpower is critical to the success of self-control</a:t>
            </a:r>
          </a:p>
          <a:p>
            <a:pPr lvl="3"/>
            <a:r>
              <a:rPr lang="en-US" dirty="0"/>
              <a:t>The exertion of self-control depletes some of this resource, and hence…</a:t>
            </a:r>
          </a:p>
          <a:p>
            <a:pPr lvl="3"/>
            <a:r>
              <a:rPr lang="en-US" dirty="0"/>
              <a:t>Subsequent attempts at self-control are increasingly likely to fail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i="1" dirty="0"/>
              <a:t>Long term goal pursuit is difficult because people are more attracted to the immediate gratification of short-term rewards than they are to delay the gratification necessary for longer-term rewards.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7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46F1-5925-4E04-94EF-D2B70BB9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54ED-4834-4400-9181-94193F60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Get into groups of about 4 people.</a:t>
            </a:r>
          </a:p>
          <a:p>
            <a:endParaRPr lang="en-US" sz="2800" dirty="0"/>
          </a:p>
          <a:p>
            <a:r>
              <a:rPr lang="en-US" sz="2800" dirty="0"/>
              <a:t>Everyone take turns answering the following question…</a:t>
            </a:r>
          </a:p>
          <a:p>
            <a:endParaRPr lang="en-US" dirty="0"/>
          </a:p>
          <a:p>
            <a:pPr marL="201168" lvl="1" indent="0">
              <a:buNone/>
            </a:pPr>
            <a:r>
              <a:rPr lang="en-US" sz="3600" dirty="0"/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1039648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A1674270-B3FB-4AC5-8FCC-AD5B2B0DE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7" y="640080"/>
            <a:ext cx="8378458" cy="36027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B02B44-D52B-4E2F-9DE3-662A3B4B2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Limited Strength Model </a:t>
            </a: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z="1200" dirty="0"/>
              <a:t>According to Reeve, J. (2015) Understanding Motivation and Emotion, 6</a:t>
            </a:r>
            <a:r>
              <a:rPr lang="en-CA" sz="1200" baseline="30000" dirty="0"/>
              <a:t>th</a:t>
            </a:r>
            <a:r>
              <a:rPr lang="en-CA" sz="1200" dirty="0"/>
              <a:t> ed. John Wiley and Sons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34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68F5-BBBF-40FB-B9A8-99D43BE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Esteem: How We Evaluate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42F8C-E7D8-4084-B9BD-57ACD009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Downward social comparison – </a:t>
            </a:r>
            <a:r>
              <a:rPr lang="en-US" dirty="0"/>
              <a:t>The process whereby we compare ourselves with people who are worse than we are in a particular trait or ability</a:t>
            </a:r>
          </a:p>
          <a:p>
            <a:pPr lvl="1"/>
            <a:r>
              <a:rPr lang="en-US" dirty="0"/>
              <a:t>Much better for our self-esteem but does not inevitably result in increased self-esteem</a:t>
            </a:r>
          </a:p>
          <a:p>
            <a:pPr lvl="1"/>
            <a:r>
              <a:rPr lang="en-US" dirty="0"/>
              <a:t>Compare performance to past performance</a:t>
            </a:r>
          </a:p>
          <a:p>
            <a:pPr lvl="1"/>
            <a:r>
              <a:rPr lang="en-US" dirty="0"/>
              <a:t>Is harmful to self-esteem if we feel vulnerable to have the same negative outcomes</a:t>
            </a:r>
          </a:p>
          <a:p>
            <a:pPr lvl="1"/>
            <a:r>
              <a:rPr lang="en-US" dirty="0"/>
              <a:t>More common in ‘individualistic’ cultures</a:t>
            </a:r>
          </a:p>
          <a:p>
            <a:r>
              <a:rPr lang="en-US" b="1" dirty="0"/>
              <a:t>Upward social comparison – </a:t>
            </a:r>
            <a:r>
              <a:rPr lang="en-US" dirty="0"/>
              <a:t>The process whereby we compare ourselves with people who are better than we are in a particular trait or ability</a:t>
            </a:r>
          </a:p>
          <a:p>
            <a:pPr lvl="1"/>
            <a:r>
              <a:rPr lang="en-US" dirty="0"/>
              <a:t>More threatening to our self-esteem</a:t>
            </a:r>
          </a:p>
          <a:p>
            <a:pPr lvl="1"/>
            <a:r>
              <a:rPr lang="en-US" dirty="0"/>
              <a:t>When we focus on our ‘actual self’ we can benefit from being exposed to a ‘superstar’ for inspiration</a:t>
            </a:r>
          </a:p>
          <a:p>
            <a:pPr lvl="1"/>
            <a:r>
              <a:rPr lang="en-US" dirty="0"/>
              <a:t>Can help motivate us to pursue our goals and dreams </a:t>
            </a:r>
          </a:p>
          <a:p>
            <a:pPr lvl="1"/>
            <a:r>
              <a:rPr lang="en-US" dirty="0"/>
              <a:t>In romantic relationships, couples feel better after engaging in upward social comparison with each other</a:t>
            </a:r>
          </a:p>
          <a:p>
            <a:pPr lvl="1"/>
            <a:r>
              <a:rPr lang="en-US" dirty="0"/>
              <a:t>More common in ‘collectivist’ cultures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2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9B40-0DD7-4DAC-B2C8-BF251BA3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Acceptance and Self-Esteem: Sociometer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87A1D-AE10-4A52-BAB0-9F3082572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Sociometer Theory – </a:t>
            </a:r>
            <a:r>
              <a:rPr lang="en-US" dirty="0"/>
              <a:t>The theory that self-esteem is a gauge that monitors the extent to which we are accepted or rejected by others.</a:t>
            </a:r>
          </a:p>
          <a:p>
            <a:pPr lvl="1"/>
            <a:r>
              <a:rPr lang="en-US" dirty="0"/>
              <a:t>Self-esteem is stable (trait) and changes (state) </a:t>
            </a:r>
          </a:p>
          <a:p>
            <a:pPr lvl="1"/>
            <a:r>
              <a:rPr lang="en-US" dirty="0"/>
              <a:t>High self-esteem people are willing to join groups more than people with low self-esteem</a:t>
            </a:r>
          </a:p>
          <a:p>
            <a:pPr lvl="1"/>
            <a:r>
              <a:rPr lang="en-US" dirty="0"/>
              <a:t>People with low self-esteem feel comfortable once they know that they are accepted and will respond better to social rewards than social costs</a:t>
            </a:r>
          </a:p>
          <a:p>
            <a:pPr lvl="2"/>
            <a:r>
              <a:rPr lang="en-US" dirty="0"/>
              <a:t>Self-fulfilling prophecy</a:t>
            </a:r>
          </a:p>
        </p:txBody>
      </p:sp>
    </p:spTree>
    <p:extLst>
      <p:ext uri="{BB962C8B-B14F-4D97-AF65-F5344CB8AC3E}">
        <p14:creationId xmlns:p14="http://schemas.microsoft.com/office/powerpoint/2010/main" val="3611162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09DC-F94A-4B1C-A16D-98E7BC1A1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6D71-6561-4274-8454-E758BE9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your abilities/attributes on a scale of 1 – 10 where 5 is the national average….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Conveying your emotions effectively</a:t>
            </a:r>
          </a:p>
          <a:p>
            <a:pPr lvl="1"/>
            <a:r>
              <a:rPr lang="en-US" dirty="0"/>
              <a:t>Creativity</a:t>
            </a:r>
          </a:p>
          <a:p>
            <a:pPr lvl="1"/>
            <a:r>
              <a:rPr lang="en-US" dirty="0"/>
              <a:t>Problem solving</a:t>
            </a:r>
          </a:p>
          <a:p>
            <a:pPr lvl="1"/>
            <a:r>
              <a:rPr lang="en-US" dirty="0"/>
              <a:t>Communicating </a:t>
            </a:r>
          </a:p>
          <a:p>
            <a:pPr lvl="1"/>
            <a:r>
              <a:rPr lang="en-US" dirty="0"/>
              <a:t>Relating to others</a:t>
            </a:r>
          </a:p>
          <a:p>
            <a:pPr lvl="1"/>
            <a:r>
              <a:rPr lang="en-US" dirty="0"/>
              <a:t>Warmth</a:t>
            </a:r>
          </a:p>
          <a:p>
            <a:pPr lvl="1"/>
            <a:r>
              <a:rPr lang="en-US" dirty="0"/>
              <a:t>Loving </a:t>
            </a:r>
          </a:p>
          <a:p>
            <a:pPr lvl="1"/>
            <a:r>
              <a:rPr lang="en-US" dirty="0"/>
              <a:t>Caring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78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B1CB-B611-41B5-A1DD-8A5967DB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Self-Evaluation: Biased or Accurate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F48C5-19FD-449C-8D4B-4C7EF6AD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Self-enhancement – </a:t>
            </a:r>
            <a:r>
              <a:rPr lang="en-US" dirty="0"/>
              <a:t>Unrealistically positive view about oneself.</a:t>
            </a:r>
          </a:p>
          <a:p>
            <a:pPr lvl="1"/>
            <a:r>
              <a:rPr lang="en-US" dirty="0"/>
              <a:t>Everyone is better than average (unless you know you are really not good at something) </a:t>
            </a:r>
          </a:p>
          <a:p>
            <a:pPr lvl="1"/>
            <a:r>
              <a:rPr lang="en-US" dirty="0"/>
              <a:t>More common in ‘individualist’ cultures</a:t>
            </a:r>
          </a:p>
          <a:p>
            <a:r>
              <a:rPr lang="en-US" b="1" dirty="0"/>
              <a:t>Self-effacement – </a:t>
            </a:r>
            <a:r>
              <a:rPr lang="en-US" dirty="0"/>
              <a:t>Unrealistically negative view about oneself.</a:t>
            </a:r>
          </a:p>
          <a:p>
            <a:pPr lvl="1"/>
            <a:r>
              <a:rPr lang="en-US" dirty="0"/>
              <a:t>More common in ‘collectivist’ cultures</a:t>
            </a:r>
          </a:p>
          <a:p>
            <a:pPr lvl="1"/>
            <a:endParaRPr lang="en-US" dirty="0"/>
          </a:p>
          <a:p>
            <a:r>
              <a:rPr lang="en-US" b="1" dirty="0"/>
              <a:t>Self-verification theory – </a:t>
            </a:r>
            <a:r>
              <a:rPr lang="en-US" dirty="0"/>
              <a:t>People need to seek confirmation of their self-concept, whether the self-concept is positive or negative; this tendency can conflict with desire to uphold a favourable view of oneself</a:t>
            </a:r>
          </a:p>
          <a:p>
            <a:pPr lvl="1"/>
            <a:r>
              <a:rPr lang="en-US" dirty="0"/>
              <a:t>It is unsettling and confusing to change our self-concept all the time</a:t>
            </a:r>
          </a:p>
          <a:p>
            <a:pPr lvl="1"/>
            <a:r>
              <a:rPr lang="en-US" dirty="0"/>
              <a:t>It can be uncomfortable to interact with someone who view us differently than how we view ourselves</a:t>
            </a:r>
          </a:p>
          <a:p>
            <a:pPr lvl="2"/>
            <a:r>
              <a:rPr lang="en-US" dirty="0"/>
              <a:t>Depends on what is being evaluated, how important that is to our self-concept and the nature of the relationship with the other person</a:t>
            </a:r>
          </a:p>
          <a:p>
            <a:pPr marL="384048" lvl="2" indent="0">
              <a:buNone/>
            </a:pPr>
            <a:endParaRPr lang="en-US" dirty="0"/>
          </a:p>
          <a:p>
            <a:pPr marL="384048" lvl="2" indent="0">
              <a:buNone/>
            </a:pPr>
            <a:r>
              <a:rPr lang="en-US" sz="1900" dirty="0"/>
              <a:t>Keep in mind: </a:t>
            </a:r>
          </a:p>
          <a:p>
            <a:pPr lvl="2"/>
            <a:r>
              <a:rPr lang="en-US" dirty="0"/>
              <a:t>People hold negative beliefs only when they are certain of those beliefs</a:t>
            </a:r>
          </a:p>
          <a:p>
            <a:pPr lvl="2"/>
            <a:r>
              <a:rPr lang="en-US" dirty="0"/>
              <a:t>When the consequences of being improperly evaluated aren’t that great, people with negative views prefer positive feedback</a:t>
            </a:r>
          </a:p>
          <a:p>
            <a:pPr lvl="2"/>
            <a:r>
              <a:rPr lang="en-US" dirty="0"/>
              <a:t>When people can’t change, they prefer positive feedback</a:t>
            </a:r>
          </a:p>
          <a:p>
            <a:pPr marL="38404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3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73855-7B78-4388-907E-08598E53E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Self-Verification and Self-Concept Change</a:t>
            </a:r>
            <a:br>
              <a:rPr lang="en-US" sz="5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z="2200" dirty="0"/>
              <a:t>According to Reeve, J. (2015) Understanding Motivation and Emotion, 6</a:t>
            </a:r>
            <a:r>
              <a:rPr lang="en-CA" sz="2200" baseline="30000" dirty="0"/>
              <a:t>th</a:t>
            </a:r>
            <a:r>
              <a:rPr lang="en-CA" sz="2200" dirty="0"/>
              <a:t> ed. John Wiley and Sons</a:t>
            </a:r>
            <a:br>
              <a:rPr lang="en-US" sz="5400" dirty="0"/>
            </a:br>
            <a:endParaRPr lang="en-US" sz="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5EA8DA3E-2CC1-45AB-9F03-E9B859D71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53" y="640081"/>
            <a:ext cx="4675093" cy="505415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9227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233C-6360-49F2-945E-4EC9E1BC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 </a:t>
            </a:r>
            <a:br>
              <a:rPr lang="en-US" dirty="0"/>
            </a:br>
            <a:r>
              <a:rPr lang="en-CA" sz="1200" dirty="0"/>
              <a:t>According to Reeve, J. (2015) Understanding Motivation and Emotion, 6</a:t>
            </a:r>
            <a:r>
              <a:rPr lang="en-CA" sz="1200" baseline="30000" dirty="0"/>
              <a:t>th</a:t>
            </a:r>
            <a:r>
              <a:rPr lang="en-CA" sz="1200" dirty="0"/>
              <a:t> ed. John Wiley and Sons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A2D2-FF98-46DA-B16A-D7BDA9B61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Identity: </a:t>
            </a:r>
          </a:p>
          <a:p>
            <a:pPr lvl="1"/>
            <a:r>
              <a:rPr lang="en-US" dirty="0"/>
              <a:t>The means by which the self relates to society, as it captures the essence of ‘who’ within a cultural context</a:t>
            </a:r>
          </a:p>
          <a:p>
            <a:pPr lvl="1"/>
            <a:r>
              <a:rPr lang="en-US" dirty="0"/>
              <a:t>Once a person inhabits a role, that identity prescribes the person to display some behaviours (identity-confirming) while avoiding others (identity-disconfirming) </a:t>
            </a:r>
          </a:p>
          <a:p>
            <a:r>
              <a:rPr lang="en-US" dirty="0"/>
              <a:t>Roles: </a:t>
            </a:r>
          </a:p>
          <a:p>
            <a:pPr lvl="1"/>
            <a:r>
              <a:rPr lang="en-US" dirty="0"/>
              <a:t>Consist of cultural expectations for behaviour from persons who hold a particular social position</a:t>
            </a:r>
          </a:p>
          <a:p>
            <a:pPr lvl="1"/>
            <a:r>
              <a:rPr lang="en-US" dirty="0"/>
              <a:t>We all hold different social positions and the role we inhabit at any given time depends on the situation we are in and the people with whom we are interacting</a:t>
            </a:r>
          </a:p>
          <a:p>
            <a:pPr lvl="1"/>
            <a:r>
              <a:rPr lang="en-US" dirty="0"/>
              <a:t>People change how they act depending on the role they are assuming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402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AA62-6DE9-4058-8453-8B63B708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</a:t>
            </a:r>
            <a:br>
              <a:rPr lang="en-US" dirty="0"/>
            </a:br>
            <a:r>
              <a:rPr lang="en-CA" sz="1050" dirty="0"/>
              <a:t>According to Reeve, J. (2015) Understanding Motivation and Emotion, 6</a:t>
            </a:r>
            <a:r>
              <a:rPr lang="en-CA" sz="1050" baseline="30000" dirty="0"/>
              <a:t>th</a:t>
            </a:r>
            <a:r>
              <a:rPr lang="en-CA" sz="1050" dirty="0"/>
              <a:t> ed. John Wiley and Sons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D421-BAEF-40CD-9A06-883CF29EA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Identity-establishing behaviour: </a:t>
            </a:r>
          </a:p>
          <a:p>
            <a:pPr lvl="1"/>
            <a:r>
              <a:rPr lang="en-US" dirty="0"/>
              <a:t>Individuals have many identifies, and they present to others the particular identity that is most appropriate for the situation. </a:t>
            </a:r>
          </a:p>
          <a:p>
            <a:r>
              <a:rPr lang="en-US" dirty="0"/>
              <a:t>Identity-confirming behaviours: </a:t>
            </a:r>
          </a:p>
          <a:p>
            <a:pPr lvl="1"/>
            <a:r>
              <a:rPr lang="en-US" dirty="0"/>
              <a:t>Humans possess a wide range of potential behaviours, but only a subset are appropriate and expected in any one particular setting.</a:t>
            </a:r>
          </a:p>
          <a:p>
            <a:pPr lvl="1"/>
            <a:r>
              <a:rPr lang="en-US" dirty="0"/>
              <a:t>Behaviours and emotions that are appropriate are determined by the identity of the person, situation and culture. </a:t>
            </a:r>
          </a:p>
          <a:p>
            <a:pPr lvl="1"/>
            <a:r>
              <a:rPr lang="en-US" dirty="0"/>
              <a:t>Identities direct behaviour, and behaviour feedback to maintain and confirm identity. </a:t>
            </a:r>
          </a:p>
          <a:p>
            <a:r>
              <a:rPr lang="en-US" dirty="0"/>
              <a:t>Identity-restoring behaviours: </a:t>
            </a:r>
          </a:p>
          <a:p>
            <a:pPr lvl="1"/>
            <a:r>
              <a:rPr lang="en-US" dirty="0"/>
              <a:t>If a person behaves in an inconsistent way, they can restore their original identity through restorative behaviours or restorative emotions. </a:t>
            </a:r>
          </a:p>
          <a:p>
            <a:pPr marL="201168" lvl="1" indent="0">
              <a:buNone/>
            </a:pPr>
            <a:r>
              <a:rPr lang="en-US" i="1" dirty="0"/>
              <a:t>The motivation and emotional implications are that, once the individual finds their place in society, society expects them to behave and emote in a way that is consistent with that identity.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9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236E-27FD-4E97-AA47-61F2ED6D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 </a:t>
            </a:r>
            <a:r>
              <a:rPr lang="en-US" sz="1800" dirty="0"/>
              <a:t>(Gough, McFadden, McDonald, 2013)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A16D7-AE1B-4302-959E-1398F1E95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/>
              <a:t>Personality questionnaires are restrictive – loss of ‘subjectivity’ </a:t>
            </a:r>
          </a:p>
          <a:p>
            <a:pPr lvl="1"/>
            <a:r>
              <a:rPr lang="en-US" sz="1600" dirty="0"/>
              <a:t>We must reincorporate subjectivity in trying to understand the self</a:t>
            </a:r>
          </a:p>
          <a:p>
            <a:r>
              <a:rPr lang="en-US" sz="1800" dirty="0"/>
              <a:t>Aspects of people’s personalities don’t necessarily fit together into neat, consistent packages</a:t>
            </a:r>
          </a:p>
          <a:p>
            <a:r>
              <a:rPr lang="en-US" sz="1800" dirty="0"/>
              <a:t>Situational factors account for behaviour more than people think – fundamental attribution error</a:t>
            </a:r>
          </a:p>
          <a:p>
            <a:r>
              <a:rPr lang="en-US" sz="1800" dirty="0"/>
              <a:t>Focusing on personality over situational factors has legal and social consequences </a:t>
            </a:r>
          </a:p>
          <a:p>
            <a:r>
              <a:rPr lang="en-US" sz="1800" dirty="0"/>
              <a:t>Cultural practices have a great deal of influence on how we see ‘the self’</a:t>
            </a:r>
          </a:p>
          <a:p>
            <a:pPr lvl="1"/>
            <a:r>
              <a:rPr lang="en-US" sz="1600" dirty="0"/>
              <a:t>We must take into account cultural norms and practices </a:t>
            </a:r>
          </a:p>
          <a:p>
            <a:r>
              <a:rPr lang="en-US" sz="1800" dirty="0"/>
              <a:t>People create and re-create the ‘social self ‘by ‘acting’ out social roles</a:t>
            </a:r>
          </a:p>
          <a:p>
            <a:pPr lvl="1"/>
            <a:r>
              <a:rPr lang="en-US" sz="1600" dirty="0"/>
              <a:t>The ‘self’ is a process</a:t>
            </a:r>
          </a:p>
          <a:p>
            <a:r>
              <a:rPr lang="en-US" sz="1800" dirty="0"/>
              <a:t>To study personality, you must look at the self-in-society </a:t>
            </a:r>
          </a:p>
          <a:p>
            <a:r>
              <a:rPr lang="en-US" sz="1800" dirty="0"/>
              <a:t>People are increasingly multicultural</a:t>
            </a:r>
          </a:p>
          <a:p>
            <a:r>
              <a:rPr lang="en-US" sz="1800" dirty="0"/>
              <a:t>Cultures are more nuanced than being individualistic or collectivistic </a:t>
            </a:r>
          </a:p>
          <a:p>
            <a:r>
              <a:rPr lang="en-US" sz="1800" dirty="0"/>
              <a:t>Personality psychology has contributed to oppression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3637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B9E7-621A-4360-81A5-ADB64AED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2A6E0-0B0E-4802-9B0A-CE0AFD04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What is a self-schema, self-concept, social roles and identity? How do they defer from each other? </a:t>
            </a:r>
          </a:p>
          <a:p>
            <a:r>
              <a:rPr lang="en-US" dirty="0"/>
              <a:t>What are ways that we compare ourselves to others? How does this differ cross culturally? </a:t>
            </a:r>
          </a:p>
          <a:p>
            <a:r>
              <a:rPr lang="en-US" dirty="0"/>
              <a:t>What are ways we establish, maintain and restore identities? </a:t>
            </a:r>
          </a:p>
          <a:p>
            <a:r>
              <a:rPr lang="en-US" dirty="0"/>
              <a:t>What is intrinsic motivation? What factors foster intrinsic motivation? </a:t>
            </a:r>
          </a:p>
          <a:p>
            <a:r>
              <a:rPr lang="en-US" dirty="0"/>
              <a:t>What is extrinsic motivation? What types of extrinsic motivation exist? How do they defer? </a:t>
            </a:r>
          </a:p>
          <a:p>
            <a:r>
              <a:rPr lang="en-US" dirty="0"/>
              <a:t>How do people self-verify? What would lead them to change their self-concept? </a:t>
            </a:r>
          </a:p>
          <a:p>
            <a:r>
              <a:rPr lang="en-US" dirty="0"/>
              <a:t>What is self-enhancement and self-effacement? How and why do they manifest? </a:t>
            </a:r>
          </a:p>
          <a:p>
            <a:r>
              <a:rPr lang="en-US" dirty="0"/>
              <a:t>What is the sociometer theory? </a:t>
            </a:r>
          </a:p>
          <a:p>
            <a:r>
              <a:rPr lang="en-US" dirty="0"/>
              <a:t>How do people exert self-control? </a:t>
            </a:r>
          </a:p>
          <a:p>
            <a:r>
              <a:rPr lang="en-US" dirty="0"/>
              <a:t>What is the difference between upward and downward social comparison? Why do people do this? </a:t>
            </a:r>
          </a:p>
          <a:p>
            <a:r>
              <a:rPr lang="en-US" dirty="0"/>
              <a:t>What is social awareness theory? </a:t>
            </a:r>
          </a:p>
          <a:p>
            <a:r>
              <a:rPr lang="en-US" dirty="0"/>
              <a:t>What is an independent and interdependent view of the self? </a:t>
            </a:r>
          </a:p>
          <a:p>
            <a:r>
              <a:rPr lang="en-US" dirty="0"/>
              <a:t>What is collective and relational interdependence? </a:t>
            </a:r>
          </a:p>
          <a:p>
            <a:r>
              <a:rPr lang="en-US" dirty="0"/>
              <a:t>What is introspection? </a:t>
            </a:r>
          </a:p>
          <a:p>
            <a:r>
              <a:rPr lang="en-US" dirty="0"/>
              <a:t>What is the insider and outsider view of the self? </a:t>
            </a:r>
          </a:p>
          <a:p>
            <a:r>
              <a:rPr lang="en-US" dirty="0"/>
              <a:t>What do Gough, McFadden, McDonald, 2013  provide as a critique to  ‘</a:t>
            </a:r>
            <a:r>
              <a:rPr lang="en-US"/>
              <a:t>personality psychology’?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4027-B17A-41BE-A2D2-98E924C3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B7E7-CB20-4E28-A03C-8DC4743C4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Increase your self-awareness –Tasha </a:t>
            </a:r>
            <a:r>
              <a:rPr lang="en-US" dirty="0" err="1">
                <a:hlinkClick r:id="rId2"/>
              </a:rPr>
              <a:t>Eurich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69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F787-2189-48A8-A7A4-2730C8AD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0166-1197-4AA1-B4C3-1A43C3FE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Have a great day!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0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C325-4220-444D-93AA-C5F889A2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of the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41EDB-C285-49DA-99C2-469901C0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humans, the self-recognition develops between 18 – 24 months. </a:t>
            </a:r>
          </a:p>
          <a:p>
            <a:r>
              <a:rPr lang="en-US" dirty="0"/>
              <a:t>There is evidence that other animals have rudimentary self-concepts </a:t>
            </a:r>
          </a:p>
          <a:p>
            <a:pPr lvl="1"/>
            <a:r>
              <a:rPr lang="en-US" dirty="0"/>
              <a:t>Chimpanzees</a:t>
            </a:r>
          </a:p>
          <a:p>
            <a:pPr lvl="1"/>
            <a:r>
              <a:rPr lang="en-US" dirty="0"/>
              <a:t>Orangutans</a:t>
            </a:r>
          </a:p>
          <a:p>
            <a:pPr lvl="1"/>
            <a:r>
              <a:rPr lang="en-US" dirty="0"/>
              <a:t>Dolphins</a:t>
            </a:r>
          </a:p>
          <a:p>
            <a:pPr lvl="1"/>
            <a:r>
              <a:rPr lang="en-US" dirty="0"/>
              <a:t>Elephants</a:t>
            </a:r>
          </a:p>
          <a:p>
            <a:pPr lvl="1"/>
            <a:r>
              <a:rPr lang="en-US" dirty="0"/>
              <a:t>Magpies</a:t>
            </a:r>
          </a:p>
        </p:txBody>
      </p:sp>
    </p:spTree>
    <p:extLst>
      <p:ext uri="{BB962C8B-B14F-4D97-AF65-F5344CB8AC3E}">
        <p14:creationId xmlns:p14="http://schemas.microsoft.com/office/powerpoint/2010/main" val="279146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4F42-25BD-44E4-AC74-EAE3DEB7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Self-Concept Clarity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02C13-D80A-4686-8069-4BAE655C1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My beliefs about myself often conflict with one another.</a:t>
            </a:r>
          </a:p>
          <a:p>
            <a:r>
              <a:rPr lang="en-US" dirty="0"/>
              <a:t>2. On one day I might have one opinion of myself and on another day I might have a different opinion.</a:t>
            </a:r>
          </a:p>
          <a:p>
            <a:r>
              <a:rPr lang="en-US" dirty="0"/>
              <a:t>3. I spend a lot of time wondering about what kind of person I really am.</a:t>
            </a:r>
          </a:p>
          <a:p>
            <a:r>
              <a:rPr lang="en-US" dirty="0"/>
              <a:t>4. Sometimes I feel that I am not really the person that I appear to be.</a:t>
            </a:r>
          </a:p>
          <a:p>
            <a:r>
              <a:rPr lang="en-US" dirty="0"/>
              <a:t>5. When I think about the kind of person I have been in the past, I'm not sure what I was really like.</a:t>
            </a:r>
          </a:p>
          <a:p>
            <a:r>
              <a:rPr lang="en-US" dirty="0"/>
              <a:t>6. I seldom experience conflict between the different aspects of my personality.</a:t>
            </a:r>
          </a:p>
          <a:p>
            <a:r>
              <a:rPr lang="en-US" dirty="0"/>
              <a:t>7. Sometimes I think I know other people better than I know myself. </a:t>
            </a:r>
          </a:p>
          <a:p>
            <a:r>
              <a:rPr lang="en-US" dirty="0"/>
              <a:t>8. My beliefs about myself seem to change very frequently.</a:t>
            </a:r>
          </a:p>
          <a:p>
            <a:r>
              <a:rPr lang="en-US" dirty="0"/>
              <a:t>9. If I were asked to describe my personality, my description might end up being different from one day to another day.</a:t>
            </a:r>
          </a:p>
          <a:p>
            <a:r>
              <a:rPr lang="en-US" dirty="0"/>
              <a:t>10. Even if I wanted to, I don't think I could tell someone what I'm really like.</a:t>
            </a:r>
          </a:p>
          <a:p>
            <a:r>
              <a:rPr lang="en-US" dirty="0"/>
              <a:t>11. In general, I have a clear sense of who I am and what I am.</a:t>
            </a:r>
          </a:p>
          <a:p>
            <a:r>
              <a:rPr lang="en-US" dirty="0"/>
              <a:t>12. It is often hard for me to make up my mind about things because I don't really know what I want.</a:t>
            </a:r>
          </a:p>
        </p:txBody>
      </p:sp>
    </p:spTree>
    <p:extLst>
      <p:ext uri="{BB962C8B-B14F-4D97-AF65-F5344CB8AC3E}">
        <p14:creationId xmlns:p14="http://schemas.microsoft.com/office/powerpoint/2010/main" val="269964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4F42-25BD-44E4-AC74-EAE3DEB7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Self-Concept Clarity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02C13-D80A-4686-8069-4BAE655C1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1. My beliefs about myself often conflict with one another.*</a:t>
            </a:r>
          </a:p>
          <a:p>
            <a:r>
              <a:rPr lang="en-US" dirty="0"/>
              <a:t>2. On one day I might have one opinion of myself and on another day I might have a different opinion.*</a:t>
            </a:r>
          </a:p>
          <a:p>
            <a:r>
              <a:rPr lang="en-US" dirty="0"/>
              <a:t>3. I spend a lot of time wondering about what kind of person I really am.*</a:t>
            </a:r>
          </a:p>
          <a:p>
            <a:r>
              <a:rPr lang="en-US" dirty="0"/>
              <a:t>4. Sometimes I feel that I am not really the person that I appear to be.*</a:t>
            </a:r>
          </a:p>
          <a:p>
            <a:r>
              <a:rPr lang="en-US" dirty="0"/>
              <a:t>5. When I think about the kind of person I have been in the past, I'm not sure what I was really like.*</a:t>
            </a:r>
          </a:p>
          <a:p>
            <a:r>
              <a:rPr lang="en-US" dirty="0"/>
              <a:t>6. I seldom experience conflict between the different aspects of my personality.</a:t>
            </a:r>
          </a:p>
          <a:p>
            <a:r>
              <a:rPr lang="en-US" dirty="0"/>
              <a:t>7. Sometimes I think I know other people better than I know myself. *</a:t>
            </a:r>
          </a:p>
          <a:p>
            <a:r>
              <a:rPr lang="en-US" dirty="0"/>
              <a:t>8. My beliefs about myself seem to change very frequently.*</a:t>
            </a:r>
          </a:p>
          <a:p>
            <a:r>
              <a:rPr lang="en-US" dirty="0"/>
              <a:t>9. If I were asked to describe my personality, my description might end up being different from one day to another day.*</a:t>
            </a:r>
          </a:p>
          <a:p>
            <a:r>
              <a:rPr lang="en-US" dirty="0"/>
              <a:t>10. Even if I wanted to, I don't think I could tell someone what I'm really like.*</a:t>
            </a:r>
          </a:p>
          <a:p>
            <a:r>
              <a:rPr lang="en-US" dirty="0"/>
              <a:t>11. In general, I have a clear sense of who I am and what I am.</a:t>
            </a:r>
          </a:p>
          <a:p>
            <a:r>
              <a:rPr lang="en-US" dirty="0"/>
              <a:t>12. It is often hard for me to make up my mind about things because I don't really know what I want.*</a:t>
            </a:r>
          </a:p>
          <a:p>
            <a:pPr marL="0" indent="0">
              <a:buNone/>
            </a:pPr>
            <a:r>
              <a:rPr lang="en-US" dirty="0"/>
              <a:t>* Indicates reverse-keyed item.</a:t>
            </a:r>
          </a:p>
        </p:txBody>
      </p:sp>
    </p:spTree>
    <p:extLst>
      <p:ext uri="{BB962C8B-B14F-4D97-AF65-F5344CB8AC3E}">
        <p14:creationId xmlns:p14="http://schemas.microsoft.com/office/powerpoint/2010/main" val="175041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1826-9F6E-460A-8670-A207A4BB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Self-Schemas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1CE38-B18D-44D5-81D9-BA66A7CD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Self-Schemas </a:t>
            </a:r>
          </a:p>
          <a:p>
            <a:pPr lvl="1"/>
            <a:r>
              <a:rPr lang="en-US" dirty="0"/>
              <a:t>An organized body of knowledge about the self that influence what people notice, think, and remember about themselves</a:t>
            </a:r>
          </a:p>
          <a:p>
            <a:pPr lvl="1"/>
            <a:r>
              <a:rPr lang="en-US" dirty="0"/>
              <a:t>They affect and are affected by memory</a:t>
            </a:r>
          </a:p>
          <a:p>
            <a:pPr lvl="1"/>
            <a:r>
              <a:rPr lang="en-US" dirty="0"/>
              <a:t>Affected  by a desire to see ourselves in a positive light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CA" dirty="0"/>
              <a:t>According to Reeve, J. (2015) Understanding Motivation and Emotion, 6</a:t>
            </a:r>
            <a:r>
              <a:rPr lang="en-CA" baseline="30000" dirty="0"/>
              <a:t>th</a:t>
            </a:r>
            <a:r>
              <a:rPr lang="en-CA" dirty="0"/>
              <a:t> ed. John Wiley and Sons</a:t>
            </a:r>
            <a:endParaRPr lang="en-US" dirty="0"/>
          </a:p>
          <a:p>
            <a:r>
              <a:rPr lang="en-US" dirty="0"/>
              <a:t>Self-concepts are:</a:t>
            </a:r>
          </a:p>
          <a:p>
            <a:pPr lvl="1"/>
            <a:r>
              <a:rPr lang="en-US" dirty="0"/>
              <a:t>An individual’s mental representation of themselves</a:t>
            </a:r>
          </a:p>
          <a:p>
            <a:pPr lvl="1"/>
            <a:r>
              <a:rPr lang="en-US" dirty="0"/>
              <a:t>Constructed from experiences and reflections from those experiences</a:t>
            </a:r>
          </a:p>
          <a:p>
            <a:pPr lvl="1"/>
            <a:r>
              <a:rPr lang="en-US" dirty="0"/>
              <a:t>People get feedback about their personal attributes, characteristics, and preferences</a:t>
            </a:r>
          </a:p>
          <a:p>
            <a:pPr lvl="1"/>
            <a:r>
              <a:rPr lang="en-US" dirty="0"/>
              <a:t>People translate their multitude of specific experiences into a general representation of the self</a:t>
            </a:r>
          </a:p>
          <a:p>
            <a:pPr lvl="1"/>
            <a:r>
              <a:rPr lang="en-US" b="1" dirty="0"/>
              <a:t>A collection of domain specific schemas</a:t>
            </a:r>
          </a:p>
          <a:p>
            <a:pPr lvl="1"/>
            <a:r>
              <a:rPr lang="en-US" b="1" dirty="0"/>
              <a:t>The self-schemas that are involved in the definition of the self-concept are those that are most important to the person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EDC2-FF71-499C-93E2-1ED19D80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2E48-AEEE-4F9F-B6C5-AF4C9CF3B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Self-concept clarity – The extent to which knowledge about the self is stable; and clearly and consistently defined. </a:t>
            </a:r>
          </a:p>
          <a:p>
            <a:endParaRPr lang="en-US" dirty="0"/>
          </a:p>
          <a:p>
            <a:pPr lvl="1"/>
            <a:r>
              <a:rPr lang="en-US" dirty="0"/>
              <a:t>People with low self-concepts: </a:t>
            </a:r>
          </a:p>
          <a:p>
            <a:pPr lvl="2"/>
            <a:r>
              <a:rPr lang="en-US" dirty="0"/>
              <a:t>experience low self-esteem, are more prone to depression, are more prone to neuroticism, are less awareness of their internal states, engage in chronic self-evaluation, partake in rumination, self-handicap more, and are less likely to engage in positive forms of self-focus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People with a clear sense of self-concept:</a:t>
            </a:r>
          </a:p>
          <a:p>
            <a:pPr lvl="2"/>
            <a:r>
              <a:rPr lang="en-US" dirty="0"/>
              <a:t>experience higher self-esteem, self-satisfaction and well-being, and have more self-compassion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EDC2-FF71-499C-93E2-1ED19D80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2E48-AEEE-4F9F-B6C5-AF4C9CF3B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Cultural differences</a:t>
            </a:r>
          </a:p>
          <a:p>
            <a:pPr lvl="1"/>
            <a:r>
              <a:rPr lang="en-US" b="1" dirty="0"/>
              <a:t>Independent view of self – </a:t>
            </a:r>
            <a:r>
              <a:rPr lang="en-US" dirty="0"/>
              <a:t>Defining oneself in terms of one’s own internal thoughts, feelings, and actions, and not in terms of the thoughts, feelings, and actions of other people.</a:t>
            </a:r>
          </a:p>
          <a:p>
            <a:pPr lvl="2"/>
            <a:r>
              <a:rPr lang="en-US" dirty="0"/>
              <a:t>Usually from ‘individualist’ cultures</a:t>
            </a:r>
          </a:p>
          <a:p>
            <a:pPr lvl="1"/>
            <a:r>
              <a:rPr lang="en-US" b="1" dirty="0"/>
              <a:t>Interdependent view of the self – </a:t>
            </a:r>
            <a:r>
              <a:rPr lang="en-US" dirty="0"/>
              <a:t>Defining oneself in terms of one’s relationship to other people; recognizing that one’s behaviour is often determined by the thoughts, feelings and actions of others</a:t>
            </a:r>
          </a:p>
          <a:p>
            <a:pPr lvl="2"/>
            <a:r>
              <a:rPr lang="en-US" dirty="0"/>
              <a:t>Usually from ‘collectivist’ cultures</a:t>
            </a:r>
          </a:p>
          <a:p>
            <a:pPr marL="384048" lvl="2" indent="0">
              <a:buNone/>
            </a:pPr>
            <a:endParaRPr lang="en-US" dirty="0"/>
          </a:p>
          <a:p>
            <a:pPr marL="384048" lvl="2" indent="0">
              <a:buNone/>
            </a:pPr>
            <a:r>
              <a:rPr lang="en-US" i="1" dirty="0"/>
              <a:t>Concept clarity does not affect self-esteem as much in collectivist cultures</a:t>
            </a:r>
          </a:p>
          <a:p>
            <a:r>
              <a:rPr lang="en-US" dirty="0"/>
              <a:t>Gender Differences? </a:t>
            </a:r>
          </a:p>
          <a:p>
            <a:pPr lvl="1"/>
            <a:r>
              <a:rPr lang="en-US" b="1" dirty="0"/>
              <a:t>Relational interdependence – </a:t>
            </a:r>
            <a:r>
              <a:rPr lang="en-US" dirty="0"/>
              <a:t>Defining yourself through close relationships</a:t>
            </a:r>
          </a:p>
          <a:p>
            <a:pPr lvl="2"/>
            <a:r>
              <a:rPr lang="en-US" dirty="0"/>
              <a:t>Women from individualist cultures </a:t>
            </a:r>
          </a:p>
          <a:p>
            <a:pPr lvl="1"/>
            <a:r>
              <a:rPr lang="en-US" b="1" dirty="0"/>
              <a:t>Collective interdependence – </a:t>
            </a:r>
            <a:r>
              <a:rPr lang="en-US" dirty="0"/>
              <a:t>Defining yourself in terms of social groups</a:t>
            </a:r>
          </a:p>
          <a:p>
            <a:pPr lvl="2"/>
            <a:r>
              <a:rPr lang="en-US" dirty="0"/>
              <a:t>Men from individualist cultures</a:t>
            </a:r>
          </a:p>
          <a:p>
            <a:pPr marL="384048" lvl="2" indent="0">
              <a:buNone/>
            </a:pPr>
            <a:endParaRPr lang="en-US" dirty="0"/>
          </a:p>
          <a:p>
            <a:pPr marL="384048" lvl="2" indent="0">
              <a:buNone/>
            </a:pPr>
            <a:r>
              <a:rPr lang="en-US" dirty="0"/>
              <a:t>In collectivist cultures, women and men are equally likely to hold a relational vide of themselves</a:t>
            </a:r>
          </a:p>
          <a:p>
            <a:pPr marL="384048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64742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3184</TotalTime>
  <Words>2721</Words>
  <Application>Microsoft Office PowerPoint</Application>
  <PresentationFormat>Widescreen</PresentationFormat>
  <Paragraphs>250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Calibri</vt:lpstr>
      <vt:lpstr>Calibri Light</vt:lpstr>
      <vt:lpstr>Retrospect</vt:lpstr>
      <vt:lpstr>Fundamentals of Social Psychology</vt:lpstr>
      <vt:lpstr>Activity</vt:lpstr>
      <vt:lpstr>Video </vt:lpstr>
      <vt:lpstr>Origins of the Self</vt:lpstr>
      <vt:lpstr>Self-Concept Clarity Scale</vt:lpstr>
      <vt:lpstr>Self-Concept Clarity Scale</vt:lpstr>
      <vt:lpstr>Self-Schemas</vt:lpstr>
      <vt:lpstr>Self-Concept</vt:lpstr>
      <vt:lpstr>Self-Concept</vt:lpstr>
      <vt:lpstr>Knowing Ourselves Through Introspection</vt:lpstr>
      <vt:lpstr>Self-Awareness Theory</vt:lpstr>
      <vt:lpstr>Cultural Differences in Self-Awareness</vt:lpstr>
      <vt:lpstr>Judging Why We Feel The Way We Do : Telling More Than We Know</vt:lpstr>
      <vt:lpstr>Knowing Ourselves by Observing Our Own Behaviour</vt:lpstr>
      <vt:lpstr>Intrinsic Motivation</vt:lpstr>
      <vt:lpstr>Types of Extrinsic Motivation According to Reeve, J. (2015) Understanding Motivation and Emotion, 6th ed. John Wiley and Sons</vt:lpstr>
      <vt:lpstr>Knowing Ourselves by Observing Our Own Behaviour</vt:lpstr>
      <vt:lpstr>Knowing Ourselves…</vt:lpstr>
      <vt:lpstr>Self-Control  According to Reeve, J. (2015) Understanding Motivation and Emotion, 6th ed. John Wiley and Sons</vt:lpstr>
      <vt:lpstr>Limited Strength Model  According to Reeve, J. (2015) Understanding Motivation and Emotion, 6th ed. John Wiley and Sons</vt:lpstr>
      <vt:lpstr>Esteem: How We Evaluate Ourselves</vt:lpstr>
      <vt:lpstr>Social Acceptance and Self-Esteem: Sociometer Theory</vt:lpstr>
      <vt:lpstr>Questions for the Class</vt:lpstr>
      <vt:lpstr>Self-Evaluation: Biased or Accurate</vt:lpstr>
      <vt:lpstr>Self-Verification and Self-Concept Change According to Reeve, J. (2015) Understanding Motivation and Emotion, 6th ed. John Wiley and Sons </vt:lpstr>
      <vt:lpstr>Identity  According to Reeve, J. (2015) Understanding Motivation and Emotion, 6th ed. John Wiley and Sons</vt:lpstr>
      <vt:lpstr>Identity According to Reeve, J. (2015) Understanding Motivation and Emotion, 6th ed. John Wiley and Sons</vt:lpstr>
      <vt:lpstr>Critique (Gough, McFadden, McDonald, 2013) </vt:lpstr>
      <vt:lpstr>Learning Check</vt:lpstr>
      <vt:lpstr>Questions or Concerns?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363</cp:revision>
  <dcterms:created xsi:type="dcterms:W3CDTF">2016-08-29T02:04:56Z</dcterms:created>
  <dcterms:modified xsi:type="dcterms:W3CDTF">2018-07-23T15:06:27Z</dcterms:modified>
</cp:coreProperties>
</file>