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02" r:id="rId3"/>
    <p:sldId id="303" r:id="rId4"/>
    <p:sldId id="273" r:id="rId5"/>
    <p:sldId id="274" r:id="rId6"/>
    <p:sldId id="275" r:id="rId7"/>
    <p:sldId id="289" r:id="rId8"/>
    <p:sldId id="276" r:id="rId9"/>
    <p:sldId id="304" r:id="rId10"/>
    <p:sldId id="290" r:id="rId11"/>
    <p:sldId id="291" r:id="rId12"/>
    <p:sldId id="292" r:id="rId13"/>
    <p:sldId id="293" r:id="rId14"/>
    <p:sldId id="294" r:id="rId15"/>
    <p:sldId id="296" r:id="rId16"/>
    <p:sldId id="295" r:id="rId17"/>
    <p:sldId id="297" r:id="rId18"/>
    <p:sldId id="299" r:id="rId19"/>
    <p:sldId id="300" r:id="rId20"/>
    <p:sldId id="263" r:id="rId21"/>
    <p:sldId id="301" r:id="rId22"/>
    <p:sldId id="305"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8" autoAdjust="0"/>
    <p:restoredTop sz="94619" autoAdjust="0"/>
  </p:normalViewPr>
  <p:slideViewPr>
    <p:cSldViewPr snapToGrid="0">
      <p:cViewPr varScale="1">
        <p:scale>
          <a:sx n="88" d="100"/>
          <a:sy n="88" d="100"/>
        </p:scale>
        <p:origin x="80"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2018-07-23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2018-07-23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2018-07-23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2018-07-23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2018-07-23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2018-07-23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2018-07-23</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2018-07-23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riam-webster.com/dictionary/persuadin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O5D6_6sSM-8"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pnyKv1GuNI" TargetMode="External"/><Relationship Id="rId2" Type="http://schemas.openxmlformats.org/officeDocument/2006/relationships/hyperlink" Target="https://www.youtube.com/watch?v=hVEBJxS2J_Y" TargetMode="External"/><Relationship Id="rId1" Type="http://schemas.openxmlformats.org/officeDocument/2006/relationships/slideLayout" Target="../slideLayouts/slideLayout2.xml"/><Relationship Id="rId4" Type="http://schemas.openxmlformats.org/officeDocument/2006/relationships/hyperlink" Target="https://www.youtube.com/watch?v=2KnuFCSnRuQ"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eTX42lVDwA4"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oFpACkiZ2Q" TargetMode="External"/><Relationship Id="rId2" Type="http://schemas.openxmlformats.org/officeDocument/2006/relationships/hyperlink" Target="https://www.imdb.com/title/tt53408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mplicit.harvard.edu/implic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Attitudes and attitude change</a:t>
            </a:r>
          </a:p>
          <a:p>
            <a:r>
              <a:rPr lang="en-CA" dirty="0"/>
              <a:t>July 23</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D26AA-D8EA-4BE2-8A9C-F58852FD499E}"/>
              </a:ext>
            </a:extLst>
          </p:cNvPr>
          <p:cNvSpPr>
            <a:spLocks noGrp="1"/>
          </p:cNvSpPr>
          <p:nvPr>
            <p:ph type="title"/>
          </p:nvPr>
        </p:nvSpPr>
        <p:spPr>
          <a:xfrm>
            <a:off x="7859485" y="634946"/>
            <a:ext cx="3690257" cy="1450757"/>
          </a:xfrm>
        </p:spPr>
        <p:txBody>
          <a:bodyPr>
            <a:normAutofit/>
          </a:bodyPr>
          <a:lstStyle/>
          <a:p>
            <a:r>
              <a:rPr lang="en-US" sz="3700"/>
              <a:t>How do Attitudes Change? </a:t>
            </a:r>
          </a:p>
        </p:txBody>
      </p:sp>
      <p:pic>
        <p:nvPicPr>
          <p:cNvPr id="7" name="Picture 6" descr="A screenshot of a newspaper&#10;&#10;Description generated with very high confidence">
            <a:extLst>
              <a:ext uri="{FF2B5EF4-FFF2-40B4-BE49-F238E27FC236}">
                <a16:creationId xmlns:a16="http://schemas.microsoft.com/office/drawing/2014/main" id="{94115162-36AD-42AA-8C2B-9E3FE533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63" y="640081"/>
            <a:ext cx="6326673" cy="5314406"/>
          </a:xfrm>
          <a:prstGeom prst="rect">
            <a:avLst/>
          </a:prstGeom>
        </p:spPr>
      </p:pic>
      <p:cxnSp>
        <p:nvCxnSpPr>
          <p:cNvPr id="14" name="Straight Connector 1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5FC453-8160-485E-84E2-4BED05295FD2}"/>
              </a:ext>
            </a:extLst>
          </p:cNvPr>
          <p:cNvSpPr>
            <a:spLocks noGrp="1"/>
          </p:cNvSpPr>
          <p:nvPr>
            <p:ph idx="1"/>
          </p:nvPr>
        </p:nvSpPr>
        <p:spPr>
          <a:xfrm>
            <a:off x="7859485" y="2198914"/>
            <a:ext cx="3690257" cy="3670180"/>
          </a:xfrm>
        </p:spPr>
        <p:txBody>
          <a:bodyPr>
            <a:normAutofit/>
          </a:bodyPr>
          <a:lstStyle/>
          <a:p>
            <a:r>
              <a:rPr lang="en-US" dirty="0"/>
              <a:t>Persuasive Communication advocates a particular side of an issue</a:t>
            </a:r>
          </a:p>
          <a:p>
            <a:pPr lvl="1"/>
            <a:r>
              <a:rPr lang="en-US" dirty="0">
                <a:hlinkClick r:id="rId3"/>
              </a:rPr>
              <a:t>Persuade - </a:t>
            </a:r>
            <a:r>
              <a:rPr lang="en-CA" dirty="0">
                <a:hlinkClick r:id="rId3"/>
              </a:rPr>
              <a:t>to move by argument, entreaty, or expostulation to a belief, position, or course of action</a:t>
            </a:r>
            <a:endParaRPr lang="en-US" dirty="0"/>
          </a:p>
          <a:p>
            <a:pPr lvl="1"/>
            <a:r>
              <a:rPr lang="en-US" b="1" dirty="0"/>
              <a:t>Yale Attitude Change Approach</a:t>
            </a:r>
          </a:p>
          <a:p>
            <a:pPr lvl="1"/>
            <a:endParaRPr lang="en-CA" dirty="0"/>
          </a:p>
        </p:txBody>
      </p:sp>
      <p:sp>
        <p:nvSpPr>
          <p:cNvPr id="16" name="Rectangle 1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144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98722-6AEE-4AAE-A911-3582D2720D1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Central and Peripheral Routes to Persuasion</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1D7D5EB0-F6E4-4F32-8CFD-C47A46366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981" y="71225"/>
            <a:ext cx="6068028" cy="619186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4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BFA-95F3-413D-82AC-5298EECFAA50}"/>
              </a:ext>
            </a:extLst>
          </p:cNvPr>
          <p:cNvSpPr>
            <a:spLocks noGrp="1"/>
          </p:cNvSpPr>
          <p:nvPr>
            <p:ph type="title"/>
          </p:nvPr>
        </p:nvSpPr>
        <p:spPr>
          <a:xfrm>
            <a:off x="1097280" y="286603"/>
            <a:ext cx="10058400" cy="1450757"/>
          </a:xfrm>
        </p:spPr>
        <p:txBody>
          <a:bodyPr>
            <a:normAutofit/>
          </a:bodyPr>
          <a:lstStyle/>
          <a:p>
            <a:r>
              <a:rPr lang="en-US" sz="4400"/>
              <a:t>Central and Peripheral Routes to Persuasion</a:t>
            </a:r>
            <a:endParaRPr lang="en-US" sz="4400" dirty="0"/>
          </a:p>
        </p:txBody>
      </p:sp>
      <p:sp>
        <p:nvSpPr>
          <p:cNvPr id="3" name="Content Placeholder 2">
            <a:extLst>
              <a:ext uri="{FF2B5EF4-FFF2-40B4-BE49-F238E27FC236}">
                <a16:creationId xmlns:a16="http://schemas.microsoft.com/office/drawing/2014/main" id="{37B932F7-918F-4DE5-85F1-759B4D57D26B}"/>
              </a:ext>
            </a:extLst>
          </p:cNvPr>
          <p:cNvSpPr>
            <a:spLocks noGrp="1"/>
          </p:cNvSpPr>
          <p:nvPr>
            <p:ph idx="1"/>
          </p:nvPr>
        </p:nvSpPr>
        <p:spPr>
          <a:xfrm>
            <a:off x="1097280" y="1845734"/>
            <a:ext cx="10058400" cy="4023360"/>
          </a:xfrm>
        </p:spPr>
        <p:txBody>
          <a:bodyPr>
            <a:normAutofit fontScale="55000" lnSpcReduction="20000"/>
          </a:bodyPr>
          <a:lstStyle/>
          <a:p>
            <a:br>
              <a:rPr lang="en-US" dirty="0">
                <a:hlinkClick r:id="rId2"/>
              </a:rPr>
            </a:br>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McDonalds Commercial </a:t>
            </a:r>
            <a:endParaRPr lang="en-US" dirty="0"/>
          </a:p>
        </p:txBody>
      </p:sp>
      <p:pic>
        <p:nvPicPr>
          <p:cNvPr id="6" name="Picture 5" descr="A picture containing beverage&#10;&#10;Description generated with high confidence">
            <a:extLst>
              <a:ext uri="{FF2B5EF4-FFF2-40B4-BE49-F238E27FC236}">
                <a16:creationId xmlns:a16="http://schemas.microsoft.com/office/drawing/2014/main" id="{3038D3C2-2833-4F06-9DE0-CAA73DA8D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486" y="2142914"/>
            <a:ext cx="4572000" cy="3429000"/>
          </a:xfrm>
          <a:prstGeom prst="rect">
            <a:avLst/>
          </a:prstGeom>
        </p:spPr>
      </p:pic>
      <p:pic>
        <p:nvPicPr>
          <p:cNvPr id="8" name="Picture 7" descr="A close up of a book&#10;&#10;Description generated with high confidence">
            <a:extLst>
              <a:ext uri="{FF2B5EF4-FFF2-40B4-BE49-F238E27FC236}">
                <a16:creationId xmlns:a16="http://schemas.microsoft.com/office/drawing/2014/main" id="{3EC98DFF-6C57-4113-BCE3-6D876B4E7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578" y="2142913"/>
            <a:ext cx="3440101" cy="3527447"/>
          </a:xfrm>
          <a:prstGeom prst="rect">
            <a:avLst/>
          </a:prstGeom>
        </p:spPr>
      </p:pic>
    </p:spTree>
    <p:extLst>
      <p:ext uri="{BB962C8B-B14F-4D97-AF65-F5344CB8AC3E}">
        <p14:creationId xmlns:p14="http://schemas.microsoft.com/office/powerpoint/2010/main" val="179241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B79C-EAB5-4CD5-9D7B-70C954819869}"/>
              </a:ext>
            </a:extLst>
          </p:cNvPr>
          <p:cNvSpPr>
            <a:spLocks noGrp="1"/>
          </p:cNvSpPr>
          <p:nvPr>
            <p:ph type="title"/>
          </p:nvPr>
        </p:nvSpPr>
        <p:spPr/>
        <p:txBody>
          <a:bodyPr/>
          <a:lstStyle/>
          <a:p>
            <a:r>
              <a:rPr lang="en-US" dirty="0"/>
              <a:t>Fear and Attitude Change</a:t>
            </a:r>
          </a:p>
        </p:txBody>
      </p:sp>
      <p:sp>
        <p:nvSpPr>
          <p:cNvPr id="3" name="Content Placeholder 2">
            <a:extLst>
              <a:ext uri="{FF2B5EF4-FFF2-40B4-BE49-F238E27FC236}">
                <a16:creationId xmlns:a16="http://schemas.microsoft.com/office/drawing/2014/main" id="{90FEA7FC-90A9-435B-AE99-E65E0DD94900}"/>
              </a:ext>
            </a:extLst>
          </p:cNvPr>
          <p:cNvSpPr>
            <a:spLocks noGrp="1"/>
          </p:cNvSpPr>
          <p:nvPr>
            <p:ph idx="1"/>
          </p:nvPr>
        </p:nvSpPr>
        <p:spPr/>
        <p:txBody>
          <a:bodyPr/>
          <a:lstStyle/>
          <a:p>
            <a:r>
              <a:rPr lang="en-US" dirty="0"/>
              <a:t>Fear-Arousing Communication – A persuasive message that attempts to change people’s attitudes by arousing their fears</a:t>
            </a:r>
          </a:p>
          <a:p>
            <a:pPr lvl="1"/>
            <a:r>
              <a:rPr lang="en-US" dirty="0"/>
              <a:t>Fear get’s attention </a:t>
            </a:r>
            <a:r>
              <a:rPr lang="en-US" dirty="0">
                <a:sym typeface="Wingdings" panose="05000000000000000000" pitchFamily="2" charset="2"/>
              </a:rPr>
              <a:t> listening to messages about how to reduce fear motivates people to analyze the message carefully and change their attitudes via central route</a:t>
            </a:r>
          </a:p>
          <a:p>
            <a:pPr lvl="1"/>
            <a:r>
              <a:rPr lang="en-US" dirty="0">
                <a:sym typeface="Wingdings" panose="05000000000000000000" pitchFamily="2" charset="2"/>
              </a:rPr>
              <a:t>If fear is too overwhelming or there is no way to affectively remove the threat, the message will not work</a:t>
            </a:r>
          </a:p>
          <a:p>
            <a:pPr lvl="1"/>
            <a:r>
              <a:rPr lang="en-US" dirty="0">
                <a:sym typeface="Wingdings" panose="05000000000000000000" pitchFamily="2" charset="2"/>
              </a:rPr>
              <a:t>Humour can work well in defusing fearful situations </a:t>
            </a:r>
          </a:p>
          <a:p>
            <a:pPr lvl="1"/>
            <a:endParaRPr lang="en-US" dirty="0">
              <a:sym typeface="Wingdings" panose="05000000000000000000" pitchFamily="2" charset="2"/>
            </a:endParaRPr>
          </a:p>
          <a:p>
            <a:pPr lvl="1"/>
            <a:endParaRPr lang="en-US" dirty="0">
              <a:sym typeface="Wingdings" panose="05000000000000000000" pitchFamily="2" charset="2"/>
            </a:endParaRPr>
          </a:p>
          <a:p>
            <a:pPr lvl="1"/>
            <a:r>
              <a:rPr lang="en-US" dirty="0">
                <a:sym typeface="Wingdings" panose="05000000000000000000" pitchFamily="2" charset="2"/>
                <a:hlinkClick r:id="rId2"/>
              </a:rPr>
              <a:t>Fear based ads – Texting and Driving</a:t>
            </a:r>
            <a:endParaRPr lang="en-US" dirty="0">
              <a:sym typeface="Wingdings" panose="05000000000000000000" pitchFamily="2" charset="2"/>
            </a:endParaRPr>
          </a:p>
          <a:p>
            <a:pPr lvl="1"/>
            <a:r>
              <a:rPr lang="en-US" dirty="0">
                <a:sym typeface="Wingdings" panose="05000000000000000000" pitchFamily="2" charset="2"/>
                <a:hlinkClick r:id="rId3"/>
              </a:rPr>
              <a:t>Fear based ads – Texting and Driving</a:t>
            </a:r>
            <a:endParaRPr lang="en-US" dirty="0">
              <a:sym typeface="Wingdings" panose="05000000000000000000" pitchFamily="2" charset="2"/>
            </a:endParaRPr>
          </a:p>
          <a:p>
            <a:pPr lvl="1"/>
            <a:r>
              <a:rPr lang="en-US" dirty="0">
                <a:sym typeface="Wingdings" panose="05000000000000000000" pitchFamily="2" charset="2"/>
                <a:hlinkClick r:id="rId4"/>
              </a:rPr>
              <a:t>If you see something, say something</a:t>
            </a:r>
            <a:endParaRPr lang="en-US" dirty="0"/>
          </a:p>
        </p:txBody>
      </p:sp>
    </p:spTree>
    <p:extLst>
      <p:ext uri="{BB962C8B-B14F-4D97-AF65-F5344CB8AC3E}">
        <p14:creationId xmlns:p14="http://schemas.microsoft.com/office/powerpoint/2010/main" val="265058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05BFA-AB92-407F-828E-C39F05855CE8}"/>
              </a:ext>
            </a:extLst>
          </p:cNvPr>
          <p:cNvSpPr>
            <a:spLocks noGrp="1"/>
          </p:cNvSpPr>
          <p:nvPr>
            <p:ph type="title"/>
          </p:nvPr>
        </p:nvSpPr>
        <p:spPr>
          <a:xfrm>
            <a:off x="6411685" y="634946"/>
            <a:ext cx="5127171" cy="1450757"/>
          </a:xfrm>
        </p:spPr>
        <p:txBody>
          <a:bodyPr>
            <a:normAutofit/>
          </a:bodyPr>
          <a:lstStyle/>
          <a:p>
            <a:r>
              <a:rPr lang="en-US" sz="3400"/>
              <a:t>Implementation of Attitude Change – Advertising</a:t>
            </a:r>
          </a:p>
        </p:txBody>
      </p:sp>
      <p:pic>
        <p:nvPicPr>
          <p:cNvPr id="5" name="Picture 4" descr="A screenshot of a cell phone&#10;&#10;Description generated with very high confidence">
            <a:extLst>
              <a:ext uri="{FF2B5EF4-FFF2-40B4-BE49-F238E27FC236}">
                <a16:creationId xmlns:a16="http://schemas.microsoft.com/office/drawing/2014/main" id="{50422D52-7968-4996-9FE4-F82F6276A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374539"/>
            <a:ext cx="5451627" cy="3788880"/>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D315FD-1A11-4BDE-A9F9-C80F1172954E}"/>
              </a:ext>
            </a:extLst>
          </p:cNvPr>
          <p:cNvSpPr>
            <a:spLocks noGrp="1"/>
          </p:cNvSpPr>
          <p:nvPr>
            <p:ph idx="1"/>
          </p:nvPr>
        </p:nvSpPr>
        <p:spPr>
          <a:xfrm>
            <a:off x="6411684" y="2198914"/>
            <a:ext cx="5127172" cy="3670180"/>
          </a:xfrm>
        </p:spPr>
        <p:txBody>
          <a:bodyPr>
            <a:normAutofit fontScale="85000" lnSpcReduction="20000"/>
          </a:bodyPr>
          <a:lstStyle/>
          <a:p>
            <a:r>
              <a:rPr lang="en-US" dirty="0"/>
              <a:t>Change cognitively based attitudes with rational arguments </a:t>
            </a:r>
          </a:p>
          <a:p>
            <a:pPr lvl="1"/>
            <a:r>
              <a:rPr lang="en-US" dirty="0"/>
              <a:t>Utilitarian products </a:t>
            </a:r>
          </a:p>
          <a:p>
            <a:r>
              <a:rPr lang="en-US" dirty="0"/>
              <a:t>Change affectively based attitudes using emotion</a:t>
            </a:r>
          </a:p>
          <a:p>
            <a:pPr lvl="1"/>
            <a:r>
              <a:rPr lang="en-US" dirty="0"/>
              <a:t>Intangible products – social identity products </a:t>
            </a:r>
            <a:endParaRPr lang="en-US" b="1" dirty="0"/>
          </a:p>
          <a:p>
            <a:r>
              <a:rPr lang="en-US" dirty="0"/>
              <a:t>People reacted more favourable to ads that matched their attitudes </a:t>
            </a:r>
          </a:p>
          <a:p>
            <a:r>
              <a:rPr lang="en-US" dirty="0"/>
              <a:t>People react more favourably to attitudes that match their cultural preference for individualism (independent) vs collectivism (interdependent)</a:t>
            </a:r>
          </a:p>
          <a:p>
            <a:r>
              <a:rPr lang="en-US" dirty="0"/>
              <a:t>Product placement</a:t>
            </a:r>
          </a:p>
          <a:p>
            <a:r>
              <a:rPr lang="en-US" dirty="0"/>
              <a:t>Advertising today </a:t>
            </a:r>
          </a:p>
          <a:p>
            <a:pPr lvl="1"/>
            <a:r>
              <a:rPr lang="en-US" dirty="0"/>
              <a:t>Data mining, specific targeting, attitudes and preferences are known by data companies, fMRI usage in devising ads, etc. </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15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9558-7182-47C9-BB6A-CDFD10960D09}"/>
              </a:ext>
            </a:extLst>
          </p:cNvPr>
          <p:cNvSpPr>
            <a:spLocks noGrp="1"/>
          </p:cNvSpPr>
          <p:nvPr>
            <p:ph type="title"/>
          </p:nvPr>
        </p:nvSpPr>
        <p:spPr/>
        <p:txBody>
          <a:bodyPr/>
          <a:lstStyle/>
          <a:p>
            <a:r>
              <a:rPr lang="en-US" dirty="0"/>
              <a:t>Resisting Persuasive Messages</a:t>
            </a:r>
          </a:p>
        </p:txBody>
      </p:sp>
      <p:sp>
        <p:nvSpPr>
          <p:cNvPr id="3" name="Content Placeholder 2">
            <a:extLst>
              <a:ext uri="{FF2B5EF4-FFF2-40B4-BE49-F238E27FC236}">
                <a16:creationId xmlns:a16="http://schemas.microsoft.com/office/drawing/2014/main" id="{69598965-DEB6-400C-8212-77D18EEC627A}"/>
              </a:ext>
            </a:extLst>
          </p:cNvPr>
          <p:cNvSpPr>
            <a:spLocks noGrp="1"/>
          </p:cNvSpPr>
          <p:nvPr>
            <p:ph idx="1"/>
          </p:nvPr>
        </p:nvSpPr>
        <p:spPr/>
        <p:txBody>
          <a:bodyPr/>
          <a:lstStyle/>
          <a:p>
            <a:r>
              <a:rPr lang="en-US" b="1" dirty="0"/>
              <a:t>Attitude Inoculation – </a:t>
            </a:r>
            <a:r>
              <a:rPr lang="en-US" dirty="0"/>
              <a:t>The process of making people immune to attempts to change their attitudes by exposing them to small doses of arguments against their position</a:t>
            </a:r>
          </a:p>
          <a:p>
            <a:pPr lvl="1"/>
            <a:r>
              <a:rPr lang="en-US" dirty="0"/>
              <a:t>Peer pressure</a:t>
            </a:r>
          </a:p>
          <a:p>
            <a:pPr lvl="1"/>
            <a:r>
              <a:rPr lang="en-US" dirty="0"/>
              <a:t>Smoking prevention</a:t>
            </a:r>
          </a:p>
          <a:p>
            <a:pPr lvl="1"/>
            <a:r>
              <a:rPr lang="en-US" dirty="0"/>
              <a:t>Attacks on attitude – making them more robust </a:t>
            </a:r>
          </a:p>
          <a:p>
            <a:pPr lvl="1"/>
            <a:endParaRPr lang="en-US" dirty="0"/>
          </a:p>
          <a:p>
            <a:pPr lvl="1"/>
            <a:endParaRPr lang="en-US" dirty="0"/>
          </a:p>
        </p:txBody>
      </p:sp>
    </p:spTree>
    <p:extLst>
      <p:ext uri="{BB962C8B-B14F-4D97-AF65-F5344CB8AC3E}">
        <p14:creationId xmlns:p14="http://schemas.microsoft.com/office/powerpoint/2010/main" val="273375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5A1B7-6137-457A-9E16-9733F46A5EC1}"/>
              </a:ext>
            </a:extLst>
          </p:cNvPr>
          <p:cNvSpPr>
            <a:spLocks noGrp="1"/>
          </p:cNvSpPr>
          <p:nvPr>
            <p:ph type="title"/>
          </p:nvPr>
        </p:nvSpPr>
        <p:spPr>
          <a:xfrm>
            <a:off x="7859485" y="634946"/>
            <a:ext cx="3690257" cy="1450757"/>
          </a:xfrm>
        </p:spPr>
        <p:txBody>
          <a:bodyPr>
            <a:normAutofit/>
          </a:bodyPr>
          <a:lstStyle/>
          <a:p>
            <a:r>
              <a:rPr lang="en-US" dirty="0"/>
              <a:t>Cognitive Dissonance </a:t>
            </a:r>
          </a:p>
        </p:txBody>
      </p:sp>
      <p:pic>
        <p:nvPicPr>
          <p:cNvPr id="5" name="Picture 4" descr="A picture containing text, map&#10;&#10;Description generated with very high confidence">
            <a:extLst>
              <a:ext uri="{FF2B5EF4-FFF2-40B4-BE49-F238E27FC236}">
                <a16:creationId xmlns:a16="http://schemas.microsoft.com/office/drawing/2014/main" id="{78D6A574-D903-4250-A79B-D56ACE874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697471"/>
            <a:ext cx="6909801" cy="5199625"/>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43DB31-D22F-4B1A-BD95-E0910A07FF16}"/>
              </a:ext>
            </a:extLst>
          </p:cNvPr>
          <p:cNvSpPr>
            <a:spLocks noGrp="1"/>
          </p:cNvSpPr>
          <p:nvPr>
            <p:ph idx="1"/>
          </p:nvPr>
        </p:nvSpPr>
        <p:spPr>
          <a:xfrm>
            <a:off x="7859485" y="2198914"/>
            <a:ext cx="3690257" cy="3670180"/>
          </a:xfrm>
        </p:spPr>
        <p:txBody>
          <a:bodyPr>
            <a:normAutofit/>
          </a:bodyPr>
          <a:lstStyle/>
          <a:p>
            <a:r>
              <a:rPr lang="en-CA" sz="1100"/>
              <a:t>A feeling of discomfort caused by the realization that one’s behaviour is inconsistent with one’s attitudes or that one holds two conflicting attitudes</a:t>
            </a:r>
          </a:p>
          <a:p>
            <a:pPr lvl="1"/>
            <a:r>
              <a:rPr lang="en-CA" sz="1100"/>
              <a:t>Cognitive dissonance is a state of psychological tension occurring when thoughts, beliefs, attitudes, and/or behaviours are in conflict with each other. </a:t>
            </a:r>
          </a:p>
          <a:p>
            <a:endParaRPr lang="en-CA" sz="1100"/>
          </a:p>
          <a:p>
            <a:r>
              <a:rPr lang="en-CA" sz="1100"/>
              <a:t>Alleviating Dissonance </a:t>
            </a:r>
          </a:p>
          <a:p>
            <a:r>
              <a:rPr lang="en-CA" sz="1100"/>
              <a:t>1 – Justify behaviour by changing one of the dissonant cognitions</a:t>
            </a:r>
            <a:br>
              <a:rPr lang="en-CA" sz="1100"/>
            </a:br>
            <a:r>
              <a:rPr lang="en-CA" sz="1100"/>
              <a:t>2 – Changing behaviour to bring it in line with the dissonant cognition</a:t>
            </a:r>
            <a:br>
              <a:rPr lang="en-CA" sz="1100"/>
            </a:br>
            <a:r>
              <a:rPr lang="en-CA" sz="1100"/>
              <a:t>3 – Justify behaviour by adding new cognitions</a:t>
            </a:r>
            <a:br>
              <a:rPr lang="en-CA" sz="1100"/>
            </a:br>
            <a:endParaRPr lang="en-US" sz="110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482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4870-D1D5-466B-9E32-0E1C34D134B8}"/>
              </a:ext>
            </a:extLst>
          </p:cNvPr>
          <p:cNvSpPr>
            <a:spLocks noGrp="1"/>
          </p:cNvSpPr>
          <p:nvPr>
            <p:ph type="title"/>
          </p:nvPr>
        </p:nvSpPr>
        <p:spPr>
          <a:xfrm>
            <a:off x="1097280" y="286603"/>
            <a:ext cx="10058400" cy="1450757"/>
          </a:xfrm>
        </p:spPr>
        <p:txBody>
          <a:bodyPr>
            <a:normAutofit/>
          </a:bodyPr>
          <a:lstStyle/>
          <a:p>
            <a:r>
              <a:rPr lang="en-US" dirty="0"/>
              <a:t>Post-Decision Dissonance</a:t>
            </a:r>
          </a:p>
        </p:txBody>
      </p:sp>
      <p:sp>
        <p:nvSpPr>
          <p:cNvPr id="3" name="Content Placeholder 2">
            <a:extLst>
              <a:ext uri="{FF2B5EF4-FFF2-40B4-BE49-F238E27FC236}">
                <a16:creationId xmlns:a16="http://schemas.microsoft.com/office/drawing/2014/main" id="{8C195A94-0F33-47D8-950F-9E17779A6134}"/>
              </a:ext>
            </a:extLst>
          </p:cNvPr>
          <p:cNvSpPr>
            <a:spLocks noGrp="1"/>
          </p:cNvSpPr>
          <p:nvPr>
            <p:ph idx="1"/>
          </p:nvPr>
        </p:nvSpPr>
        <p:spPr>
          <a:xfrm>
            <a:off x="1097279" y="1845734"/>
            <a:ext cx="6454987" cy="4023360"/>
          </a:xfrm>
        </p:spPr>
        <p:txBody>
          <a:bodyPr>
            <a:normAutofit lnSpcReduction="10000"/>
          </a:bodyPr>
          <a:lstStyle/>
          <a:p>
            <a:r>
              <a:rPr lang="en-US" sz="1500" b="1" dirty="0"/>
              <a:t>Post-Decision Dissonance </a:t>
            </a:r>
            <a:r>
              <a:rPr lang="en-US" sz="1500" dirty="0"/>
              <a:t>that is inevitably aroused after a person makes a decision; such dissonance is typically reduced by enhancing the attractiveness of the chosen alternative and devaluing the rejected alternative</a:t>
            </a:r>
          </a:p>
          <a:p>
            <a:pPr lvl="1"/>
            <a:r>
              <a:rPr lang="en-US" sz="1500" dirty="0"/>
              <a:t>Effects can be implicit</a:t>
            </a:r>
          </a:p>
          <a:p>
            <a:endParaRPr lang="en-US" sz="1500" dirty="0"/>
          </a:p>
          <a:p>
            <a:r>
              <a:rPr lang="en-US" sz="1500" b="1" dirty="0"/>
              <a:t>Permanence – </a:t>
            </a:r>
            <a:r>
              <a:rPr lang="en-US" sz="1500" dirty="0"/>
              <a:t>the more permeant and less revocable the decision, the greater the need to reduce dissonance. </a:t>
            </a:r>
          </a:p>
          <a:p>
            <a:r>
              <a:rPr lang="en-US" sz="1500" dirty="0"/>
              <a:t>Dissonance reduction following a </a:t>
            </a:r>
            <a:r>
              <a:rPr lang="en-US" sz="1500" b="1" dirty="0"/>
              <a:t>difficult moral decision </a:t>
            </a:r>
            <a:r>
              <a:rPr lang="en-US" sz="1500" dirty="0"/>
              <a:t>can cause people to behave either more or less ethically in the future.</a:t>
            </a:r>
          </a:p>
          <a:p>
            <a:r>
              <a:rPr lang="en-US" sz="1500" b="1" dirty="0"/>
              <a:t>Effort Justification </a:t>
            </a:r>
            <a:r>
              <a:rPr lang="en-US" sz="1500" dirty="0"/>
              <a:t>– The tendency for individuals to increase their liking for something they have worked hard to attain</a:t>
            </a:r>
          </a:p>
          <a:p>
            <a:pPr marL="201168" lvl="1" indent="0">
              <a:buNone/>
            </a:pPr>
            <a:endParaRPr lang="en-US" sz="1500" dirty="0"/>
          </a:p>
          <a:p>
            <a:pPr marL="201168" lvl="1" indent="0">
              <a:buNone/>
            </a:pPr>
            <a:endParaRPr lang="en-US" sz="1500" dirty="0"/>
          </a:p>
          <a:p>
            <a:pPr marL="201168" lvl="1" indent="0">
              <a:buNone/>
            </a:pPr>
            <a:r>
              <a:rPr lang="en-US" sz="1500" dirty="0"/>
              <a:t>What are examples of choices you made recently? What are your justifications for that choice? </a:t>
            </a:r>
          </a:p>
        </p:txBody>
      </p:sp>
      <p:pic>
        <p:nvPicPr>
          <p:cNvPr id="5" name="Picture 4" descr="A screenshot of a cell phone&#10;&#10;Description generated with very high confidence">
            <a:extLst>
              <a:ext uri="{FF2B5EF4-FFF2-40B4-BE49-F238E27FC236}">
                <a16:creationId xmlns:a16="http://schemas.microsoft.com/office/drawing/2014/main" id="{1513CEAE-2949-4049-A3D2-1F73561DC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834" y="1916318"/>
            <a:ext cx="2594581" cy="3471012"/>
          </a:xfrm>
          <a:prstGeom prst="rect">
            <a:avLst/>
          </a:prstGeom>
        </p:spPr>
      </p:pic>
    </p:spTree>
    <p:extLst>
      <p:ext uri="{BB962C8B-B14F-4D97-AF65-F5344CB8AC3E}">
        <p14:creationId xmlns:p14="http://schemas.microsoft.com/office/powerpoint/2010/main" val="122122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A733-0474-4BB4-A403-4D24755AA530}"/>
              </a:ext>
            </a:extLst>
          </p:cNvPr>
          <p:cNvSpPr>
            <a:spLocks noGrp="1"/>
          </p:cNvSpPr>
          <p:nvPr>
            <p:ph type="title"/>
          </p:nvPr>
        </p:nvSpPr>
        <p:spPr/>
        <p:txBody>
          <a:bodyPr/>
          <a:lstStyle/>
          <a:p>
            <a:r>
              <a:rPr lang="en-US" dirty="0"/>
              <a:t>External vs Internal Justification</a:t>
            </a:r>
          </a:p>
        </p:txBody>
      </p:sp>
      <p:sp>
        <p:nvSpPr>
          <p:cNvPr id="3" name="Content Placeholder 2">
            <a:extLst>
              <a:ext uri="{FF2B5EF4-FFF2-40B4-BE49-F238E27FC236}">
                <a16:creationId xmlns:a16="http://schemas.microsoft.com/office/drawing/2014/main" id="{11ABD663-A4C5-4631-94ED-F72EBD7AD9E7}"/>
              </a:ext>
            </a:extLst>
          </p:cNvPr>
          <p:cNvSpPr>
            <a:spLocks noGrp="1"/>
          </p:cNvSpPr>
          <p:nvPr>
            <p:ph idx="1"/>
          </p:nvPr>
        </p:nvSpPr>
        <p:spPr/>
        <p:txBody>
          <a:bodyPr>
            <a:normAutofit fontScale="92500" lnSpcReduction="20000"/>
          </a:bodyPr>
          <a:lstStyle/>
          <a:p>
            <a:r>
              <a:rPr lang="en-US" b="1" dirty="0"/>
              <a:t>External Justification – </a:t>
            </a:r>
            <a:r>
              <a:rPr lang="en-US" dirty="0"/>
              <a:t>A person’s reason or explanation for the dissonant behaviour resides outside the individual </a:t>
            </a:r>
          </a:p>
          <a:p>
            <a:r>
              <a:rPr lang="en-US" b="1" dirty="0"/>
              <a:t>Internal Justification –</a:t>
            </a:r>
            <a:r>
              <a:rPr lang="en-US" dirty="0"/>
              <a:t> A person’s reason or explanation for the dissonant behaviour resides inside the individual </a:t>
            </a:r>
          </a:p>
          <a:p>
            <a:r>
              <a:rPr lang="en-US" b="1" dirty="0"/>
              <a:t>Counter-Attitudinal Advocacy – </a:t>
            </a:r>
            <a:r>
              <a:rPr lang="en-US" dirty="0"/>
              <a:t>A process that occurs when a person states an opinion or attitude that runs counter to his or her private belief or attitude </a:t>
            </a:r>
          </a:p>
          <a:p>
            <a:pPr lvl="1"/>
            <a:r>
              <a:rPr lang="en-US" dirty="0"/>
              <a:t>Create dissonance by introducing hypocrisy (especially effective with people with high self-esteem)</a:t>
            </a:r>
          </a:p>
          <a:p>
            <a:pPr lvl="1"/>
            <a:r>
              <a:rPr lang="en-US" dirty="0"/>
              <a:t>When we do this with little external justification, we start to believe our own lies</a:t>
            </a:r>
          </a:p>
          <a:p>
            <a:pPr lvl="1"/>
            <a:r>
              <a:rPr lang="en-US" dirty="0"/>
              <a:t>Used to deal with social problems like racism, safe sex practices</a:t>
            </a:r>
          </a:p>
          <a:p>
            <a:r>
              <a:rPr lang="en-US" b="1" dirty="0"/>
              <a:t>Insufficient Punishment – </a:t>
            </a:r>
            <a:r>
              <a:rPr lang="en-US" dirty="0"/>
              <a:t>Dissonance aroused when individuals lack sufficient external justification for having resisted a desired activity or object, usually resulting in an individuals devaluing the forbidden activity or object </a:t>
            </a:r>
          </a:p>
          <a:p>
            <a:pPr lvl="1"/>
            <a:r>
              <a:rPr lang="en-US" dirty="0"/>
              <a:t>Uses internal justification to reduce dissonance – longer lasting. </a:t>
            </a:r>
          </a:p>
          <a:p>
            <a:r>
              <a:rPr lang="en-US" i="1" dirty="0"/>
              <a:t>Removing or reducing autonomy also removes or reduces intrinsic motivation</a:t>
            </a:r>
          </a:p>
        </p:txBody>
      </p:sp>
    </p:spTree>
    <p:extLst>
      <p:ext uri="{BB962C8B-B14F-4D97-AF65-F5344CB8AC3E}">
        <p14:creationId xmlns:p14="http://schemas.microsoft.com/office/powerpoint/2010/main" val="370410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C751-48C4-428F-9130-6F61BA065A98}"/>
              </a:ext>
            </a:extLst>
          </p:cNvPr>
          <p:cNvSpPr>
            <a:spLocks noGrp="1"/>
          </p:cNvSpPr>
          <p:nvPr>
            <p:ph type="title"/>
          </p:nvPr>
        </p:nvSpPr>
        <p:spPr/>
        <p:txBody>
          <a:bodyPr/>
          <a:lstStyle/>
          <a:p>
            <a:r>
              <a:rPr lang="en-US" dirty="0"/>
              <a:t>Avoid the Rationalization Trap</a:t>
            </a:r>
          </a:p>
        </p:txBody>
      </p:sp>
      <p:sp>
        <p:nvSpPr>
          <p:cNvPr id="3" name="Content Placeholder 2">
            <a:extLst>
              <a:ext uri="{FF2B5EF4-FFF2-40B4-BE49-F238E27FC236}">
                <a16:creationId xmlns:a16="http://schemas.microsoft.com/office/drawing/2014/main" id="{3B6FDC3D-DA86-4BD3-BA61-026C3CCDCB91}"/>
              </a:ext>
            </a:extLst>
          </p:cNvPr>
          <p:cNvSpPr>
            <a:spLocks noGrp="1"/>
          </p:cNvSpPr>
          <p:nvPr>
            <p:ph idx="1"/>
          </p:nvPr>
        </p:nvSpPr>
        <p:spPr/>
        <p:txBody>
          <a:bodyPr/>
          <a:lstStyle/>
          <a:p>
            <a:r>
              <a:rPr lang="en-US" b="1" dirty="0"/>
              <a:t>Rationalization Trap – </a:t>
            </a:r>
            <a:r>
              <a:rPr lang="en-US" dirty="0"/>
              <a:t>The potential for dissonance reduction to produce a succession of self-justifications that ultimately result in a chain of stupid immoral acts</a:t>
            </a:r>
          </a:p>
          <a:p>
            <a:r>
              <a:rPr lang="en-US" b="1" dirty="0"/>
              <a:t>Self-Affirmation theory </a:t>
            </a:r>
            <a:r>
              <a:rPr lang="en-US" dirty="0"/>
              <a:t>suggests that people will reduce the impact of a dissonance arousing threat to their self-concept by focusing on and affirming their competence on some dimension unrelated to the threat</a:t>
            </a:r>
          </a:p>
        </p:txBody>
      </p:sp>
    </p:spTree>
    <p:extLst>
      <p:ext uri="{BB962C8B-B14F-4D97-AF65-F5344CB8AC3E}">
        <p14:creationId xmlns:p14="http://schemas.microsoft.com/office/powerpoint/2010/main" val="315871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55F3-8C72-494A-86E5-E8BEBBE1321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13AB56EE-4B43-48D8-A802-AA98EA186FAC}"/>
              </a:ext>
            </a:extLst>
          </p:cNvPr>
          <p:cNvSpPr>
            <a:spLocks noGrp="1"/>
          </p:cNvSpPr>
          <p:nvPr>
            <p:ph idx="1"/>
          </p:nvPr>
        </p:nvSpPr>
        <p:spPr/>
        <p:txBody>
          <a:bodyPr/>
          <a:lstStyle/>
          <a:p>
            <a:r>
              <a:rPr lang="en-US" dirty="0"/>
              <a:t>Please describe your stance on the following issues:</a:t>
            </a:r>
          </a:p>
          <a:p>
            <a:pPr lvl="1"/>
            <a:r>
              <a:rPr lang="en-US" dirty="0"/>
              <a:t>Climate change</a:t>
            </a:r>
          </a:p>
          <a:p>
            <a:pPr lvl="1"/>
            <a:r>
              <a:rPr lang="en-US" dirty="0"/>
              <a:t>Social equality</a:t>
            </a:r>
          </a:p>
          <a:p>
            <a:pPr lvl="1"/>
            <a:r>
              <a:rPr lang="en-US" dirty="0"/>
              <a:t>Income tax and government spending</a:t>
            </a:r>
          </a:p>
          <a:p>
            <a:pPr lvl="1"/>
            <a:r>
              <a:rPr lang="en-US" dirty="0"/>
              <a:t>Welfare</a:t>
            </a:r>
          </a:p>
          <a:p>
            <a:pPr lvl="1"/>
            <a:r>
              <a:rPr lang="en-US" dirty="0"/>
              <a:t>Carbon tax</a:t>
            </a:r>
          </a:p>
          <a:p>
            <a:pPr lvl="1"/>
            <a:r>
              <a:rPr lang="en-US" dirty="0"/>
              <a:t>Liberal government buying Kinder Morgan Trans Mountain Pipeline for $4.5 billion dollars</a:t>
            </a:r>
          </a:p>
        </p:txBody>
      </p:sp>
    </p:spTree>
    <p:extLst>
      <p:ext uri="{BB962C8B-B14F-4D97-AF65-F5344CB8AC3E}">
        <p14:creationId xmlns:p14="http://schemas.microsoft.com/office/powerpoint/2010/main" val="2477836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The Psychology of Influence</a:t>
            </a:r>
          </a:p>
        </p:txBody>
      </p:sp>
      <p:sp>
        <p:nvSpPr>
          <p:cNvPr id="8" name="Content Placeholder 7"/>
          <p:cNvSpPr>
            <a:spLocks noGrp="1"/>
          </p:cNvSpPr>
          <p:nvPr>
            <p:ph sz="half" idx="1"/>
          </p:nvPr>
        </p:nvSpPr>
        <p:spPr>
          <a:xfrm>
            <a:off x="1097278" y="1845734"/>
            <a:ext cx="10058401" cy="4023360"/>
          </a:xfrm>
        </p:spPr>
        <p:txBody>
          <a:bodyPr/>
          <a:lstStyle/>
          <a:p>
            <a:r>
              <a:rPr lang="en-CA" dirty="0"/>
              <a:t>Robert </a:t>
            </a:r>
            <a:r>
              <a:rPr lang="en-CA" dirty="0" err="1"/>
              <a:t>Cialdini</a:t>
            </a:r>
            <a:endParaRPr lang="en-CA" dirty="0"/>
          </a:p>
          <a:p>
            <a:r>
              <a:rPr lang="en-CA" dirty="0"/>
              <a:t>Six weapons of influence</a:t>
            </a:r>
          </a:p>
          <a:p>
            <a:r>
              <a:rPr lang="en-CA" dirty="0"/>
              <a:t>1 – Reciprocation</a:t>
            </a:r>
          </a:p>
          <a:p>
            <a:r>
              <a:rPr lang="en-CA" dirty="0"/>
              <a:t>2 – Commitment and consistency</a:t>
            </a:r>
          </a:p>
          <a:p>
            <a:r>
              <a:rPr lang="en-CA" dirty="0"/>
              <a:t>3 – Social proof</a:t>
            </a:r>
          </a:p>
          <a:p>
            <a:r>
              <a:rPr lang="en-CA" dirty="0"/>
              <a:t>4 – Liking </a:t>
            </a:r>
          </a:p>
          <a:p>
            <a:r>
              <a:rPr lang="en-CA" dirty="0"/>
              <a:t>5 – </a:t>
            </a:r>
            <a:r>
              <a:rPr lang="en-CA" dirty="0">
                <a:hlinkClick r:id="rId2"/>
              </a:rPr>
              <a:t>Authority</a:t>
            </a:r>
            <a:endParaRPr lang="en-CA" dirty="0"/>
          </a:p>
          <a:p>
            <a:r>
              <a:rPr lang="en-CA" dirty="0"/>
              <a:t>6 – Scarcity</a:t>
            </a:r>
          </a:p>
          <a:p>
            <a:pPr marL="0" indent="0">
              <a:buNone/>
            </a:pPr>
            <a:endParaRPr lang="en-CA" dirty="0"/>
          </a:p>
        </p:txBody>
      </p:sp>
    </p:spTree>
    <p:extLst>
      <p:ext uri="{BB962C8B-B14F-4D97-AF65-F5344CB8AC3E}">
        <p14:creationId xmlns:p14="http://schemas.microsoft.com/office/powerpoint/2010/main" val="3002307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C46D-36D1-4CB4-ABDA-24194339D5AA}"/>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FA7AE4D3-38CB-4896-9A3E-10F1A860191C}"/>
              </a:ext>
            </a:extLst>
          </p:cNvPr>
          <p:cNvSpPr>
            <a:spLocks noGrp="1"/>
          </p:cNvSpPr>
          <p:nvPr>
            <p:ph idx="1"/>
          </p:nvPr>
        </p:nvSpPr>
        <p:spPr/>
        <p:txBody>
          <a:bodyPr/>
          <a:lstStyle/>
          <a:p>
            <a:r>
              <a:rPr lang="en-US" dirty="0"/>
              <a:t>Why do people still support politicians who go against what they promised? </a:t>
            </a:r>
          </a:p>
          <a:p>
            <a:r>
              <a:rPr lang="en-US" dirty="0"/>
              <a:t>A Few Examples!</a:t>
            </a:r>
          </a:p>
          <a:p>
            <a:pPr lvl="1"/>
            <a:r>
              <a:rPr lang="en-US" dirty="0"/>
              <a:t>Recently, Trump was accused of ‘throwing Americans under the </a:t>
            </a:r>
            <a:r>
              <a:rPr lang="en-US" dirty="0" err="1"/>
              <a:t>bus’</a:t>
            </a:r>
            <a:r>
              <a:rPr lang="en-US" dirty="0"/>
              <a:t> in regards to his position with Russia and election rigging. Despite this, Trump still has a strong support base. Why is that? </a:t>
            </a:r>
          </a:p>
          <a:p>
            <a:pPr lvl="1"/>
            <a:r>
              <a:rPr lang="en-US" dirty="0"/>
              <a:t>Trudeau has taken a strong stance to be more environmentally and fiscally responsible; however recently he purchased Kinder Morgan’s Trans Mountain Pipeline for $4.5 billion dollars. Despite some criticism, Trudeau still has a strong support base. Why is that?</a:t>
            </a:r>
          </a:p>
          <a:p>
            <a:pPr lvl="1"/>
            <a:r>
              <a:rPr lang="en-US" dirty="0"/>
              <a:t>When George Bush senior was campaigning, he uttered the words, Read My Lips, No New Taxes. Then two years after winning, he increased taxes in order to reduce the deficit. Why did people continue to support him after he raised taxes? </a:t>
            </a:r>
          </a:p>
        </p:txBody>
      </p:sp>
    </p:spTree>
    <p:extLst>
      <p:ext uri="{BB962C8B-B14F-4D97-AF65-F5344CB8AC3E}">
        <p14:creationId xmlns:p14="http://schemas.microsoft.com/office/powerpoint/2010/main" val="365832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AB5E-17C8-42B5-92F9-346A14B31C68}"/>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0216F7D-E3DE-40B2-B15D-92541854D910}"/>
              </a:ext>
            </a:extLst>
          </p:cNvPr>
          <p:cNvSpPr>
            <a:spLocks noGrp="1"/>
          </p:cNvSpPr>
          <p:nvPr>
            <p:ph idx="1"/>
          </p:nvPr>
        </p:nvSpPr>
        <p:spPr>
          <a:xfrm>
            <a:off x="1097280" y="1845734"/>
            <a:ext cx="10058400" cy="4402666"/>
          </a:xfrm>
        </p:spPr>
        <p:txBody>
          <a:bodyPr>
            <a:normAutofit fontScale="32500" lnSpcReduction="20000"/>
          </a:bodyPr>
          <a:lstStyle/>
          <a:p>
            <a:r>
              <a:rPr lang="en-US" sz="5500" dirty="0"/>
              <a:t>- What is an attitude? What are components of an attitude? </a:t>
            </a:r>
            <a:br>
              <a:rPr lang="en-US" sz="5500" dirty="0"/>
            </a:br>
            <a:r>
              <a:rPr lang="en-US" sz="5500" dirty="0"/>
              <a:t>- What is an implicit vs explicit attitude? </a:t>
            </a:r>
            <a:br>
              <a:rPr lang="en-US" sz="5500" dirty="0"/>
            </a:br>
            <a:r>
              <a:rPr lang="en-US" sz="5500" dirty="0"/>
              <a:t>- When do attitudes predict behaviour?</a:t>
            </a:r>
            <a:br>
              <a:rPr lang="en-US" sz="5500" dirty="0"/>
            </a:br>
            <a:r>
              <a:rPr lang="en-US" sz="5500" dirty="0"/>
              <a:t>- What is the theory of planned behaviour? How does it apply to an example, like encouraging safe sex?</a:t>
            </a:r>
            <a:br>
              <a:rPr lang="en-US" sz="5500" dirty="0"/>
            </a:br>
            <a:r>
              <a:rPr lang="en-US" sz="5500" dirty="0"/>
              <a:t>- How do attitudes change? </a:t>
            </a:r>
            <a:br>
              <a:rPr lang="en-US" sz="5500" dirty="0"/>
            </a:br>
            <a:r>
              <a:rPr lang="en-US" sz="5500" dirty="0"/>
              <a:t>- What is the Yale Attitude Change Approach?</a:t>
            </a:r>
            <a:br>
              <a:rPr lang="en-US" sz="5500" dirty="0"/>
            </a:br>
            <a:r>
              <a:rPr lang="en-US" sz="5500" dirty="0"/>
              <a:t>- What are central and peripheral routes to persuasion? Which works best? </a:t>
            </a:r>
            <a:br>
              <a:rPr lang="en-US" sz="5500" dirty="0"/>
            </a:br>
            <a:r>
              <a:rPr lang="en-US" sz="5500" dirty="0"/>
              <a:t>- What is fear-arousing communication? How does it work? </a:t>
            </a:r>
            <a:br>
              <a:rPr lang="en-US" sz="5500" dirty="0"/>
            </a:br>
            <a:r>
              <a:rPr lang="en-US" sz="5500" dirty="0"/>
              <a:t>- What is the difference between utilitarian and social identity products and how does that relate to advertising? What is the best route to persuasion to take in advertising? </a:t>
            </a:r>
            <a:br>
              <a:rPr lang="en-US" sz="5500" dirty="0"/>
            </a:br>
            <a:r>
              <a:rPr lang="en-US" sz="5500" dirty="0"/>
              <a:t>- What is attitude inoculation? How does it work?</a:t>
            </a:r>
            <a:br>
              <a:rPr lang="en-US" sz="5500" dirty="0"/>
            </a:br>
            <a:r>
              <a:rPr lang="en-US" sz="5500" dirty="0"/>
              <a:t>- What is cognitive dissonance theory?</a:t>
            </a:r>
            <a:br>
              <a:rPr lang="en-US" sz="5500" dirty="0"/>
            </a:br>
            <a:r>
              <a:rPr lang="en-US" sz="5500" dirty="0"/>
              <a:t>- What  is post decision dissonance? How is affected by permanence? How does it affect our moral values?</a:t>
            </a:r>
            <a:br>
              <a:rPr lang="en-US" sz="5500" dirty="0"/>
            </a:br>
            <a:r>
              <a:rPr lang="en-US" sz="5500" dirty="0"/>
              <a:t>- What is justification of effort? </a:t>
            </a:r>
            <a:br>
              <a:rPr lang="en-US" sz="5500" dirty="0"/>
            </a:br>
            <a:r>
              <a:rPr lang="en-US" sz="5500" dirty="0"/>
              <a:t>- What is internal and external justification? How do they help maintain or change behaviour and/or attitudes? </a:t>
            </a:r>
            <a:br>
              <a:rPr lang="en-US" sz="5500" dirty="0"/>
            </a:br>
            <a:r>
              <a:rPr lang="en-US" sz="5500" dirty="0"/>
              <a:t>- What is counter-attitudinal advocacy? How can it be used to tackle social problems? </a:t>
            </a:r>
            <a:br>
              <a:rPr lang="en-US" sz="5500" dirty="0"/>
            </a:br>
            <a:r>
              <a:rPr lang="en-US" sz="5500" dirty="0"/>
              <a:t>- What is insufficient punishment? How does it work?</a:t>
            </a:r>
            <a:br>
              <a:rPr lang="en-US" sz="5500" dirty="0"/>
            </a:br>
            <a:r>
              <a:rPr lang="en-US" sz="5500" dirty="0"/>
              <a:t>- How do we avoid the rationalization trap?</a:t>
            </a:r>
            <a:br>
              <a:rPr lang="en-US" sz="5500" dirty="0"/>
            </a:br>
            <a:r>
              <a:rPr lang="en-US" sz="5500" dirty="0"/>
              <a:t>- What is the self-affirmation theory?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866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CEAE-2D6D-4A2D-BE0E-0DFC596A9D8D}"/>
              </a:ext>
            </a:extLst>
          </p:cNvPr>
          <p:cNvSpPr>
            <a:spLocks noGrp="1"/>
          </p:cNvSpPr>
          <p:nvPr>
            <p:ph type="title"/>
          </p:nvPr>
        </p:nvSpPr>
        <p:spPr/>
        <p:txBody>
          <a:bodyPr/>
          <a:lstStyle/>
          <a:p>
            <a:r>
              <a:rPr lang="en-US" dirty="0"/>
              <a:t>For Wednesday – Watch the Push</a:t>
            </a:r>
          </a:p>
        </p:txBody>
      </p:sp>
      <p:sp>
        <p:nvSpPr>
          <p:cNvPr id="3" name="Content Placeholder 2">
            <a:extLst>
              <a:ext uri="{FF2B5EF4-FFF2-40B4-BE49-F238E27FC236}">
                <a16:creationId xmlns:a16="http://schemas.microsoft.com/office/drawing/2014/main" id="{4D7DAD85-39B5-4E30-981C-FB05BF84956C}"/>
              </a:ext>
            </a:extLst>
          </p:cNvPr>
          <p:cNvSpPr>
            <a:spLocks noGrp="1"/>
          </p:cNvSpPr>
          <p:nvPr>
            <p:ph idx="1"/>
          </p:nvPr>
        </p:nvSpPr>
        <p:spPr/>
        <p:txBody>
          <a:bodyPr/>
          <a:lstStyle/>
          <a:p>
            <a:r>
              <a:rPr lang="en-US" dirty="0">
                <a:hlinkClick r:id="rId2"/>
              </a:rPr>
              <a:t>The Push – Darren Brown</a:t>
            </a:r>
            <a:endParaRPr lang="en-US" dirty="0"/>
          </a:p>
          <a:p>
            <a:r>
              <a:rPr lang="en-US" dirty="0">
                <a:hlinkClick r:id="rId3"/>
              </a:rPr>
              <a:t>Trailer</a:t>
            </a:r>
            <a:r>
              <a:rPr lang="en-US" dirty="0"/>
              <a:t> </a:t>
            </a:r>
          </a:p>
          <a:p>
            <a:endParaRPr lang="en-US" dirty="0"/>
          </a:p>
          <a:p>
            <a:pPr lvl="1"/>
            <a:r>
              <a:rPr lang="en-US" dirty="0"/>
              <a:t>Identify persuasion tactics used by Darren Brown</a:t>
            </a:r>
          </a:p>
        </p:txBody>
      </p:sp>
    </p:spTree>
    <p:extLst>
      <p:ext uri="{BB962C8B-B14F-4D97-AF65-F5344CB8AC3E}">
        <p14:creationId xmlns:p14="http://schemas.microsoft.com/office/powerpoint/2010/main" val="2494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6D25-A940-4F15-81DB-20718A7D7660}"/>
              </a:ext>
            </a:extLst>
          </p:cNvPr>
          <p:cNvSpPr>
            <a:spLocks noGrp="1"/>
          </p:cNvSpPr>
          <p:nvPr>
            <p:ph type="title"/>
          </p:nvPr>
        </p:nvSpPr>
        <p:spPr/>
        <p:txBody>
          <a:bodyPr/>
          <a:lstStyle/>
          <a:p>
            <a:r>
              <a:rPr lang="en-US" dirty="0"/>
              <a:t>Attitude</a:t>
            </a:r>
          </a:p>
        </p:txBody>
      </p:sp>
      <p:sp>
        <p:nvSpPr>
          <p:cNvPr id="3" name="Content Placeholder 2">
            <a:extLst>
              <a:ext uri="{FF2B5EF4-FFF2-40B4-BE49-F238E27FC236}">
                <a16:creationId xmlns:a16="http://schemas.microsoft.com/office/drawing/2014/main" id="{7851592B-2DDC-4152-B82A-FCA27A1278B3}"/>
              </a:ext>
            </a:extLst>
          </p:cNvPr>
          <p:cNvSpPr>
            <a:spLocks noGrp="1"/>
          </p:cNvSpPr>
          <p:nvPr>
            <p:ph idx="1"/>
          </p:nvPr>
        </p:nvSpPr>
        <p:spPr/>
        <p:txBody>
          <a:bodyPr>
            <a:normAutofit fontScale="85000" lnSpcReduction="20000"/>
          </a:bodyPr>
          <a:lstStyle/>
          <a:p>
            <a:r>
              <a:rPr lang="en-US" sz="3300" b="1" dirty="0"/>
              <a:t>Attitudes</a:t>
            </a:r>
            <a:r>
              <a:rPr lang="en-US" sz="3300" dirty="0"/>
              <a:t> are evaluations of people, objects or ideas.</a:t>
            </a:r>
          </a:p>
          <a:p>
            <a:endParaRPr lang="en-US" dirty="0"/>
          </a:p>
          <a:p>
            <a:r>
              <a:rPr lang="en-US" b="1" dirty="0"/>
              <a:t>Affectively Based Attitudes – </a:t>
            </a:r>
            <a:r>
              <a:rPr lang="en-US" dirty="0"/>
              <a:t>An attitude based primarily on people’s emotions and feelings about the attitude object. </a:t>
            </a:r>
          </a:p>
          <a:p>
            <a:pPr lvl="1"/>
            <a:r>
              <a:rPr lang="en-US" dirty="0"/>
              <a:t>Stem from people’s values, sensory reaction, and/or aesthetic reaction</a:t>
            </a:r>
          </a:p>
          <a:p>
            <a:pPr lvl="1"/>
            <a:r>
              <a:rPr lang="en-US" dirty="0"/>
              <a:t>Have 3 things in common</a:t>
            </a:r>
          </a:p>
          <a:p>
            <a:pPr marL="384048" lvl="2" indent="0">
              <a:buNone/>
            </a:pPr>
            <a:r>
              <a:rPr lang="en-US" dirty="0"/>
              <a:t>	1 – They do not result from rational examination of the issue</a:t>
            </a:r>
          </a:p>
          <a:p>
            <a:pPr marL="384048" lvl="2" indent="0">
              <a:buNone/>
            </a:pPr>
            <a:r>
              <a:rPr lang="en-US" dirty="0"/>
              <a:t>	2 – They are not governed by logic</a:t>
            </a:r>
          </a:p>
          <a:p>
            <a:pPr marL="384048" lvl="2" indent="0">
              <a:buNone/>
            </a:pPr>
            <a:r>
              <a:rPr lang="en-US" dirty="0"/>
              <a:t>	3 – They are often linked to people’s values, so that trying to change them challenges those values</a:t>
            </a:r>
          </a:p>
          <a:p>
            <a:r>
              <a:rPr lang="en-US" b="1" dirty="0"/>
              <a:t>Cognitively Based Attitude –</a:t>
            </a:r>
            <a:r>
              <a:rPr lang="en-US" dirty="0"/>
              <a:t> An attitude based primarily on a person’s beliefs about the properties of an object. </a:t>
            </a:r>
          </a:p>
          <a:p>
            <a:r>
              <a:rPr lang="en-US" b="1" dirty="0"/>
              <a:t>Behaviorally Based Attitude – </a:t>
            </a:r>
            <a:r>
              <a:rPr lang="en-US" dirty="0"/>
              <a:t>An attitude based primarily on observations of how one behaves toward an attitude object.</a:t>
            </a:r>
          </a:p>
          <a:p>
            <a:pPr lvl="1"/>
            <a:r>
              <a:rPr lang="en-US" b="1" dirty="0"/>
              <a:t>Self-perception theory </a:t>
            </a:r>
            <a:r>
              <a:rPr lang="en-US" dirty="0"/>
              <a:t>– when our attitudes and feelings are uncertain or ambiguous, we infer these states by observing our behaviour and the situation in which it occurs. </a:t>
            </a:r>
          </a:p>
          <a:p>
            <a:endParaRPr lang="en-US" dirty="0"/>
          </a:p>
        </p:txBody>
      </p:sp>
    </p:spTree>
    <p:extLst>
      <p:ext uri="{BB962C8B-B14F-4D97-AF65-F5344CB8AC3E}">
        <p14:creationId xmlns:p14="http://schemas.microsoft.com/office/powerpoint/2010/main" val="408858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8B93-63D6-4DA7-ABC1-E6018FE0B524}"/>
              </a:ext>
            </a:extLst>
          </p:cNvPr>
          <p:cNvSpPr>
            <a:spLocks noGrp="1"/>
          </p:cNvSpPr>
          <p:nvPr>
            <p:ph type="title"/>
          </p:nvPr>
        </p:nvSpPr>
        <p:spPr/>
        <p:txBody>
          <a:bodyPr/>
          <a:lstStyle/>
          <a:p>
            <a:r>
              <a:rPr lang="en-US" dirty="0"/>
              <a:t>Explicit vs Implicit Attitudes</a:t>
            </a:r>
          </a:p>
        </p:txBody>
      </p:sp>
      <p:sp>
        <p:nvSpPr>
          <p:cNvPr id="3" name="Content Placeholder 2">
            <a:extLst>
              <a:ext uri="{FF2B5EF4-FFF2-40B4-BE49-F238E27FC236}">
                <a16:creationId xmlns:a16="http://schemas.microsoft.com/office/drawing/2014/main" id="{7428FFA0-4208-464A-90AA-CACC0258713F}"/>
              </a:ext>
            </a:extLst>
          </p:cNvPr>
          <p:cNvSpPr>
            <a:spLocks noGrp="1"/>
          </p:cNvSpPr>
          <p:nvPr>
            <p:ph idx="1"/>
          </p:nvPr>
        </p:nvSpPr>
        <p:spPr/>
        <p:txBody>
          <a:bodyPr/>
          <a:lstStyle/>
          <a:p>
            <a:r>
              <a:rPr lang="en-US" dirty="0"/>
              <a:t>Explicit attitudes are ones that we can consciously endorse and easily report </a:t>
            </a:r>
          </a:p>
          <a:p>
            <a:r>
              <a:rPr lang="en-US" dirty="0"/>
              <a:t>Implicit attitudes are ones that are involuntary, uncontrollable, and at times ‘unconscious’ </a:t>
            </a:r>
          </a:p>
          <a:p>
            <a:pPr lvl="1"/>
            <a:r>
              <a:rPr lang="en-US" dirty="0"/>
              <a:t>Implicit association test - </a:t>
            </a:r>
            <a:r>
              <a:rPr lang="en-US" dirty="0">
                <a:hlinkClick r:id="rId2"/>
              </a:rPr>
              <a:t>https://implicit.harvard.edu/implicit/</a:t>
            </a:r>
            <a:endParaRPr lang="en-US" dirty="0"/>
          </a:p>
          <a:p>
            <a:endParaRPr lang="en-US" dirty="0"/>
          </a:p>
          <a:p>
            <a:r>
              <a:rPr lang="en-US" dirty="0"/>
              <a:t>Studies cited</a:t>
            </a:r>
          </a:p>
          <a:p>
            <a:pPr lvl="1"/>
            <a:r>
              <a:rPr lang="en-US" dirty="0"/>
              <a:t>Implicit and explicit attitudes are positively correlated when people reflect on their feelings about an attitude object but not when they are asked about their cognitions of the object </a:t>
            </a:r>
            <a:r>
              <a:rPr lang="en-US" sz="1400" dirty="0"/>
              <a:t>(Gawronski and </a:t>
            </a:r>
            <a:r>
              <a:rPr lang="en-US" sz="1400" dirty="0" err="1"/>
              <a:t>LeBel</a:t>
            </a:r>
            <a:r>
              <a:rPr lang="en-US" sz="1400" dirty="0"/>
              <a:t>, 2008)</a:t>
            </a:r>
            <a:endParaRPr lang="en-US" dirty="0"/>
          </a:p>
          <a:p>
            <a:pPr lvl="1"/>
            <a:r>
              <a:rPr lang="en-US" dirty="0"/>
              <a:t>Implicit attitudes are rooted more in people’s childhood experiences, explicit attitudes are more rooted in their recent experiences </a:t>
            </a:r>
            <a:r>
              <a:rPr lang="en-US" sz="1400" dirty="0"/>
              <a:t>(Rudman, Phelan, </a:t>
            </a:r>
            <a:r>
              <a:rPr lang="en-US" sz="1400" dirty="0" err="1"/>
              <a:t>Heppen</a:t>
            </a:r>
            <a:r>
              <a:rPr lang="en-US" sz="1400" dirty="0"/>
              <a:t>, 2007)</a:t>
            </a:r>
            <a:endParaRPr lang="en-US" dirty="0"/>
          </a:p>
          <a:p>
            <a:pPr lvl="1"/>
            <a:endParaRPr lang="en-US" dirty="0"/>
          </a:p>
        </p:txBody>
      </p:sp>
    </p:spTree>
    <p:extLst>
      <p:ext uri="{BB962C8B-B14F-4D97-AF65-F5344CB8AC3E}">
        <p14:creationId xmlns:p14="http://schemas.microsoft.com/office/powerpoint/2010/main" val="17968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B426C-6D8B-4AEA-877D-7075DF4F138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Theory of Planned Behaviour</a:t>
            </a:r>
          </a:p>
        </p:txBody>
      </p:sp>
      <p:pic>
        <p:nvPicPr>
          <p:cNvPr id="5" name="Content Placeholder 4" descr="A screenshot of a cell phone&#10;&#10;Description generated with high confidence">
            <a:extLst>
              <a:ext uri="{FF2B5EF4-FFF2-40B4-BE49-F238E27FC236}">
                <a16:creationId xmlns:a16="http://schemas.microsoft.com/office/drawing/2014/main" id="{44A6CE7E-400C-456B-982F-A5BEF797D2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384"/>
            <a:ext cx="10916463" cy="3602432"/>
          </a:xfrm>
          <a:prstGeom prst="rect">
            <a:avLst/>
          </a:prstGeom>
        </p:spPr>
      </p:pic>
      <p:cxnSp>
        <p:nvCxnSpPr>
          <p:cNvPr id="18" name="Straight Connector 17">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64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7">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6DA82-BD1E-46E3-BF0F-6F9C5009E4D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200" dirty="0">
                <a:solidFill>
                  <a:schemeClr val="tx1">
                    <a:lumMod val="85000"/>
                    <a:lumOff val="15000"/>
                  </a:schemeClr>
                </a:solidFill>
              </a:rPr>
              <a:t>Perceived Behavioural Control </a:t>
            </a:r>
            <a:br>
              <a:rPr lang="en-US" sz="3200" dirty="0">
                <a:solidFill>
                  <a:schemeClr val="tx1">
                    <a:lumMod val="85000"/>
                    <a:lumOff val="15000"/>
                  </a:schemeClr>
                </a:solidFill>
              </a:rPr>
            </a:br>
            <a:r>
              <a:rPr lang="en-US" sz="2400" dirty="0">
                <a:solidFill>
                  <a:schemeClr val="tx1">
                    <a:lumMod val="85000"/>
                    <a:lumOff val="15000"/>
                  </a:schemeClr>
                </a:solidFill>
              </a:rPr>
              <a:t>Reeve, J. (2015) Understanding Motivation and Emotion, 6th ed. John Wiley and Sons</a:t>
            </a:r>
          </a:p>
        </p:txBody>
      </p:sp>
      <p:pic>
        <p:nvPicPr>
          <p:cNvPr id="13" name="Picture 12">
            <a:extLst>
              <a:ext uri="{FF2B5EF4-FFF2-40B4-BE49-F238E27FC236}">
                <a16:creationId xmlns:a16="http://schemas.microsoft.com/office/drawing/2014/main" id="{897CF3A4-3028-465B-8619-5C6B41C2E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419" y="1812704"/>
            <a:ext cx="5131653" cy="2427282"/>
          </a:xfrm>
          <a:prstGeom prst="rect">
            <a:avLst/>
          </a:prstGeom>
        </p:spPr>
      </p:pic>
      <p:sp>
        <p:nvSpPr>
          <p:cNvPr id="26" name="Rectangle 25">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791441B-3B7B-4752-9007-44513A9CDB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311" y="410653"/>
            <a:ext cx="5055180" cy="4231583"/>
          </a:xfrm>
          <a:prstGeom prst="rect">
            <a:avLst/>
          </a:prstGeom>
        </p:spPr>
      </p:pic>
      <p:cxnSp>
        <p:nvCxnSpPr>
          <p:cNvPr id="28" name="Straight Connector 27">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407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5335-8D0B-42C3-83A2-AAED492B69D0}"/>
              </a:ext>
            </a:extLst>
          </p:cNvPr>
          <p:cNvSpPr>
            <a:spLocks noGrp="1"/>
          </p:cNvSpPr>
          <p:nvPr>
            <p:ph type="title"/>
          </p:nvPr>
        </p:nvSpPr>
        <p:spPr/>
        <p:txBody>
          <a:bodyPr/>
          <a:lstStyle/>
          <a:p>
            <a:r>
              <a:rPr lang="en-US" dirty="0"/>
              <a:t>Example of Theory of Planned Behaviour</a:t>
            </a:r>
          </a:p>
        </p:txBody>
      </p:sp>
      <p:sp>
        <p:nvSpPr>
          <p:cNvPr id="3" name="Content Placeholder 2">
            <a:extLst>
              <a:ext uri="{FF2B5EF4-FFF2-40B4-BE49-F238E27FC236}">
                <a16:creationId xmlns:a16="http://schemas.microsoft.com/office/drawing/2014/main" id="{9D903DEE-8F14-4B9F-AEE4-807E5425D648}"/>
              </a:ext>
            </a:extLst>
          </p:cNvPr>
          <p:cNvSpPr>
            <a:spLocks noGrp="1"/>
          </p:cNvSpPr>
          <p:nvPr>
            <p:ph idx="1"/>
          </p:nvPr>
        </p:nvSpPr>
        <p:spPr/>
        <p:txBody>
          <a:bodyPr/>
          <a:lstStyle/>
          <a:p>
            <a:r>
              <a:rPr lang="en-US" dirty="0"/>
              <a:t>Implications for Safer Sex – p. 144 – 146. </a:t>
            </a:r>
          </a:p>
          <a:p>
            <a:endParaRPr lang="en-US" dirty="0"/>
          </a:p>
          <a:p>
            <a:r>
              <a:rPr lang="en-US" dirty="0"/>
              <a:t>Summary:</a:t>
            </a:r>
          </a:p>
          <a:p>
            <a:pPr lvl="1"/>
            <a:r>
              <a:rPr lang="en-US" dirty="0"/>
              <a:t>Even the most positive of attitudes towards condom use do not guarantee that people will practice safer sex. The theory of planned behaviour suggests that other factors must be taken into account as well, including subjective norms, perceived behavioural control and behavioural intentions. </a:t>
            </a:r>
          </a:p>
          <a:p>
            <a:pPr lvl="2"/>
            <a:r>
              <a:rPr lang="en-US" dirty="0"/>
              <a:t>mood, self-esteem, intoxication</a:t>
            </a:r>
          </a:p>
        </p:txBody>
      </p:sp>
    </p:spTree>
    <p:extLst>
      <p:ext uri="{BB962C8B-B14F-4D97-AF65-F5344CB8AC3E}">
        <p14:creationId xmlns:p14="http://schemas.microsoft.com/office/powerpoint/2010/main" val="241565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E763-49AE-4399-9358-1EC5A869C028}"/>
              </a:ext>
            </a:extLst>
          </p:cNvPr>
          <p:cNvSpPr>
            <a:spLocks noGrp="1"/>
          </p:cNvSpPr>
          <p:nvPr>
            <p:ph type="title"/>
          </p:nvPr>
        </p:nvSpPr>
        <p:spPr/>
        <p:txBody>
          <a:bodyPr>
            <a:normAutofit/>
          </a:bodyPr>
          <a:lstStyle/>
          <a:p>
            <a:r>
              <a:rPr lang="en-US" dirty="0"/>
              <a:t>Activity</a:t>
            </a:r>
          </a:p>
        </p:txBody>
      </p:sp>
      <p:sp>
        <p:nvSpPr>
          <p:cNvPr id="3" name="Content Placeholder 2">
            <a:extLst>
              <a:ext uri="{FF2B5EF4-FFF2-40B4-BE49-F238E27FC236}">
                <a16:creationId xmlns:a16="http://schemas.microsoft.com/office/drawing/2014/main" id="{C2496392-C225-426F-A831-038D70B5912B}"/>
              </a:ext>
            </a:extLst>
          </p:cNvPr>
          <p:cNvSpPr>
            <a:spLocks noGrp="1"/>
          </p:cNvSpPr>
          <p:nvPr>
            <p:ph idx="1"/>
          </p:nvPr>
        </p:nvSpPr>
        <p:spPr/>
        <p:txBody>
          <a:bodyPr>
            <a:normAutofit/>
          </a:bodyPr>
          <a:lstStyle/>
          <a:p>
            <a:r>
              <a:rPr lang="en-US" sz="2800" dirty="0"/>
              <a:t>How would you use the theory of planned behaviour to assess whether people would agree to reduce their plastic consumption? </a:t>
            </a:r>
          </a:p>
        </p:txBody>
      </p:sp>
    </p:spTree>
    <p:extLst>
      <p:ext uri="{BB962C8B-B14F-4D97-AF65-F5344CB8AC3E}">
        <p14:creationId xmlns:p14="http://schemas.microsoft.com/office/powerpoint/2010/main" val="23911823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3416</TotalTime>
  <Words>1197</Words>
  <Application>Microsoft Office PowerPoint</Application>
  <PresentationFormat>Widescreen</PresentationFormat>
  <Paragraphs>142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Wingdings</vt:lpstr>
      <vt:lpstr>Retrospect</vt:lpstr>
      <vt:lpstr>Fundamentals of Social Psychology</vt:lpstr>
      <vt:lpstr>Activity</vt:lpstr>
      <vt:lpstr>For Wednesday – Watch the Push</vt:lpstr>
      <vt:lpstr>Attitude</vt:lpstr>
      <vt:lpstr>Explicit vs Implicit Attitudes</vt:lpstr>
      <vt:lpstr>Theory of Planned Behaviour</vt:lpstr>
      <vt:lpstr>Perceived Behavioural Control  Reeve, J. (2015) Understanding Motivation and Emotion, 6th ed. John Wiley and Sons</vt:lpstr>
      <vt:lpstr>Example of Theory of Planned Behaviour</vt:lpstr>
      <vt:lpstr>Activity</vt:lpstr>
      <vt:lpstr>How do Attitudes Change? </vt:lpstr>
      <vt:lpstr>Central and Peripheral Routes to Persuasion</vt:lpstr>
      <vt:lpstr>Central and Peripheral Routes to Persuasion</vt:lpstr>
      <vt:lpstr>Fear and Attitude Change</vt:lpstr>
      <vt:lpstr>Implementation of Attitude Change – Advertising</vt:lpstr>
      <vt:lpstr>Resisting Persuasive Messages</vt:lpstr>
      <vt:lpstr>Cognitive Dissonance </vt:lpstr>
      <vt:lpstr>Post-Decision Dissonance</vt:lpstr>
      <vt:lpstr>External vs Internal Justification</vt:lpstr>
      <vt:lpstr>Avoid the Rationalization Trap</vt:lpstr>
      <vt:lpstr>The Psychology of Influence</vt:lpstr>
      <vt:lpstr>Activity</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413</cp:revision>
  <dcterms:created xsi:type="dcterms:W3CDTF">2016-08-29T02:04:56Z</dcterms:created>
  <dcterms:modified xsi:type="dcterms:W3CDTF">2018-07-23T16:13:25Z</dcterms:modified>
</cp:coreProperties>
</file>