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95" r:id="rId3"/>
    <p:sldId id="296" r:id="rId4"/>
    <p:sldId id="297" r:id="rId5"/>
    <p:sldId id="300" r:id="rId6"/>
    <p:sldId id="301" r:id="rId7"/>
    <p:sldId id="282" r:id="rId8"/>
    <p:sldId id="278" r:id="rId9"/>
    <p:sldId id="285" r:id="rId10"/>
    <p:sldId id="284" r:id="rId11"/>
    <p:sldId id="276" r:id="rId12"/>
    <p:sldId id="277" r:id="rId13"/>
    <p:sldId id="288" r:id="rId14"/>
    <p:sldId id="289" r:id="rId15"/>
    <p:sldId id="298" r:id="rId16"/>
    <p:sldId id="299" r:id="rId17"/>
    <p:sldId id="286" r:id="rId18"/>
    <p:sldId id="290" r:id="rId19"/>
    <p:sldId id="291" r:id="rId20"/>
    <p:sldId id="292" r:id="rId21"/>
    <p:sldId id="287" r:id="rId22"/>
    <p:sldId id="294" r:id="rId23"/>
    <p:sldId id="293" r:id="rId24"/>
    <p:sldId id="272"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8" autoAdjust="0"/>
    <p:restoredTop sz="94660"/>
  </p:normalViewPr>
  <p:slideViewPr>
    <p:cSldViewPr snapToGrid="0">
      <p:cViewPr>
        <p:scale>
          <a:sx n="88" d="100"/>
          <a:sy n="88" d="100"/>
        </p:scale>
        <p:origin x="80" y="3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2018-07-04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2018-07-04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2018-07-04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2018-07-04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2018-07-04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2018-07-04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2018-07-04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2018-07-04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2018-07-04</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2018-07-04</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2018-07-04</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2018-07-04</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youtube.com/watch?v=cv9aLFKQ2gQ"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RIrcB1sAN8I"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DnPmg0R1M0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Fundamentals of Social Psychology</a:t>
            </a:r>
          </a:p>
        </p:txBody>
      </p:sp>
      <p:sp>
        <p:nvSpPr>
          <p:cNvPr id="3" name="Subtitle 2"/>
          <p:cNvSpPr>
            <a:spLocks noGrp="1"/>
          </p:cNvSpPr>
          <p:nvPr>
            <p:ph type="subTitle" idx="1"/>
          </p:nvPr>
        </p:nvSpPr>
        <p:spPr/>
        <p:txBody>
          <a:bodyPr>
            <a:normAutofit fontScale="85000" lnSpcReduction="20000"/>
          </a:bodyPr>
          <a:lstStyle/>
          <a:p>
            <a:r>
              <a:rPr lang="en-CA" dirty="0"/>
              <a:t>Introduction</a:t>
            </a:r>
          </a:p>
          <a:p>
            <a:r>
              <a:rPr lang="en-CA" dirty="0"/>
              <a:t>July 4</a:t>
            </a:r>
            <a:r>
              <a:rPr lang="en-CA" baseline="30000" dirty="0"/>
              <a:t>th</a:t>
            </a:r>
            <a:r>
              <a:rPr lang="en-CA" dirty="0"/>
              <a:t>, 2018</a:t>
            </a:r>
          </a:p>
          <a:p>
            <a:r>
              <a:rPr lang="en-CA" dirty="0"/>
              <a:t>Erik Chevrier</a:t>
            </a:r>
          </a:p>
          <a:p>
            <a:endParaRPr lang="en-CA" dirty="0"/>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835E0-66D7-461A-A60A-456BB7C43323}"/>
              </a:ext>
            </a:extLst>
          </p:cNvPr>
          <p:cNvSpPr>
            <a:spLocks noGrp="1"/>
          </p:cNvSpPr>
          <p:nvPr>
            <p:ph type="title"/>
          </p:nvPr>
        </p:nvSpPr>
        <p:spPr/>
        <p:txBody>
          <a:bodyPr/>
          <a:lstStyle/>
          <a:p>
            <a:r>
              <a:rPr lang="en-US" dirty="0"/>
              <a:t>RECAP – Some Considerations</a:t>
            </a:r>
          </a:p>
        </p:txBody>
      </p:sp>
      <p:sp>
        <p:nvSpPr>
          <p:cNvPr id="3" name="Content Placeholder 2">
            <a:extLst>
              <a:ext uri="{FF2B5EF4-FFF2-40B4-BE49-F238E27FC236}">
                <a16:creationId xmlns:a16="http://schemas.microsoft.com/office/drawing/2014/main" id="{3AFCFAB5-5B28-4672-9593-AA6D018B4C6E}"/>
              </a:ext>
            </a:extLst>
          </p:cNvPr>
          <p:cNvSpPr>
            <a:spLocks noGrp="1"/>
          </p:cNvSpPr>
          <p:nvPr>
            <p:ph idx="1"/>
          </p:nvPr>
        </p:nvSpPr>
        <p:spPr/>
        <p:txBody>
          <a:bodyPr/>
          <a:lstStyle/>
          <a:p>
            <a:r>
              <a:rPr lang="en-US" dirty="0"/>
              <a:t>Objectivity vs subjectivity</a:t>
            </a:r>
          </a:p>
          <a:p>
            <a:r>
              <a:rPr lang="en-US" dirty="0"/>
              <a:t>Parts vs whole</a:t>
            </a:r>
          </a:p>
          <a:p>
            <a:r>
              <a:rPr lang="en-US" dirty="0"/>
              <a:t>Representation vs reality</a:t>
            </a:r>
          </a:p>
          <a:p>
            <a:r>
              <a:rPr lang="en-US" dirty="0"/>
              <a:t>Process vs structure</a:t>
            </a:r>
          </a:p>
          <a:p>
            <a:r>
              <a:rPr lang="en-US" dirty="0"/>
              <a:t>Epistemology vs ontology</a:t>
            </a:r>
          </a:p>
          <a:p>
            <a:endParaRPr lang="en-US" dirty="0"/>
          </a:p>
        </p:txBody>
      </p:sp>
    </p:spTree>
    <p:extLst>
      <p:ext uri="{BB962C8B-B14F-4D97-AF65-F5344CB8AC3E}">
        <p14:creationId xmlns:p14="http://schemas.microsoft.com/office/powerpoint/2010/main" val="2128833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CFE0B-E4A4-4A74-8232-BDAE04C42865}"/>
              </a:ext>
            </a:extLst>
          </p:cNvPr>
          <p:cNvSpPr>
            <a:spLocks noGrp="1"/>
          </p:cNvSpPr>
          <p:nvPr>
            <p:ph type="title"/>
          </p:nvPr>
        </p:nvSpPr>
        <p:spPr/>
        <p:txBody>
          <a:bodyPr/>
          <a:lstStyle/>
          <a:p>
            <a:r>
              <a:rPr lang="en-US" dirty="0"/>
              <a:t>RECAP – What is Social Psychology? </a:t>
            </a:r>
          </a:p>
        </p:txBody>
      </p:sp>
      <p:sp>
        <p:nvSpPr>
          <p:cNvPr id="3" name="Content Placeholder 2">
            <a:extLst>
              <a:ext uri="{FF2B5EF4-FFF2-40B4-BE49-F238E27FC236}">
                <a16:creationId xmlns:a16="http://schemas.microsoft.com/office/drawing/2014/main" id="{90864589-11AF-4B2E-BE1F-0052DC6BFCA1}"/>
              </a:ext>
            </a:extLst>
          </p:cNvPr>
          <p:cNvSpPr>
            <a:spLocks noGrp="1"/>
          </p:cNvSpPr>
          <p:nvPr>
            <p:ph idx="1"/>
          </p:nvPr>
        </p:nvSpPr>
        <p:spPr/>
        <p:txBody>
          <a:bodyPr>
            <a:normAutofit lnSpcReduction="10000"/>
          </a:bodyPr>
          <a:lstStyle/>
          <a:p>
            <a:r>
              <a:rPr lang="en-US" b="1" dirty="0"/>
              <a:t>Social psychology </a:t>
            </a:r>
            <a:r>
              <a:rPr lang="en-US" dirty="0"/>
              <a:t>is the scientific study of the way which people’s thoughts, feelings, and behaviours are influenced by the real or imagined presence of other people. </a:t>
            </a:r>
            <a:r>
              <a:rPr lang="en-US" sz="1200" dirty="0"/>
              <a:t>(Aronson, E. Wilson, T. D., Fehr, B, </a:t>
            </a:r>
            <a:r>
              <a:rPr lang="en-US" sz="1200" dirty="0" err="1"/>
              <a:t>Akert</a:t>
            </a:r>
            <a:r>
              <a:rPr lang="en-US" sz="1200" dirty="0"/>
              <a:t>, R. M., 2017) </a:t>
            </a:r>
            <a:endParaRPr lang="en-US" dirty="0"/>
          </a:p>
          <a:p>
            <a:r>
              <a:rPr lang="en-US" b="1" dirty="0"/>
              <a:t>Critical social psychology </a:t>
            </a:r>
            <a:r>
              <a:rPr lang="en-US" dirty="0"/>
              <a:t>challenges social institutions, practices and power relations – including the discipline of psychology – that contribute to forms of inequality and oppression. </a:t>
            </a:r>
            <a:r>
              <a:rPr lang="en-US" sz="1200" dirty="0"/>
              <a:t>(Gough, B., McFadden, M., McDonald, M., 2013)</a:t>
            </a:r>
          </a:p>
          <a:p>
            <a:endParaRPr lang="en-US" dirty="0"/>
          </a:p>
          <a:p>
            <a:r>
              <a:rPr lang="en-US" b="1" i="1" dirty="0"/>
              <a:t>Methodologies and assumptions:</a:t>
            </a:r>
          </a:p>
          <a:p>
            <a:r>
              <a:rPr lang="en-US" b="1" dirty="0"/>
              <a:t>Traditional social psychology </a:t>
            </a:r>
            <a:r>
              <a:rPr lang="en-US" dirty="0"/>
              <a:t>– Empiricism, experiments, hypothesis testing, belief in objective reality, focus on the individual and individual difference, tries to explain human nature through social relations</a:t>
            </a:r>
          </a:p>
          <a:p>
            <a:r>
              <a:rPr lang="en-US" b="1" dirty="0"/>
              <a:t>Critical social psychology – </a:t>
            </a:r>
            <a:r>
              <a:rPr lang="en-US" dirty="0"/>
              <a:t>Action-based research, discourse analysis, adopts particular positions instead of embracing objectivity, reflexivity, individual embedded in social relations</a:t>
            </a:r>
          </a:p>
        </p:txBody>
      </p:sp>
    </p:spTree>
    <p:extLst>
      <p:ext uri="{BB962C8B-B14F-4D97-AF65-F5344CB8AC3E}">
        <p14:creationId xmlns:p14="http://schemas.microsoft.com/office/powerpoint/2010/main" val="990697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84B70D5-875B-433D-BDBD-1522A85D6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2B66209E-8F65-4ABA-8CB9-BCB13051FF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999" y="2200353"/>
            <a:ext cx="6909801" cy="2193861"/>
          </a:xfrm>
          <a:prstGeom prst="rect">
            <a:avLst/>
          </a:prstGeom>
        </p:spPr>
      </p:pic>
      <p:cxnSp>
        <p:nvCxnSpPr>
          <p:cNvPr id="12" name="Straight Connector 11">
            <a:extLst>
              <a:ext uri="{FF2B5EF4-FFF2-40B4-BE49-F238E27FC236}">
                <a16:creationId xmlns:a16="http://schemas.microsoft.com/office/drawing/2014/main" id="{C947DF4A-614C-4B4C-8B80-E5B9D8E8CFED}"/>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92143" y="2085703"/>
            <a:ext cx="35661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1E299956-A9E7-4FC1-A0B1-D590CA9730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17FC539C-B783-4B03-9F9E-D13430F3F64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4C1A9C1-851F-4613-A044-AC6206E65F9C}"/>
              </a:ext>
            </a:extLst>
          </p:cNvPr>
          <p:cNvSpPr>
            <a:spLocks noGrp="1"/>
          </p:cNvSpPr>
          <p:nvPr>
            <p:ph type="title"/>
          </p:nvPr>
        </p:nvSpPr>
        <p:spPr>
          <a:xfrm>
            <a:off x="7859485" y="634946"/>
            <a:ext cx="3690257" cy="1450757"/>
          </a:xfrm>
        </p:spPr>
        <p:txBody>
          <a:bodyPr>
            <a:noAutofit/>
          </a:bodyPr>
          <a:lstStyle/>
          <a:p>
            <a:r>
              <a:rPr lang="en-US" sz="3600" dirty="0"/>
              <a:t>RECAP – What is Social Psychology?</a:t>
            </a:r>
          </a:p>
        </p:txBody>
      </p:sp>
      <p:sp>
        <p:nvSpPr>
          <p:cNvPr id="3" name="Content Placeholder 2">
            <a:extLst>
              <a:ext uri="{FF2B5EF4-FFF2-40B4-BE49-F238E27FC236}">
                <a16:creationId xmlns:a16="http://schemas.microsoft.com/office/drawing/2014/main" id="{DD3AB3FD-4337-4052-92BD-88733237B918}"/>
              </a:ext>
            </a:extLst>
          </p:cNvPr>
          <p:cNvSpPr>
            <a:spLocks noGrp="1"/>
          </p:cNvSpPr>
          <p:nvPr>
            <p:ph idx="1"/>
          </p:nvPr>
        </p:nvSpPr>
        <p:spPr>
          <a:xfrm>
            <a:off x="7859485" y="2198914"/>
            <a:ext cx="3690257" cy="3670180"/>
          </a:xfrm>
        </p:spPr>
        <p:txBody>
          <a:bodyPr>
            <a:normAutofit/>
          </a:bodyPr>
          <a:lstStyle/>
          <a:p>
            <a:r>
              <a:rPr lang="en-US" b="1" dirty="0"/>
              <a:t>Psychological social psychology (PSP) </a:t>
            </a:r>
            <a:r>
              <a:rPr lang="en-US" dirty="0"/>
              <a:t>– The individual is at the center of the analysis </a:t>
            </a:r>
          </a:p>
          <a:p>
            <a:r>
              <a:rPr lang="en-US" b="1" dirty="0"/>
              <a:t>Sociological social psychology (SSP) </a:t>
            </a:r>
            <a:r>
              <a:rPr lang="en-US" dirty="0"/>
              <a:t>– The social dimensions are at the center of the analysis</a:t>
            </a:r>
          </a:p>
          <a:p>
            <a:endParaRPr lang="en-US" dirty="0"/>
          </a:p>
        </p:txBody>
      </p:sp>
    </p:spTree>
    <p:extLst>
      <p:ext uri="{BB962C8B-B14F-4D97-AF65-F5344CB8AC3E}">
        <p14:creationId xmlns:p14="http://schemas.microsoft.com/office/powerpoint/2010/main" val="1633256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CFE0B-E4A4-4A74-8232-BDAE04C42865}"/>
              </a:ext>
            </a:extLst>
          </p:cNvPr>
          <p:cNvSpPr>
            <a:spLocks noGrp="1"/>
          </p:cNvSpPr>
          <p:nvPr>
            <p:ph type="title"/>
          </p:nvPr>
        </p:nvSpPr>
        <p:spPr/>
        <p:txBody>
          <a:bodyPr/>
          <a:lstStyle/>
          <a:p>
            <a:r>
              <a:rPr lang="en-US" dirty="0"/>
              <a:t>What is Social Psychology? </a:t>
            </a:r>
          </a:p>
        </p:txBody>
      </p:sp>
      <p:sp>
        <p:nvSpPr>
          <p:cNvPr id="3" name="Content Placeholder 2">
            <a:extLst>
              <a:ext uri="{FF2B5EF4-FFF2-40B4-BE49-F238E27FC236}">
                <a16:creationId xmlns:a16="http://schemas.microsoft.com/office/drawing/2014/main" id="{90864589-11AF-4B2E-BE1F-0052DC6BFCA1}"/>
              </a:ext>
            </a:extLst>
          </p:cNvPr>
          <p:cNvSpPr>
            <a:spLocks noGrp="1"/>
          </p:cNvSpPr>
          <p:nvPr>
            <p:ph idx="1"/>
          </p:nvPr>
        </p:nvSpPr>
        <p:spPr/>
        <p:txBody>
          <a:bodyPr>
            <a:normAutofit fontScale="92500" lnSpcReduction="20000"/>
          </a:bodyPr>
          <a:lstStyle/>
          <a:p>
            <a:r>
              <a:rPr lang="en-US" dirty="0"/>
              <a:t>Aronson, Wilson, Fehr, </a:t>
            </a:r>
            <a:r>
              <a:rPr lang="en-US" dirty="0" err="1"/>
              <a:t>Akert</a:t>
            </a:r>
            <a:r>
              <a:rPr lang="en-US" dirty="0"/>
              <a:t> (2017)</a:t>
            </a:r>
          </a:p>
          <a:p>
            <a:pPr lvl="1"/>
            <a:r>
              <a:rPr lang="en-US" dirty="0"/>
              <a:t>The goal of social psychology is to identify universal properties of human nature that make everyone susceptible to social influence, regardless of social class or culture. </a:t>
            </a:r>
          </a:p>
          <a:p>
            <a:pPr lvl="1"/>
            <a:r>
              <a:rPr lang="en-US" b="1" dirty="0"/>
              <a:t>Social psychology </a:t>
            </a:r>
            <a:r>
              <a:rPr lang="en-US" dirty="0"/>
              <a:t>– Level of analysis is the individual in the context of society. </a:t>
            </a:r>
          </a:p>
          <a:p>
            <a:pPr lvl="1"/>
            <a:r>
              <a:rPr lang="en-US" b="1" dirty="0"/>
              <a:t>Sociology – </a:t>
            </a:r>
            <a:r>
              <a:rPr lang="en-US" dirty="0"/>
              <a:t>Is more concerned with broad societal factors that influence events in a society. </a:t>
            </a:r>
          </a:p>
          <a:p>
            <a:pPr lvl="1"/>
            <a:r>
              <a:rPr lang="en-US" b="1" dirty="0"/>
              <a:t>Personality psychologists </a:t>
            </a:r>
            <a:r>
              <a:rPr lang="en-US" dirty="0"/>
              <a:t>– Focus on individual differences. </a:t>
            </a:r>
          </a:p>
          <a:p>
            <a:pPr lvl="1"/>
            <a:r>
              <a:rPr lang="en-US" b="1" dirty="0"/>
              <a:t>Behaviourism</a:t>
            </a:r>
            <a:r>
              <a:rPr lang="en-US" dirty="0"/>
              <a:t> – A school of psychology maintaining that to understand human behaviour, you need to consider the reinforcing properties of the environment. </a:t>
            </a:r>
          </a:p>
          <a:p>
            <a:pPr lvl="1"/>
            <a:r>
              <a:rPr lang="en-US" b="1" dirty="0"/>
              <a:t>Gestalt psychology </a:t>
            </a:r>
            <a:r>
              <a:rPr lang="en-US" dirty="0"/>
              <a:t>– A school of psychology stressing the importance of studying the subjective way in which an object appears in people’s minds, rather than the objective physical attributes of the object </a:t>
            </a:r>
          </a:p>
          <a:p>
            <a:pPr lvl="1"/>
            <a:r>
              <a:rPr lang="en-US" b="1" dirty="0"/>
              <a:t>Social cognition – </a:t>
            </a:r>
            <a:r>
              <a:rPr lang="en-US" dirty="0"/>
              <a:t>How people think about themselves and the social world, more specifically, how people select, interpret, remember, and use social information. Cognitive approach to social psychology.</a:t>
            </a:r>
            <a:endParaRPr lang="en-US" b="1" dirty="0"/>
          </a:p>
          <a:p>
            <a:r>
              <a:rPr lang="en-US" dirty="0"/>
              <a:t>Gough, McFadden, McDonald (2013) </a:t>
            </a:r>
          </a:p>
          <a:p>
            <a:pPr lvl="1"/>
            <a:r>
              <a:rPr lang="en-US" dirty="0"/>
              <a:t>In striving to measure particular concrete aspects of social situations and individual responses to these, social psychological research manufacture and promote a de-socialized conception of the individual.</a:t>
            </a:r>
          </a:p>
          <a:p>
            <a:pPr lvl="2"/>
            <a:r>
              <a:rPr lang="en-US" dirty="0"/>
              <a:t>Culture is taken as accidental and local, while psychological processes are depicted as fixed and universal. </a:t>
            </a:r>
          </a:p>
        </p:txBody>
      </p:sp>
    </p:spTree>
    <p:extLst>
      <p:ext uri="{BB962C8B-B14F-4D97-AF65-F5344CB8AC3E}">
        <p14:creationId xmlns:p14="http://schemas.microsoft.com/office/powerpoint/2010/main" val="4158329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C7C26-2EC8-4F5C-96CB-B7937B46CE7F}"/>
              </a:ext>
            </a:extLst>
          </p:cNvPr>
          <p:cNvSpPr>
            <a:spLocks noGrp="1"/>
          </p:cNvSpPr>
          <p:nvPr>
            <p:ph type="title"/>
          </p:nvPr>
        </p:nvSpPr>
        <p:spPr/>
        <p:txBody>
          <a:bodyPr/>
          <a:lstStyle/>
          <a:p>
            <a:r>
              <a:rPr lang="en-US" dirty="0"/>
              <a:t>Discussion – Thinking Critically about Scientific Psychology</a:t>
            </a:r>
          </a:p>
        </p:txBody>
      </p:sp>
      <p:sp>
        <p:nvSpPr>
          <p:cNvPr id="3" name="Content Placeholder 2">
            <a:extLst>
              <a:ext uri="{FF2B5EF4-FFF2-40B4-BE49-F238E27FC236}">
                <a16:creationId xmlns:a16="http://schemas.microsoft.com/office/drawing/2014/main" id="{752EE0A7-8DCA-4233-95A7-6336F4951AE9}"/>
              </a:ext>
            </a:extLst>
          </p:cNvPr>
          <p:cNvSpPr>
            <a:spLocks noGrp="1"/>
          </p:cNvSpPr>
          <p:nvPr>
            <p:ph idx="1"/>
          </p:nvPr>
        </p:nvSpPr>
        <p:spPr/>
        <p:txBody>
          <a:bodyPr>
            <a:normAutofit/>
          </a:bodyPr>
          <a:lstStyle/>
          <a:p>
            <a:r>
              <a:rPr lang="en-US" dirty="0"/>
              <a:t>Since its inception, social psychology has attempted to emulate the philosophy and methods of natural science – however not all human activities can be captured sufficiently by scientific methods (experiments, questionnaires). Give examples of human behaviours which can and cannot be measured, predicted and controlled. (How) (C)an we understand social phenomenon that cannot be captured by the scientific method? </a:t>
            </a:r>
          </a:p>
          <a:p>
            <a:r>
              <a:rPr lang="en-US" dirty="0"/>
              <a:t>What are the positive and negative consequences of focusing on the ‘individual in society’ rather than focusing on both the individual and society equally? </a:t>
            </a:r>
          </a:p>
        </p:txBody>
      </p:sp>
    </p:spTree>
    <p:extLst>
      <p:ext uri="{BB962C8B-B14F-4D97-AF65-F5344CB8AC3E}">
        <p14:creationId xmlns:p14="http://schemas.microsoft.com/office/powerpoint/2010/main" val="2769679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4C15-3E1E-48E6-9B22-D342490503ED}"/>
              </a:ext>
            </a:extLst>
          </p:cNvPr>
          <p:cNvSpPr>
            <a:spLocks noGrp="1"/>
          </p:cNvSpPr>
          <p:nvPr>
            <p:ph type="title"/>
          </p:nvPr>
        </p:nvSpPr>
        <p:spPr/>
        <p:txBody>
          <a:bodyPr/>
          <a:lstStyle/>
          <a:p>
            <a:r>
              <a:rPr lang="en-US" dirty="0"/>
              <a:t>The Power of Social Interpretation</a:t>
            </a:r>
          </a:p>
        </p:txBody>
      </p:sp>
      <p:sp>
        <p:nvSpPr>
          <p:cNvPr id="3" name="Content Placeholder 2">
            <a:extLst>
              <a:ext uri="{FF2B5EF4-FFF2-40B4-BE49-F238E27FC236}">
                <a16:creationId xmlns:a16="http://schemas.microsoft.com/office/drawing/2014/main" id="{2ADBB8E4-AC48-435F-8121-63C227A4407D}"/>
              </a:ext>
            </a:extLst>
          </p:cNvPr>
          <p:cNvSpPr>
            <a:spLocks noGrp="1"/>
          </p:cNvSpPr>
          <p:nvPr>
            <p:ph idx="1"/>
          </p:nvPr>
        </p:nvSpPr>
        <p:spPr/>
        <p:txBody>
          <a:bodyPr>
            <a:normAutofit/>
          </a:bodyPr>
          <a:lstStyle/>
          <a:p>
            <a:r>
              <a:rPr lang="en-US" sz="2400" dirty="0"/>
              <a:t>How do we understand social situations? </a:t>
            </a:r>
          </a:p>
        </p:txBody>
      </p:sp>
    </p:spTree>
    <p:extLst>
      <p:ext uri="{BB962C8B-B14F-4D97-AF65-F5344CB8AC3E}">
        <p14:creationId xmlns:p14="http://schemas.microsoft.com/office/powerpoint/2010/main" val="1922948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86332-B3C2-4196-A209-5B67EF5A18EA}"/>
              </a:ext>
            </a:extLst>
          </p:cNvPr>
          <p:cNvSpPr>
            <a:spLocks noGrp="1"/>
          </p:cNvSpPr>
          <p:nvPr>
            <p:ph type="title"/>
          </p:nvPr>
        </p:nvSpPr>
        <p:spPr/>
        <p:txBody>
          <a:bodyPr/>
          <a:lstStyle/>
          <a:p>
            <a:r>
              <a:rPr lang="en-US" dirty="0"/>
              <a:t>The Power of Social Interpretation</a:t>
            </a:r>
          </a:p>
        </p:txBody>
      </p:sp>
      <p:sp>
        <p:nvSpPr>
          <p:cNvPr id="3" name="Content Placeholder 2">
            <a:extLst>
              <a:ext uri="{FF2B5EF4-FFF2-40B4-BE49-F238E27FC236}">
                <a16:creationId xmlns:a16="http://schemas.microsoft.com/office/drawing/2014/main" id="{838880AC-5E79-4C3E-8E9B-D0AA5932833C}"/>
              </a:ext>
            </a:extLst>
          </p:cNvPr>
          <p:cNvSpPr>
            <a:spLocks noGrp="1"/>
          </p:cNvSpPr>
          <p:nvPr>
            <p:ph idx="1"/>
          </p:nvPr>
        </p:nvSpPr>
        <p:spPr/>
        <p:txBody>
          <a:bodyPr>
            <a:normAutofit fontScale="92500" lnSpcReduction="20000"/>
          </a:bodyPr>
          <a:lstStyle/>
          <a:p>
            <a:r>
              <a:rPr lang="en-US" dirty="0"/>
              <a:t>How would you interpret these social situations? </a:t>
            </a:r>
          </a:p>
          <a:p>
            <a:endParaRPr lang="en-US" dirty="0"/>
          </a:p>
          <a:p>
            <a:r>
              <a:rPr lang="en-US" dirty="0"/>
              <a:t>You sit down at a brunch restaurant, you have been there for 15 minutes without anyone coming over. Although the restaurant is busy, the waitress for your table seems to be taking time to talk with people from another table. You finally get her attention and ask for a coffee. She scowls at you  before going to get your coffee. How do you interpret her behaviour?</a:t>
            </a:r>
          </a:p>
          <a:p>
            <a:endParaRPr lang="en-US" dirty="0"/>
          </a:p>
          <a:p>
            <a:r>
              <a:rPr lang="en-US" dirty="0"/>
              <a:t>You are sitting in the classroom and everyone gets up to leave before the class is over. The professor is still conducting their lecture and there doesn’t seem to be an immediate emergency. How would you interpret the situation and orient your behaviour?  </a:t>
            </a:r>
          </a:p>
          <a:p>
            <a:endParaRPr lang="en-US" dirty="0"/>
          </a:p>
          <a:p>
            <a:r>
              <a:rPr lang="en-US" dirty="0"/>
              <a:t>In the mid-1980s residents in Quebec were introduced to the Order of the Solar Temple cult. The cult leaders convinced people that the only way to receive redemption was to die by fire. In total, 74 members killed themselves worldwide. Why did they kill themselves? </a:t>
            </a:r>
          </a:p>
        </p:txBody>
      </p:sp>
    </p:spTree>
    <p:extLst>
      <p:ext uri="{BB962C8B-B14F-4D97-AF65-F5344CB8AC3E}">
        <p14:creationId xmlns:p14="http://schemas.microsoft.com/office/powerpoint/2010/main" val="3359966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4C15-3E1E-48E6-9B22-D342490503ED}"/>
              </a:ext>
            </a:extLst>
          </p:cNvPr>
          <p:cNvSpPr>
            <a:spLocks noGrp="1"/>
          </p:cNvSpPr>
          <p:nvPr>
            <p:ph type="title"/>
          </p:nvPr>
        </p:nvSpPr>
        <p:spPr/>
        <p:txBody>
          <a:bodyPr/>
          <a:lstStyle/>
          <a:p>
            <a:r>
              <a:rPr lang="en-US" dirty="0"/>
              <a:t>The Power of Social Interpretation</a:t>
            </a:r>
          </a:p>
        </p:txBody>
      </p:sp>
      <p:sp>
        <p:nvSpPr>
          <p:cNvPr id="3" name="Content Placeholder 2">
            <a:extLst>
              <a:ext uri="{FF2B5EF4-FFF2-40B4-BE49-F238E27FC236}">
                <a16:creationId xmlns:a16="http://schemas.microsoft.com/office/drawing/2014/main" id="{2ADBB8E4-AC48-435F-8121-63C227A4407D}"/>
              </a:ext>
            </a:extLst>
          </p:cNvPr>
          <p:cNvSpPr>
            <a:spLocks noGrp="1"/>
          </p:cNvSpPr>
          <p:nvPr>
            <p:ph idx="1"/>
          </p:nvPr>
        </p:nvSpPr>
        <p:spPr/>
        <p:txBody>
          <a:bodyPr>
            <a:normAutofit fontScale="77500" lnSpcReduction="20000"/>
          </a:bodyPr>
          <a:lstStyle/>
          <a:p>
            <a:r>
              <a:rPr lang="en-US" sz="2400" dirty="0"/>
              <a:t>How do we understand social situations? </a:t>
            </a:r>
          </a:p>
          <a:p>
            <a:r>
              <a:rPr lang="en-US" sz="2400" b="1" dirty="0"/>
              <a:t>Construal </a:t>
            </a:r>
            <a:r>
              <a:rPr lang="en-US" dirty="0"/>
              <a:t>– the way people perceive, comprehend, and interpret the social world. </a:t>
            </a:r>
          </a:p>
          <a:p>
            <a:pPr lvl="1"/>
            <a:r>
              <a:rPr lang="en-US" dirty="0"/>
              <a:t>Naïve Realism – the conviction that all of us perceive things ‘as they really are’.</a:t>
            </a:r>
          </a:p>
          <a:p>
            <a:pPr lvl="1"/>
            <a:r>
              <a:rPr lang="en-US" dirty="0">
                <a:hlinkClick r:id="rId2"/>
              </a:rPr>
              <a:t>Everyone can easily misperceive a situation </a:t>
            </a:r>
            <a:endParaRPr lang="en-US" dirty="0"/>
          </a:p>
          <a:p>
            <a:pPr lvl="1"/>
            <a:endParaRPr lang="en-US" dirty="0"/>
          </a:p>
          <a:p>
            <a:pPr marL="201168" lvl="1" indent="0">
              <a:buNone/>
            </a:pPr>
            <a:r>
              <a:rPr lang="en-US" dirty="0"/>
              <a:t>How can we determine what ‘folk-wisdom’ or ‘common sense’ explanations vs valid explanations of social behaviour? </a:t>
            </a:r>
          </a:p>
          <a:p>
            <a:pPr marL="201168" lvl="1" indent="0">
              <a:buNone/>
            </a:pPr>
            <a:endParaRPr lang="en-US" dirty="0"/>
          </a:p>
          <a:p>
            <a:pPr marL="201168" lvl="1" indent="0">
              <a:buNone/>
            </a:pPr>
            <a:r>
              <a:rPr lang="en-US" dirty="0"/>
              <a:t>Power of the situation </a:t>
            </a:r>
          </a:p>
          <a:p>
            <a:pPr marL="201168" lvl="1" indent="0">
              <a:buNone/>
            </a:pPr>
            <a:r>
              <a:rPr lang="en-US" dirty="0"/>
              <a:t>Oversimplification</a:t>
            </a:r>
          </a:p>
          <a:p>
            <a:pPr marL="201168" lvl="1" indent="0">
              <a:buNone/>
            </a:pPr>
            <a:endParaRPr lang="en-US" dirty="0"/>
          </a:p>
          <a:p>
            <a:pPr marL="201168" lvl="1" indent="0">
              <a:buNone/>
            </a:pPr>
            <a:r>
              <a:rPr lang="en-US" dirty="0"/>
              <a:t>Behaviourism cannot fully explain social behaviour because it is important to look at the situation from the viewpoint of the people in it, to see how they construe the world around them.</a:t>
            </a:r>
          </a:p>
          <a:p>
            <a:pPr marL="201168" lvl="1" indent="0">
              <a:buNone/>
            </a:pPr>
            <a:endParaRPr lang="en-US" dirty="0"/>
          </a:p>
          <a:p>
            <a:pPr marL="201168" lvl="1" indent="0">
              <a:buNone/>
            </a:pPr>
            <a:r>
              <a:rPr lang="en-US" dirty="0"/>
              <a:t>Gestalt approaches had a positive influence on social psychology. </a:t>
            </a:r>
          </a:p>
          <a:p>
            <a:pPr lvl="2"/>
            <a:r>
              <a:rPr lang="en-US" dirty="0"/>
              <a:t>The whole is different from the sum of parts. </a:t>
            </a:r>
          </a:p>
          <a:p>
            <a:pPr lvl="2"/>
            <a:r>
              <a:rPr lang="en-US" dirty="0"/>
              <a:t>Focus on the phenomenology of the perceiver. </a:t>
            </a:r>
          </a:p>
          <a:p>
            <a:pPr lvl="2"/>
            <a:r>
              <a:rPr lang="en-US" dirty="0"/>
              <a:t>Kurt Lewin, Kurt </a:t>
            </a:r>
            <a:r>
              <a:rPr lang="en-US" dirty="0" err="1"/>
              <a:t>Kofka</a:t>
            </a:r>
            <a:r>
              <a:rPr lang="en-US" dirty="0"/>
              <a:t>, Wolfgang Kohler, Max Wertheimer</a:t>
            </a:r>
          </a:p>
        </p:txBody>
      </p:sp>
    </p:spTree>
    <p:extLst>
      <p:ext uri="{BB962C8B-B14F-4D97-AF65-F5344CB8AC3E}">
        <p14:creationId xmlns:p14="http://schemas.microsoft.com/office/powerpoint/2010/main" val="16541352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32BFB-6758-40B0-856E-F65BFDC66D7A}"/>
              </a:ext>
            </a:extLst>
          </p:cNvPr>
          <p:cNvSpPr>
            <a:spLocks noGrp="1"/>
          </p:cNvSpPr>
          <p:nvPr>
            <p:ph type="title"/>
          </p:nvPr>
        </p:nvSpPr>
        <p:spPr/>
        <p:txBody>
          <a:bodyPr/>
          <a:lstStyle/>
          <a:p>
            <a:r>
              <a:rPr lang="en-US" dirty="0"/>
              <a:t>The Power of the Situation</a:t>
            </a:r>
          </a:p>
        </p:txBody>
      </p:sp>
      <p:sp>
        <p:nvSpPr>
          <p:cNvPr id="3" name="Content Placeholder 2">
            <a:extLst>
              <a:ext uri="{FF2B5EF4-FFF2-40B4-BE49-F238E27FC236}">
                <a16:creationId xmlns:a16="http://schemas.microsoft.com/office/drawing/2014/main" id="{1B5205FD-C03A-4E39-8AD0-2555153B1511}"/>
              </a:ext>
            </a:extLst>
          </p:cNvPr>
          <p:cNvSpPr>
            <a:spLocks noGrp="1"/>
          </p:cNvSpPr>
          <p:nvPr>
            <p:ph idx="1"/>
          </p:nvPr>
        </p:nvSpPr>
        <p:spPr/>
        <p:txBody>
          <a:bodyPr>
            <a:normAutofit fontScale="92500" lnSpcReduction="10000"/>
          </a:bodyPr>
          <a:lstStyle/>
          <a:p>
            <a:r>
              <a:rPr lang="en-US" b="1" dirty="0"/>
              <a:t>Fundamental attribution error </a:t>
            </a:r>
            <a:r>
              <a:rPr lang="en-US" dirty="0"/>
              <a:t>– the tendency to explain people’s behaviour in terms of personality traits and to underestimate the power of the situation. </a:t>
            </a:r>
          </a:p>
          <a:p>
            <a:r>
              <a:rPr lang="en-US" dirty="0"/>
              <a:t>Example of fundamental attribution error = victim blaming </a:t>
            </a:r>
          </a:p>
          <a:p>
            <a:endParaRPr lang="en-US" dirty="0"/>
          </a:p>
          <a:p>
            <a:r>
              <a:rPr lang="en-US" dirty="0"/>
              <a:t>Gough, McFadden, McDonald (2013) </a:t>
            </a:r>
          </a:p>
          <a:p>
            <a:pPr lvl="1"/>
            <a:r>
              <a:rPr lang="en-US" dirty="0"/>
              <a:t>Social problems cannot only be explained by individual factors. Social and cultural factors must be taken into account. </a:t>
            </a:r>
          </a:p>
          <a:p>
            <a:pPr lvl="1"/>
            <a:r>
              <a:rPr lang="en-US" dirty="0"/>
              <a:t>Somewhat ironically for research on sexism, it is women who are held responsible for inequitable and seemingly unchangeable working practices. </a:t>
            </a:r>
          </a:p>
          <a:p>
            <a:pPr lvl="2"/>
            <a:r>
              <a:rPr lang="en-US" dirty="0"/>
              <a:t>According to a study by Jackson et al (1992):</a:t>
            </a:r>
          </a:p>
          <a:p>
            <a:pPr lvl="3"/>
            <a:r>
              <a:rPr lang="en-US" dirty="0"/>
              <a:t>Women anticipate taking more time off work than men</a:t>
            </a:r>
          </a:p>
          <a:p>
            <a:pPr lvl="3"/>
            <a:r>
              <a:rPr lang="en-US" dirty="0"/>
              <a:t>They recognized the ‘reality’ of unequal pay and conditions more then men do</a:t>
            </a:r>
          </a:p>
          <a:p>
            <a:pPr lvl="3"/>
            <a:r>
              <a:rPr lang="en-US" dirty="0"/>
              <a:t>They perceive relatively low levels of pay as more fair than do men</a:t>
            </a:r>
          </a:p>
          <a:p>
            <a:pPr lvl="3"/>
            <a:r>
              <a:rPr lang="en-US" dirty="0"/>
              <a:t>They compare themselves more with other women than men</a:t>
            </a:r>
          </a:p>
          <a:p>
            <a:endParaRPr lang="en-US" dirty="0"/>
          </a:p>
        </p:txBody>
      </p:sp>
    </p:spTree>
    <p:extLst>
      <p:ext uri="{BB962C8B-B14F-4D97-AF65-F5344CB8AC3E}">
        <p14:creationId xmlns:p14="http://schemas.microsoft.com/office/powerpoint/2010/main" val="1150845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549E7-4C2D-41AE-B03C-011855F85C57}"/>
              </a:ext>
            </a:extLst>
          </p:cNvPr>
          <p:cNvSpPr>
            <a:spLocks noGrp="1"/>
          </p:cNvSpPr>
          <p:nvPr>
            <p:ph type="title"/>
          </p:nvPr>
        </p:nvSpPr>
        <p:spPr/>
        <p:txBody>
          <a:bodyPr/>
          <a:lstStyle/>
          <a:p>
            <a:r>
              <a:rPr lang="en-US" dirty="0"/>
              <a:t>Where do Construals Come From</a:t>
            </a:r>
          </a:p>
        </p:txBody>
      </p:sp>
      <p:sp>
        <p:nvSpPr>
          <p:cNvPr id="3" name="Content Placeholder 2">
            <a:extLst>
              <a:ext uri="{FF2B5EF4-FFF2-40B4-BE49-F238E27FC236}">
                <a16:creationId xmlns:a16="http://schemas.microsoft.com/office/drawing/2014/main" id="{F56F1448-53DA-4D35-81C8-8AB01516E9B3}"/>
              </a:ext>
            </a:extLst>
          </p:cNvPr>
          <p:cNvSpPr>
            <a:spLocks noGrp="1"/>
          </p:cNvSpPr>
          <p:nvPr>
            <p:ph idx="1"/>
          </p:nvPr>
        </p:nvSpPr>
        <p:spPr/>
        <p:txBody>
          <a:bodyPr>
            <a:normAutofit lnSpcReduction="10000"/>
          </a:bodyPr>
          <a:lstStyle/>
          <a:p>
            <a:r>
              <a:rPr lang="en-US" dirty="0"/>
              <a:t>Two motives are important for the formation of construals: </a:t>
            </a:r>
          </a:p>
          <a:p>
            <a:pPr lvl="1"/>
            <a:r>
              <a:rPr lang="en-US" dirty="0"/>
              <a:t>The need to feel good about ourselves </a:t>
            </a:r>
          </a:p>
          <a:p>
            <a:pPr lvl="1"/>
            <a:r>
              <a:rPr lang="en-US" dirty="0"/>
              <a:t>The need to be accurate</a:t>
            </a:r>
          </a:p>
          <a:p>
            <a:r>
              <a:rPr lang="en-US" dirty="0"/>
              <a:t>Self esteem approach: we need to feel good about ourselves</a:t>
            </a:r>
          </a:p>
          <a:p>
            <a:pPr lvl="1"/>
            <a:r>
              <a:rPr lang="en-US" dirty="0"/>
              <a:t>Most people need to maintain reasonably high self-esteem (people’s evaluations of their own self worth)</a:t>
            </a:r>
          </a:p>
          <a:p>
            <a:pPr lvl="1"/>
            <a:r>
              <a:rPr lang="en-US" dirty="0"/>
              <a:t>Given the choice of distorting the world in order to feel good about themselves and representing the world accurately, people often take the first option.</a:t>
            </a:r>
          </a:p>
          <a:p>
            <a:pPr lvl="1"/>
            <a:r>
              <a:rPr lang="en-US" dirty="0"/>
              <a:t>Justifying past behaviour</a:t>
            </a:r>
          </a:p>
          <a:p>
            <a:pPr lvl="1"/>
            <a:r>
              <a:rPr lang="en-US" dirty="0"/>
              <a:t>Suffering and self-justification</a:t>
            </a:r>
          </a:p>
          <a:p>
            <a:pPr lvl="1"/>
            <a:endParaRPr lang="en-US" dirty="0"/>
          </a:p>
          <a:p>
            <a:pPr marL="201168" lvl="1" indent="0">
              <a:buNone/>
            </a:pPr>
            <a:r>
              <a:rPr lang="en-US" b="1" dirty="0"/>
              <a:t>Think of a time where you protected your self-esteem and maintained a ‘wrong’ position in order to feel good about yourself.</a:t>
            </a:r>
          </a:p>
        </p:txBody>
      </p:sp>
    </p:spTree>
    <p:extLst>
      <p:ext uri="{BB962C8B-B14F-4D97-AF65-F5344CB8AC3E}">
        <p14:creationId xmlns:p14="http://schemas.microsoft.com/office/powerpoint/2010/main" val="318003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D3591-F519-4426-85C3-27F3E19CBD2A}"/>
              </a:ext>
            </a:extLst>
          </p:cNvPr>
          <p:cNvSpPr>
            <a:spLocks noGrp="1"/>
          </p:cNvSpPr>
          <p:nvPr>
            <p:ph type="title"/>
          </p:nvPr>
        </p:nvSpPr>
        <p:spPr/>
        <p:txBody>
          <a:bodyPr/>
          <a:lstStyle/>
          <a:p>
            <a:r>
              <a:rPr lang="en-US" dirty="0"/>
              <a:t>Ice Breaker</a:t>
            </a:r>
          </a:p>
        </p:txBody>
      </p:sp>
      <p:sp>
        <p:nvSpPr>
          <p:cNvPr id="3" name="Content Placeholder 2">
            <a:extLst>
              <a:ext uri="{FF2B5EF4-FFF2-40B4-BE49-F238E27FC236}">
                <a16:creationId xmlns:a16="http://schemas.microsoft.com/office/drawing/2014/main" id="{1EA4C0C9-C8ED-4E66-B833-503A4CF41764}"/>
              </a:ext>
            </a:extLst>
          </p:cNvPr>
          <p:cNvSpPr>
            <a:spLocks noGrp="1"/>
          </p:cNvSpPr>
          <p:nvPr>
            <p:ph idx="1"/>
          </p:nvPr>
        </p:nvSpPr>
        <p:spPr/>
        <p:txBody>
          <a:bodyPr>
            <a:normAutofit/>
          </a:bodyPr>
          <a:lstStyle/>
          <a:p>
            <a:r>
              <a:rPr lang="en-US" dirty="0"/>
              <a:t>The object of the game is to be the first group to sit together and come up with a name that best represents your group.</a:t>
            </a:r>
          </a:p>
          <a:p>
            <a:endParaRPr lang="en-US" dirty="0"/>
          </a:p>
          <a:p>
            <a:pPr marL="201168" lvl="1" indent="0">
              <a:buNone/>
            </a:pPr>
            <a:r>
              <a:rPr lang="en-US" dirty="0"/>
              <a:t>When you get into a group of five, you have to pick an original name that has some significance to the group. </a:t>
            </a:r>
          </a:p>
          <a:p>
            <a:pPr marL="201168" lvl="1" indent="0">
              <a:buNone/>
            </a:pPr>
            <a:endParaRPr lang="en-US" dirty="0"/>
          </a:p>
          <a:p>
            <a:pPr marL="201168" lvl="1" indent="0">
              <a:buNone/>
            </a:pPr>
            <a:r>
              <a:rPr lang="en-US" dirty="0"/>
              <a:t> You will be scored on name originality and time of completion. </a:t>
            </a:r>
          </a:p>
          <a:p>
            <a:pPr marL="201168" lvl="1" indent="0">
              <a:buNone/>
            </a:pPr>
            <a:endParaRPr lang="en-US" dirty="0"/>
          </a:p>
        </p:txBody>
      </p:sp>
    </p:spTree>
    <p:extLst>
      <p:ext uri="{BB962C8B-B14F-4D97-AF65-F5344CB8AC3E}">
        <p14:creationId xmlns:p14="http://schemas.microsoft.com/office/powerpoint/2010/main" val="22725043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549E7-4C2D-41AE-B03C-011855F85C57}"/>
              </a:ext>
            </a:extLst>
          </p:cNvPr>
          <p:cNvSpPr>
            <a:spLocks noGrp="1"/>
          </p:cNvSpPr>
          <p:nvPr>
            <p:ph type="title"/>
          </p:nvPr>
        </p:nvSpPr>
        <p:spPr/>
        <p:txBody>
          <a:bodyPr/>
          <a:lstStyle/>
          <a:p>
            <a:r>
              <a:rPr lang="en-US" dirty="0"/>
              <a:t>Where do Construals Come From</a:t>
            </a:r>
          </a:p>
        </p:txBody>
      </p:sp>
      <p:sp>
        <p:nvSpPr>
          <p:cNvPr id="3" name="Content Placeholder 2">
            <a:extLst>
              <a:ext uri="{FF2B5EF4-FFF2-40B4-BE49-F238E27FC236}">
                <a16:creationId xmlns:a16="http://schemas.microsoft.com/office/drawing/2014/main" id="{F56F1448-53DA-4D35-81C8-8AB01516E9B3}"/>
              </a:ext>
            </a:extLst>
          </p:cNvPr>
          <p:cNvSpPr>
            <a:spLocks noGrp="1"/>
          </p:cNvSpPr>
          <p:nvPr>
            <p:ph idx="1"/>
          </p:nvPr>
        </p:nvSpPr>
        <p:spPr/>
        <p:txBody>
          <a:bodyPr/>
          <a:lstStyle/>
          <a:p>
            <a:r>
              <a:rPr lang="en-US" dirty="0"/>
              <a:t>Two motives are important for the formation of construals: </a:t>
            </a:r>
          </a:p>
          <a:p>
            <a:pPr lvl="1"/>
            <a:r>
              <a:rPr lang="en-US" dirty="0"/>
              <a:t>The need to be right about ourselves </a:t>
            </a:r>
          </a:p>
          <a:p>
            <a:pPr lvl="1"/>
            <a:r>
              <a:rPr lang="en-US" dirty="0"/>
              <a:t>The need to be accurate</a:t>
            </a:r>
          </a:p>
          <a:p>
            <a:r>
              <a:rPr lang="en-US" dirty="0"/>
              <a:t>Social cognition approach: need to be accurate</a:t>
            </a:r>
          </a:p>
          <a:p>
            <a:pPr lvl="1"/>
            <a:r>
              <a:rPr lang="en-US" dirty="0"/>
              <a:t>Social cognition researchers begin with the assumption that people try to view the world as accurately as possible. </a:t>
            </a:r>
          </a:p>
          <a:p>
            <a:pPr lvl="1"/>
            <a:r>
              <a:rPr lang="en-US" dirty="0"/>
              <a:t>Self-fulfilling prophesies sometimes hinder our construal of a social situation</a:t>
            </a:r>
          </a:p>
          <a:p>
            <a:pPr lvl="1"/>
            <a:endParaRPr lang="en-US" dirty="0"/>
          </a:p>
          <a:p>
            <a:pPr marL="201168" lvl="1" indent="0">
              <a:buNone/>
            </a:pPr>
            <a:endParaRPr lang="en-US" dirty="0"/>
          </a:p>
          <a:p>
            <a:pPr marL="201168" lvl="1" indent="0">
              <a:buNone/>
            </a:pPr>
            <a:r>
              <a:rPr lang="en-US" b="1" dirty="0"/>
              <a:t>Think of a time you were ‘accurate’ but it affected your or someone else’s self-esteem. </a:t>
            </a:r>
          </a:p>
        </p:txBody>
      </p:sp>
    </p:spTree>
    <p:extLst>
      <p:ext uri="{BB962C8B-B14F-4D97-AF65-F5344CB8AC3E}">
        <p14:creationId xmlns:p14="http://schemas.microsoft.com/office/powerpoint/2010/main" val="13164224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A83A4-4701-4628-AF8B-D90BA8C9D75C}"/>
              </a:ext>
            </a:extLst>
          </p:cNvPr>
          <p:cNvSpPr>
            <a:spLocks noGrp="1"/>
          </p:cNvSpPr>
          <p:nvPr>
            <p:ph type="title"/>
          </p:nvPr>
        </p:nvSpPr>
        <p:spPr/>
        <p:txBody>
          <a:bodyPr/>
          <a:lstStyle/>
          <a:p>
            <a:r>
              <a:rPr lang="en-US" dirty="0"/>
              <a:t>Social Psychology and the Social Problem</a:t>
            </a:r>
          </a:p>
        </p:txBody>
      </p:sp>
      <p:sp>
        <p:nvSpPr>
          <p:cNvPr id="3" name="Content Placeholder 2">
            <a:extLst>
              <a:ext uri="{FF2B5EF4-FFF2-40B4-BE49-F238E27FC236}">
                <a16:creationId xmlns:a16="http://schemas.microsoft.com/office/drawing/2014/main" id="{645F31A9-9161-4876-877C-17E3FE88638B}"/>
              </a:ext>
            </a:extLst>
          </p:cNvPr>
          <p:cNvSpPr>
            <a:spLocks noGrp="1"/>
          </p:cNvSpPr>
          <p:nvPr>
            <p:ph idx="1"/>
          </p:nvPr>
        </p:nvSpPr>
        <p:spPr/>
        <p:txBody>
          <a:bodyPr/>
          <a:lstStyle/>
          <a:p>
            <a:r>
              <a:rPr lang="en-US" dirty="0"/>
              <a:t>Aronson, Wilson, Fehr, </a:t>
            </a:r>
            <a:r>
              <a:rPr lang="en-US" dirty="0" err="1"/>
              <a:t>Akert</a:t>
            </a:r>
            <a:r>
              <a:rPr lang="en-US" dirty="0"/>
              <a:t> (2017)</a:t>
            </a:r>
          </a:p>
          <a:p>
            <a:pPr lvl="1"/>
            <a:r>
              <a:rPr lang="en-US" dirty="0"/>
              <a:t>Most psychologists have another reason [not just understanding social influence] for studying causes of social behaviour, to contribute to the solution of the social problem. </a:t>
            </a:r>
          </a:p>
          <a:p>
            <a:pPr lvl="1"/>
            <a:r>
              <a:rPr lang="en-US" dirty="0"/>
              <a:t>Social psychologists have been interested in such social problems as the reduction of hostility, prejudice and increase in altruism generosity. </a:t>
            </a:r>
          </a:p>
          <a:p>
            <a:r>
              <a:rPr lang="en-US" dirty="0"/>
              <a:t>Gough, McFadden, McDonald (2013) </a:t>
            </a:r>
          </a:p>
          <a:p>
            <a:pPr lvl="1"/>
            <a:r>
              <a:rPr lang="en-US" dirty="0"/>
              <a:t>The critical spotlight cast on the institutional and disciplinary role of social psychology as bolstering existing inequalities of power by leaving them unexamined. </a:t>
            </a:r>
          </a:p>
          <a:p>
            <a:pPr lvl="1"/>
            <a:r>
              <a:rPr lang="en-US" dirty="0"/>
              <a:t>The social psychologist performs the role of social engineer helping to maintain the status quo by concentrating the gaze on individuals and not society.</a:t>
            </a:r>
          </a:p>
          <a:p>
            <a:pPr lvl="1"/>
            <a:r>
              <a:rPr lang="en-US" dirty="0"/>
              <a:t>Obsessive emphasis on quantified detail without context, on progressively finer and finer measurements of smaller and smaller problems, leaving us knowing more and more about less and less. </a:t>
            </a:r>
          </a:p>
        </p:txBody>
      </p:sp>
    </p:spTree>
    <p:extLst>
      <p:ext uri="{BB962C8B-B14F-4D97-AF65-F5344CB8AC3E}">
        <p14:creationId xmlns:p14="http://schemas.microsoft.com/office/powerpoint/2010/main" val="18495564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61A09-56D4-4938-98B2-B389D8C5B632}"/>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02224970-DC50-4854-B7FA-39B447806EC6}"/>
              </a:ext>
            </a:extLst>
          </p:cNvPr>
          <p:cNvSpPr>
            <a:spLocks noGrp="1"/>
          </p:cNvSpPr>
          <p:nvPr>
            <p:ph idx="1"/>
          </p:nvPr>
        </p:nvSpPr>
        <p:spPr/>
        <p:txBody>
          <a:bodyPr>
            <a:normAutofit/>
          </a:bodyPr>
          <a:lstStyle/>
          <a:p>
            <a:r>
              <a:rPr lang="en-US" sz="2400" dirty="0"/>
              <a:t>Psychologists tend to focus on mental illness as an individual problem, how can society (i.e. social institutions, customs, cultural practices) contribute to mental health issues? </a:t>
            </a:r>
          </a:p>
        </p:txBody>
      </p:sp>
    </p:spTree>
    <p:extLst>
      <p:ext uri="{BB962C8B-B14F-4D97-AF65-F5344CB8AC3E}">
        <p14:creationId xmlns:p14="http://schemas.microsoft.com/office/powerpoint/2010/main" val="1447850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295AF-BBC3-4913-A429-A30604C39F26}"/>
              </a:ext>
            </a:extLst>
          </p:cNvPr>
          <p:cNvSpPr>
            <a:spLocks noGrp="1"/>
          </p:cNvSpPr>
          <p:nvPr>
            <p:ph type="title"/>
          </p:nvPr>
        </p:nvSpPr>
        <p:spPr/>
        <p:txBody>
          <a:bodyPr/>
          <a:lstStyle/>
          <a:p>
            <a:r>
              <a:rPr lang="en-US" dirty="0"/>
              <a:t>Learning Check</a:t>
            </a:r>
          </a:p>
        </p:txBody>
      </p:sp>
      <p:sp>
        <p:nvSpPr>
          <p:cNvPr id="3" name="Content Placeholder 2">
            <a:extLst>
              <a:ext uri="{FF2B5EF4-FFF2-40B4-BE49-F238E27FC236}">
                <a16:creationId xmlns:a16="http://schemas.microsoft.com/office/drawing/2014/main" id="{8FFF6B87-760C-463B-88D8-42E3F0DCD485}"/>
              </a:ext>
            </a:extLst>
          </p:cNvPr>
          <p:cNvSpPr>
            <a:spLocks noGrp="1"/>
          </p:cNvSpPr>
          <p:nvPr>
            <p:ph idx="1"/>
          </p:nvPr>
        </p:nvSpPr>
        <p:spPr/>
        <p:txBody>
          <a:bodyPr/>
          <a:lstStyle/>
          <a:p>
            <a:r>
              <a:rPr lang="en-US" dirty="0"/>
              <a:t>What is a construal? What two motives guide construals?</a:t>
            </a:r>
          </a:p>
          <a:p>
            <a:r>
              <a:rPr lang="en-US" dirty="0"/>
              <a:t>What are variations of social psychology? What are related disciplines? Compare and contrast them. </a:t>
            </a:r>
          </a:p>
          <a:p>
            <a:r>
              <a:rPr lang="en-US" dirty="0"/>
              <a:t>What is the fundamental attribution error? How does it apply to social situations?</a:t>
            </a:r>
          </a:p>
          <a:p>
            <a:r>
              <a:rPr lang="en-US" dirty="0"/>
              <a:t>Compare and contrast the views of social psychology and critical social psychology in response to addressing social issues. </a:t>
            </a:r>
          </a:p>
          <a:p>
            <a:endParaRPr lang="en-US" dirty="0"/>
          </a:p>
        </p:txBody>
      </p:sp>
    </p:spTree>
    <p:extLst>
      <p:ext uri="{BB962C8B-B14F-4D97-AF65-F5344CB8AC3E}">
        <p14:creationId xmlns:p14="http://schemas.microsoft.com/office/powerpoint/2010/main" val="19278850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2F787-2189-48A8-A7A4-2730C8AD31DC}"/>
              </a:ext>
            </a:extLst>
          </p:cNvPr>
          <p:cNvSpPr>
            <a:spLocks noGrp="1"/>
          </p:cNvSpPr>
          <p:nvPr>
            <p:ph type="title"/>
          </p:nvPr>
        </p:nvSpPr>
        <p:spPr/>
        <p:txBody>
          <a:bodyPr/>
          <a:lstStyle/>
          <a:p>
            <a:r>
              <a:rPr lang="en-US" dirty="0"/>
              <a:t>Questions or Concerns? </a:t>
            </a:r>
          </a:p>
        </p:txBody>
      </p:sp>
      <p:sp>
        <p:nvSpPr>
          <p:cNvPr id="3" name="Content Placeholder 2">
            <a:extLst>
              <a:ext uri="{FF2B5EF4-FFF2-40B4-BE49-F238E27FC236}">
                <a16:creationId xmlns:a16="http://schemas.microsoft.com/office/drawing/2014/main" id="{D40B0166-1197-4AA1-B4C3-1A43C3FEBC31}"/>
              </a:ext>
            </a:extLst>
          </p:cNvPr>
          <p:cNvSpPr>
            <a:spLocks noGrp="1"/>
          </p:cNvSpPr>
          <p:nvPr>
            <p:ph idx="1"/>
          </p:nvPr>
        </p:nvSpPr>
        <p:spPr/>
        <p:txBody>
          <a:bodyPr/>
          <a:lstStyle/>
          <a:p>
            <a:r>
              <a:rPr lang="en-US" sz="3200" dirty="0"/>
              <a:t>Have a great day!</a:t>
            </a:r>
          </a:p>
          <a:p>
            <a:endParaRPr lang="en-US" dirty="0"/>
          </a:p>
          <a:p>
            <a:pPr marL="0" indent="0">
              <a:buNone/>
            </a:pPr>
            <a:endParaRPr lang="en-US" dirty="0"/>
          </a:p>
        </p:txBody>
      </p:sp>
    </p:spTree>
    <p:extLst>
      <p:ext uri="{BB962C8B-B14F-4D97-AF65-F5344CB8AC3E}">
        <p14:creationId xmlns:p14="http://schemas.microsoft.com/office/powerpoint/2010/main" val="2462100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D3591-F519-4426-85C3-27F3E19CBD2A}"/>
              </a:ext>
            </a:extLst>
          </p:cNvPr>
          <p:cNvSpPr>
            <a:spLocks noGrp="1"/>
          </p:cNvSpPr>
          <p:nvPr>
            <p:ph type="title"/>
          </p:nvPr>
        </p:nvSpPr>
        <p:spPr/>
        <p:txBody>
          <a:bodyPr/>
          <a:lstStyle/>
          <a:p>
            <a:r>
              <a:rPr lang="en-US" dirty="0"/>
              <a:t>Ice Breaker</a:t>
            </a:r>
          </a:p>
        </p:txBody>
      </p:sp>
      <p:sp>
        <p:nvSpPr>
          <p:cNvPr id="3" name="Content Placeholder 2">
            <a:extLst>
              <a:ext uri="{FF2B5EF4-FFF2-40B4-BE49-F238E27FC236}">
                <a16:creationId xmlns:a16="http://schemas.microsoft.com/office/drawing/2014/main" id="{1EA4C0C9-C8ED-4E66-B833-503A4CF41764}"/>
              </a:ext>
            </a:extLst>
          </p:cNvPr>
          <p:cNvSpPr>
            <a:spLocks noGrp="1"/>
          </p:cNvSpPr>
          <p:nvPr>
            <p:ph idx="1"/>
          </p:nvPr>
        </p:nvSpPr>
        <p:spPr/>
        <p:txBody>
          <a:bodyPr>
            <a:normAutofit/>
          </a:bodyPr>
          <a:lstStyle/>
          <a:p>
            <a:r>
              <a:rPr lang="en-US" dirty="0"/>
              <a:t>The object of the game is to be the first group to sit together and come up with a name that best represents your group. </a:t>
            </a:r>
          </a:p>
          <a:p>
            <a:endParaRPr lang="en-US" dirty="0"/>
          </a:p>
          <a:p>
            <a:r>
              <a:rPr lang="en-US" dirty="0"/>
              <a:t>When you get into a group of five, you have to pick an original name that has some significance to the group. </a:t>
            </a:r>
          </a:p>
          <a:p>
            <a:r>
              <a:rPr lang="en-US" dirty="0"/>
              <a:t>You will be scored on name originality and time of completion. </a:t>
            </a:r>
          </a:p>
          <a:p>
            <a:endParaRPr lang="en-US" dirty="0"/>
          </a:p>
          <a:p>
            <a:pPr lvl="1"/>
            <a:r>
              <a:rPr lang="en-US" dirty="0"/>
              <a:t>Find five people who were born in the same month as you (or)</a:t>
            </a:r>
          </a:p>
          <a:p>
            <a:pPr lvl="1"/>
            <a:r>
              <a:rPr lang="en-US" dirty="0"/>
              <a:t>Find five people who have the same letter of their first name as you (or) </a:t>
            </a:r>
          </a:p>
          <a:p>
            <a:pPr lvl="1"/>
            <a:r>
              <a:rPr lang="en-US" dirty="0"/>
              <a:t>Find five people who have the same letter of their last name as you</a:t>
            </a:r>
          </a:p>
          <a:p>
            <a:pPr lvl="1"/>
            <a:endParaRPr lang="en-US" dirty="0"/>
          </a:p>
          <a:p>
            <a:pPr marL="201168" lvl="1" indent="0">
              <a:buNone/>
            </a:pPr>
            <a:endParaRPr lang="en-US" dirty="0"/>
          </a:p>
        </p:txBody>
      </p:sp>
    </p:spTree>
    <p:extLst>
      <p:ext uri="{BB962C8B-B14F-4D97-AF65-F5344CB8AC3E}">
        <p14:creationId xmlns:p14="http://schemas.microsoft.com/office/powerpoint/2010/main" val="3345633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A688E-DB4A-4DB2-B8C1-8244B862272A}"/>
              </a:ext>
            </a:extLst>
          </p:cNvPr>
          <p:cNvSpPr>
            <a:spLocks noGrp="1"/>
          </p:cNvSpPr>
          <p:nvPr>
            <p:ph type="title"/>
          </p:nvPr>
        </p:nvSpPr>
        <p:spPr/>
        <p:txBody>
          <a:bodyPr/>
          <a:lstStyle/>
          <a:p>
            <a:r>
              <a:rPr lang="en-US" dirty="0"/>
              <a:t>Ice Breaker</a:t>
            </a:r>
          </a:p>
        </p:txBody>
      </p:sp>
      <p:sp>
        <p:nvSpPr>
          <p:cNvPr id="3" name="Content Placeholder 2">
            <a:extLst>
              <a:ext uri="{FF2B5EF4-FFF2-40B4-BE49-F238E27FC236}">
                <a16:creationId xmlns:a16="http://schemas.microsoft.com/office/drawing/2014/main" id="{75CB4C85-9E0E-453D-BF79-33FDC88B14B9}"/>
              </a:ext>
            </a:extLst>
          </p:cNvPr>
          <p:cNvSpPr>
            <a:spLocks noGrp="1"/>
          </p:cNvSpPr>
          <p:nvPr>
            <p:ph idx="1"/>
          </p:nvPr>
        </p:nvSpPr>
        <p:spPr/>
        <p:txBody>
          <a:bodyPr/>
          <a:lstStyle/>
          <a:p>
            <a:pPr marL="201168" lvl="1" indent="0">
              <a:buNone/>
            </a:pPr>
            <a:r>
              <a:rPr lang="en-US" dirty="0"/>
              <a:t>Reflect on the situation, what did you do? How did you notice others behave? What influence did your behaviour have over others and how were you influenced by other people’s behaviour?  </a:t>
            </a:r>
          </a:p>
          <a:p>
            <a:pPr lvl="1"/>
            <a:r>
              <a:rPr lang="en-US" dirty="0"/>
              <a:t>Form a </a:t>
            </a:r>
            <a:r>
              <a:rPr lang="en-US" b="1" dirty="0"/>
              <a:t>construal </a:t>
            </a:r>
            <a:r>
              <a:rPr lang="en-US" dirty="0"/>
              <a:t>– how individuals perceive, comprehend, and interpret the social world. </a:t>
            </a:r>
          </a:p>
          <a:p>
            <a:endParaRPr lang="en-US" dirty="0"/>
          </a:p>
        </p:txBody>
      </p:sp>
    </p:spTree>
    <p:extLst>
      <p:ext uri="{BB962C8B-B14F-4D97-AF65-F5344CB8AC3E}">
        <p14:creationId xmlns:p14="http://schemas.microsoft.com/office/powerpoint/2010/main" val="1207944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DB939-65B9-4318-9A0E-4686D4857E57}"/>
              </a:ext>
            </a:extLst>
          </p:cNvPr>
          <p:cNvSpPr>
            <a:spLocks noGrp="1"/>
          </p:cNvSpPr>
          <p:nvPr>
            <p:ph type="title"/>
          </p:nvPr>
        </p:nvSpPr>
        <p:spPr/>
        <p:txBody>
          <a:bodyPr/>
          <a:lstStyle/>
          <a:p>
            <a:r>
              <a:rPr lang="en-US" dirty="0"/>
              <a:t>Ice Breaker #2</a:t>
            </a:r>
          </a:p>
        </p:txBody>
      </p:sp>
      <p:sp>
        <p:nvSpPr>
          <p:cNvPr id="3" name="Content Placeholder 2">
            <a:extLst>
              <a:ext uri="{FF2B5EF4-FFF2-40B4-BE49-F238E27FC236}">
                <a16:creationId xmlns:a16="http://schemas.microsoft.com/office/drawing/2014/main" id="{78983BF3-9B0C-47DD-811A-584BB84911A9}"/>
              </a:ext>
            </a:extLst>
          </p:cNvPr>
          <p:cNvSpPr>
            <a:spLocks noGrp="1"/>
          </p:cNvSpPr>
          <p:nvPr>
            <p:ph idx="1"/>
          </p:nvPr>
        </p:nvSpPr>
        <p:spPr/>
        <p:txBody>
          <a:bodyPr/>
          <a:lstStyle/>
          <a:p>
            <a:r>
              <a:rPr lang="en-US" dirty="0"/>
              <a:t>Form a line (box) around the perimeter of the classroom. The box must be formed in a fashion where everyone is arranged from oldest to youngest. </a:t>
            </a:r>
          </a:p>
          <a:p>
            <a:endParaRPr lang="en-US" dirty="0"/>
          </a:p>
          <a:p>
            <a:r>
              <a:rPr lang="en-US" dirty="0"/>
              <a:t>You must complete the activity in under 5 minutes. </a:t>
            </a:r>
          </a:p>
          <a:p>
            <a:endParaRPr lang="en-US" dirty="0"/>
          </a:p>
          <a:p>
            <a:r>
              <a:rPr lang="en-US" dirty="0"/>
              <a:t>You cannot talk throughout the activity. </a:t>
            </a:r>
          </a:p>
        </p:txBody>
      </p:sp>
    </p:spTree>
    <p:extLst>
      <p:ext uri="{BB962C8B-B14F-4D97-AF65-F5344CB8AC3E}">
        <p14:creationId xmlns:p14="http://schemas.microsoft.com/office/powerpoint/2010/main" val="3713063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44CC594A-A820-450F-B363-C19201FCFEC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9FAB3DA-E9ED-4574-ABCC-378BC0FF1BB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53B8D6B0-55D6-48DC-86D8-FD95D5F118A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8" name="Content Placeholder 4">
            <a:extLst>
              <a:ext uri="{FF2B5EF4-FFF2-40B4-BE49-F238E27FC236}">
                <a16:creationId xmlns:a16="http://schemas.microsoft.com/office/drawing/2014/main" id="{FEDC0292-C047-4956-81E3-CFE651E3BD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65700" y="640080"/>
            <a:ext cx="4350715" cy="5577840"/>
          </a:xfrm>
          <a:prstGeom prst="rect">
            <a:avLst/>
          </a:prstGeom>
        </p:spPr>
      </p:pic>
      <p:sp>
        <p:nvSpPr>
          <p:cNvPr id="2" name="Title 1">
            <a:extLst>
              <a:ext uri="{FF2B5EF4-FFF2-40B4-BE49-F238E27FC236}">
                <a16:creationId xmlns:a16="http://schemas.microsoft.com/office/drawing/2014/main" id="{CCA91881-5B09-4F4C-BE22-59145D4E7824}"/>
              </a:ext>
            </a:extLst>
          </p:cNvPr>
          <p:cNvSpPr>
            <a:spLocks noGrp="1"/>
          </p:cNvSpPr>
          <p:nvPr>
            <p:ph type="title"/>
          </p:nvPr>
        </p:nvSpPr>
        <p:spPr>
          <a:xfrm>
            <a:off x="492370" y="516835"/>
            <a:ext cx="3084844" cy="2103875"/>
          </a:xfrm>
        </p:spPr>
        <p:txBody>
          <a:bodyPr>
            <a:normAutofit/>
          </a:bodyPr>
          <a:lstStyle/>
          <a:p>
            <a:r>
              <a:rPr lang="en-US" sz="3600">
                <a:solidFill>
                  <a:srgbClr val="FFFFFF"/>
                </a:solidFill>
              </a:rPr>
              <a:t>Cooperation vs Competition</a:t>
            </a:r>
          </a:p>
        </p:txBody>
      </p:sp>
      <p:sp>
        <p:nvSpPr>
          <p:cNvPr id="20" name="Content Placeholder 9">
            <a:extLst>
              <a:ext uri="{FF2B5EF4-FFF2-40B4-BE49-F238E27FC236}">
                <a16:creationId xmlns:a16="http://schemas.microsoft.com/office/drawing/2014/main" id="{4FAFA7A3-D617-4A6B-8EEB-DAA27A3A5CAE}"/>
              </a:ext>
            </a:extLst>
          </p:cNvPr>
          <p:cNvSpPr>
            <a:spLocks noGrp="1"/>
          </p:cNvSpPr>
          <p:nvPr>
            <p:ph idx="1"/>
          </p:nvPr>
        </p:nvSpPr>
        <p:spPr>
          <a:xfrm>
            <a:off x="492371" y="2653800"/>
            <a:ext cx="3084844" cy="3335519"/>
          </a:xfrm>
        </p:spPr>
        <p:txBody>
          <a:bodyPr>
            <a:normAutofit/>
          </a:bodyPr>
          <a:lstStyle/>
          <a:p>
            <a:r>
              <a:rPr lang="en-US" sz="1500" dirty="0">
                <a:solidFill>
                  <a:srgbClr val="FFFFFF"/>
                </a:solidFill>
              </a:rPr>
              <a:t>Liberman, Samuels and Ross (2004)</a:t>
            </a:r>
          </a:p>
        </p:txBody>
      </p:sp>
    </p:spTree>
    <p:extLst>
      <p:ext uri="{BB962C8B-B14F-4D97-AF65-F5344CB8AC3E}">
        <p14:creationId xmlns:p14="http://schemas.microsoft.com/office/powerpoint/2010/main" val="348827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3B72E-E60F-4718-BCA0-74D691FB9E43}"/>
              </a:ext>
            </a:extLst>
          </p:cNvPr>
          <p:cNvSpPr>
            <a:spLocks noGrp="1"/>
          </p:cNvSpPr>
          <p:nvPr>
            <p:ph type="title"/>
          </p:nvPr>
        </p:nvSpPr>
        <p:spPr/>
        <p:txBody>
          <a:bodyPr>
            <a:normAutofit fontScale="90000"/>
          </a:bodyPr>
          <a:lstStyle/>
          <a:p>
            <a:r>
              <a:rPr lang="en-US" sz="5400" dirty="0"/>
              <a:t>Where We Finished Last Class - Discussion Questions?</a:t>
            </a:r>
          </a:p>
        </p:txBody>
      </p:sp>
      <p:sp>
        <p:nvSpPr>
          <p:cNvPr id="3" name="Content Placeholder 2">
            <a:extLst>
              <a:ext uri="{FF2B5EF4-FFF2-40B4-BE49-F238E27FC236}">
                <a16:creationId xmlns:a16="http://schemas.microsoft.com/office/drawing/2014/main" id="{F9536CFF-D419-4861-B5DB-868AAC682816}"/>
              </a:ext>
            </a:extLst>
          </p:cNvPr>
          <p:cNvSpPr>
            <a:spLocks noGrp="1"/>
          </p:cNvSpPr>
          <p:nvPr>
            <p:ph idx="1"/>
          </p:nvPr>
        </p:nvSpPr>
        <p:spPr/>
        <p:txBody>
          <a:bodyPr/>
          <a:lstStyle/>
          <a:p>
            <a:r>
              <a:rPr lang="en-US" dirty="0"/>
              <a:t>Racism and fascism is on the rise in the USA, in Canada and even worldwide. What is causing the rise of racism and fascism? </a:t>
            </a:r>
          </a:p>
          <a:p>
            <a:r>
              <a:rPr lang="en-US" dirty="0">
                <a:hlinkClick r:id="rId2"/>
              </a:rPr>
              <a:t>Charlottesville: Race and Terror</a:t>
            </a:r>
            <a:endParaRPr lang="en-US" dirty="0"/>
          </a:p>
          <a:p>
            <a:endParaRPr lang="en-US" dirty="0"/>
          </a:p>
          <a:p>
            <a:r>
              <a:rPr lang="en-US" dirty="0"/>
              <a:t>Social media has become ubiquitous. What effects does social media have on behaviour?</a:t>
            </a:r>
          </a:p>
          <a:p>
            <a:pPr lvl="1"/>
            <a:r>
              <a:rPr lang="en-US" dirty="0"/>
              <a:t>Socialization?</a:t>
            </a:r>
          </a:p>
          <a:p>
            <a:pPr lvl="1"/>
            <a:r>
              <a:rPr lang="en-US" dirty="0"/>
              <a:t>Interaction?</a:t>
            </a:r>
          </a:p>
          <a:p>
            <a:pPr lvl="1"/>
            <a:r>
              <a:rPr lang="en-US" dirty="0"/>
              <a:t>Information processing?</a:t>
            </a:r>
          </a:p>
          <a:p>
            <a:pPr lvl="1"/>
            <a:r>
              <a:rPr lang="en-US" dirty="0"/>
              <a:t>Information gathering? </a:t>
            </a:r>
          </a:p>
          <a:p>
            <a:pPr lvl="1"/>
            <a:r>
              <a:rPr lang="en-US" dirty="0"/>
              <a:t>World beliefs? </a:t>
            </a:r>
          </a:p>
        </p:txBody>
      </p:sp>
    </p:spTree>
    <p:extLst>
      <p:ext uri="{BB962C8B-B14F-4D97-AF65-F5344CB8AC3E}">
        <p14:creationId xmlns:p14="http://schemas.microsoft.com/office/powerpoint/2010/main" val="2651103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E4490D0-3672-446A-AC12-B4830333BDD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39CB82C2-DF65-4EC1-8280-F201D50F570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a:extLst>
              <a:ext uri="{FF2B5EF4-FFF2-40B4-BE49-F238E27FC236}">
                <a16:creationId xmlns:a16="http://schemas.microsoft.com/office/drawing/2014/main" id="{7E1D4427-852B-4B37-8E76-0E9F1810BA2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5" name="Rectangle 14">
            <a:extLst>
              <a:ext uri="{FF2B5EF4-FFF2-40B4-BE49-F238E27FC236}">
                <a16:creationId xmlns:a16="http://schemas.microsoft.com/office/drawing/2014/main" id="{5AE6C737-FF55-4064-94B7-0B21D2EB604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descr="http://keats.kcl.ac.uk/pluginfile.php/737715/mod_resource/content/1/images/pic007.jpg">
            <a:extLst>
              <a:ext uri="{FF2B5EF4-FFF2-40B4-BE49-F238E27FC236}">
                <a16:creationId xmlns:a16="http://schemas.microsoft.com/office/drawing/2014/main" id="{D83632BA-2D9B-49E4-9E3C-969D605C015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56875" y="640081"/>
            <a:ext cx="5016249" cy="5054156"/>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Straight Connector 16">
            <a:extLst>
              <a:ext uri="{FF2B5EF4-FFF2-40B4-BE49-F238E27FC236}">
                <a16:creationId xmlns:a16="http://schemas.microsoft.com/office/drawing/2014/main" id="{6B5B1DD8-6224-4137-8621-32982B00F9FC}"/>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805053" y="4343400"/>
            <a:ext cx="438912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8218D9F-38B6-4AE0-9051-5434D19A527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2D3DCA99-84AF-487A-BF72-91C5FA6B0B7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5237316-1D23-4531-A909-15591416A3ED}"/>
              </a:ext>
            </a:extLst>
          </p:cNvPr>
          <p:cNvSpPr>
            <a:spLocks noGrp="1"/>
          </p:cNvSpPr>
          <p:nvPr>
            <p:ph type="title"/>
          </p:nvPr>
        </p:nvSpPr>
        <p:spPr>
          <a:xfrm>
            <a:off x="6730000" y="639097"/>
            <a:ext cx="4813072" cy="3686015"/>
          </a:xfrm>
        </p:spPr>
        <p:txBody>
          <a:bodyPr vert="horz" lIns="91440" tIns="45720" rIns="91440" bIns="45720" rtlCol="0" anchor="b">
            <a:noAutofit/>
          </a:bodyPr>
          <a:lstStyle/>
          <a:p>
            <a:r>
              <a:rPr lang="en-US" sz="5400" dirty="0">
                <a:solidFill>
                  <a:schemeClr val="tx1">
                    <a:lumMod val="85000"/>
                    <a:lumOff val="15000"/>
                  </a:schemeClr>
                </a:solidFill>
              </a:rPr>
              <a:t>RECAP – Ecological Systems Theory of Development </a:t>
            </a:r>
          </a:p>
        </p:txBody>
      </p:sp>
    </p:spTree>
    <p:extLst>
      <p:ext uri="{BB962C8B-B14F-4D97-AF65-F5344CB8AC3E}">
        <p14:creationId xmlns:p14="http://schemas.microsoft.com/office/powerpoint/2010/main" val="2408766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0FBC7-9AEE-4EF3-9214-7E4D4007160E}"/>
              </a:ext>
            </a:extLst>
          </p:cNvPr>
          <p:cNvSpPr>
            <a:spLocks noGrp="1"/>
          </p:cNvSpPr>
          <p:nvPr>
            <p:ph type="title"/>
          </p:nvPr>
        </p:nvSpPr>
        <p:spPr/>
        <p:txBody>
          <a:bodyPr/>
          <a:lstStyle/>
          <a:p>
            <a:r>
              <a:rPr lang="en-US" dirty="0"/>
              <a:t>Please Watch Before Next Class</a:t>
            </a:r>
          </a:p>
        </p:txBody>
      </p:sp>
      <p:sp>
        <p:nvSpPr>
          <p:cNvPr id="3" name="Content Placeholder 2">
            <a:extLst>
              <a:ext uri="{FF2B5EF4-FFF2-40B4-BE49-F238E27FC236}">
                <a16:creationId xmlns:a16="http://schemas.microsoft.com/office/drawing/2014/main" id="{B9D75694-4EBD-4D93-ABB8-EA980E763E98}"/>
              </a:ext>
            </a:extLst>
          </p:cNvPr>
          <p:cNvSpPr>
            <a:spLocks noGrp="1"/>
          </p:cNvSpPr>
          <p:nvPr>
            <p:ph idx="1"/>
          </p:nvPr>
        </p:nvSpPr>
        <p:spPr/>
        <p:txBody>
          <a:bodyPr>
            <a:normAutofit/>
          </a:bodyPr>
          <a:lstStyle/>
          <a:p>
            <a:r>
              <a:rPr lang="en-US" sz="3000" dirty="0">
                <a:hlinkClick r:id="rId2"/>
              </a:rPr>
              <a:t>The Century of Self – Part 1</a:t>
            </a:r>
            <a:endParaRPr lang="en-US" sz="3000" dirty="0"/>
          </a:p>
        </p:txBody>
      </p:sp>
    </p:spTree>
    <p:extLst>
      <p:ext uri="{BB962C8B-B14F-4D97-AF65-F5344CB8AC3E}">
        <p14:creationId xmlns:p14="http://schemas.microsoft.com/office/powerpoint/2010/main" val="2519716941"/>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2376</TotalTime>
  <Words>1888</Words>
  <Application>Microsoft Office PowerPoint</Application>
  <PresentationFormat>Widescreen</PresentationFormat>
  <Paragraphs>151</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Calibri</vt:lpstr>
      <vt:lpstr>Calibri Light</vt:lpstr>
      <vt:lpstr>Retrospect</vt:lpstr>
      <vt:lpstr>Fundamentals of Social Psychology</vt:lpstr>
      <vt:lpstr>Ice Breaker</vt:lpstr>
      <vt:lpstr>Ice Breaker</vt:lpstr>
      <vt:lpstr>Ice Breaker</vt:lpstr>
      <vt:lpstr>Ice Breaker #2</vt:lpstr>
      <vt:lpstr>Cooperation vs Competition</vt:lpstr>
      <vt:lpstr>Where We Finished Last Class - Discussion Questions?</vt:lpstr>
      <vt:lpstr>RECAP – Ecological Systems Theory of Development </vt:lpstr>
      <vt:lpstr>Please Watch Before Next Class</vt:lpstr>
      <vt:lpstr>RECAP – Some Considerations</vt:lpstr>
      <vt:lpstr>RECAP – What is Social Psychology? </vt:lpstr>
      <vt:lpstr>RECAP – What is Social Psychology?</vt:lpstr>
      <vt:lpstr>What is Social Psychology? </vt:lpstr>
      <vt:lpstr>Discussion – Thinking Critically about Scientific Psychology</vt:lpstr>
      <vt:lpstr>The Power of Social Interpretation</vt:lpstr>
      <vt:lpstr>The Power of Social Interpretation</vt:lpstr>
      <vt:lpstr>The Power of Social Interpretation</vt:lpstr>
      <vt:lpstr>The Power of the Situation</vt:lpstr>
      <vt:lpstr>Where do Construals Come From</vt:lpstr>
      <vt:lpstr>Where do Construals Come From</vt:lpstr>
      <vt:lpstr>Social Psychology and the Social Problem</vt:lpstr>
      <vt:lpstr>Discussion</vt:lpstr>
      <vt:lpstr>Learning Check</vt:lpstr>
      <vt:lpstr>Questions or Concerns?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217</cp:revision>
  <dcterms:created xsi:type="dcterms:W3CDTF">2016-08-29T02:04:56Z</dcterms:created>
  <dcterms:modified xsi:type="dcterms:W3CDTF">2018-07-04T15:48:10Z</dcterms:modified>
</cp:coreProperties>
</file>