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89" r:id="rId3"/>
    <p:sldId id="290" r:id="rId4"/>
    <p:sldId id="291" r:id="rId5"/>
    <p:sldId id="292" r:id="rId6"/>
    <p:sldId id="285" r:id="rId7"/>
    <p:sldId id="286" r:id="rId8"/>
    <p:sldId id="288" r:id="rId9"/>
    <p:sldId id="287" r:id="rId10"/>
    <p:sldId id="293" r:id="rId11"/>
    <p:sldId id="27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88" autoAdjust="0"/>
    <p:restoredTop sz="94619" autoAdjust="0"/>
  </p:normalViewPr>
  <p:slideViewPr>
    <p:cSldViewPr snapToGrid="0">
      <p:cViewPr varScale="1">
        <p:scale>
          <a:sx n="88" d="100"/>
          <a:sy n="88" d="100"/>
        </p:scale>
        <p:origin x="80" y="2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2018-08-14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2018-08-14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2018-08-14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2018-08-14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2018-08-14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2018-08-14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2018-08-14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2018-08-14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2018-08-14</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2018-08-14</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2018-08-14</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2018-08-14</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concordiafoodgroups.ca/imagine-together-sustainable-food-services/" TargetMode="External"/><Relationship Id="rId2" Type="http://schemas.openxmlformats.org/officeDocument/2006/relationships/hyperlink" Target="http://concordiafoodgroups.c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Fundamentals of Social Psychology</a:t>
            </a:r>
          </a:p>
        </p:txBody>
      </p:sp>
      <p:sp>
        <p:nvSpPr>
          <p:cNvPr id="3" name="Subtitle 2"/>
          <p:cNvSpPr>
            <a:spLocks noGrp="1"/>
          </p:cNvSpPr>
          <p:nvPr>
            <p:ph type="subTitle" idx="1"/>
          </p:nvPr>
        </p:nvSpPr>
        <p:spPr/>
        <p:txBody>
          <a:bodyPr>
            <a:normAutofit fontScale="85000" lnSpcReduction="20000"/>
          </a:bodyPr>
          <a:lstStyle/>
          <a:p>
            <a:r>
              <a:rPr lang="en-CA" dirty="0"/>
              <a:t>Doing Critical Social Psychology</a:t>
            </a:r>
          </a:p>
          <a:p>
            <a:r>
              <a:rPr lang="en-CA" dirty="0"/>
              <a:t>August 13</a:t>
            </a:r>
            <a:r>
              <a:rPr lang="en-CA" baseline="30000" dirty="0"/>
              <a:t>th</a:t>
            </a:r>
            <a:r>
              <a:rPr lang="en-CA" dirty="0"/>
              <a:t>, 2018</a:t>
            </a:r>
          </a:p>
          <a:p>
            <a:r>
              <a:rPr lang="en-CA" dirty="0"/>
              <a:t>Erik Chevrier</a:t>
            </a:r>
          </a:p>
          <a:p>
            <a:endParaRPr lang="en-CA" dirty="0"/>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78B87-DB70-41E9-AED1-EFC4781863D2}"/>
              </a:ext>
            </a:extLst>
          </p:cNvPr>
          <p:cNvSpPr>
            <a:spLocks noGrp="1"/>
          </p:cNvSpPr>
          <p:nvPr>
            <p:ph type="title"/>
          </p:nvPr>
        </p:nvSpPr>
        <p:spPr/>
        <p:txBody>
          <a:bodyPr/>
          <a:lstStyle/>
          <a:p>
            <a:r>
              <a:rPr lang="en-US" dirty="0"/>
              <a:t>NOT ON EXAM – Example of Critical Participatory Action Research </a:t>
            </a:r>
          </a:p>
        </p:txBody>
      </p:sp>
      <p:sp>
        <p:nvSpPr>
          <p:cNvPr id="3" name="Content Placeholder 2">
            <a:extLst>
              <a:ext uri="{FF2B5EF4-FFF2-40B4-BE49-F238E27FC236}">
                <a16:creationId xmlns:a16="http://schemas.microsoft.com/office/drawing/2014/main" id="{383C829B-BA41-489B-9BF8-2982CEB7E430}"/>
              </a:ext>
            </a:extLst>
          </p:cNvPr>
          <p:cNvSpPr>
            <a:spLocks noGrp="1"/>
          </p:cNvSpPr>
          <p:nvPr>
            <p:ph idx="1"/>
          </p:nvPr>
        </p:nvSpPr>
        <p:spPr/>
        <p:txBody>
          <a:bodyPr/>
          <a:lstStyle/>
          <a:p>
            <a:r>
              <a:rPr lang="en-US" dirty="0">
                <a:hlinkClick r:id="rId2"/>
              </a:rPr>
              <a:t>Concordia Student-Run Food Groups Research Project</a:t>
            </a:r>
            <a:endParaRPr lang="en-US" dirty="0"/>
          </a:p>
          <a:p>
            <a:r>
              <a:rPr lang="en-US" dirty="0">
                <a:hlinkClick r:id="rId3"/>
              </a:rPr>
              <a:t>Imagine Together Sustainable Food Services</a:t>
            </a:r>
            <a:endParaRPr lang="en-US" dirty="0"/>
          </a:p>
        </p:txBody>
      </p:sp>
    </p:spTree>
    <p:extLst>
      <p:ext uri="{BB962C8B-B14F-4D97-AF65-F5344CB8AC3E}">
        <p14:creationId xmlns:p14="http://schemas.microsoft.com/office/powerpoint/2010/main" val="2560146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2F787-2189-48A8-A7A4-2730C8AD31DC}"/>
              </a:ext>
            </a:extLst>
          </p:cNvPr>
          <p:cNvSpPr>
            <a:spLocks noGrp="1"/>
          </p:cNvSpPr>
          <p:nvPr>
            <p:ph type="title"/>
          </p:nvPr>
        </p:nvSpPr>
        <p:spPr/>
        <p:txBody>
          <a:bodyPr/>
          <a:lstStyle/>
          <a:p>
            <a:r>
              <a:rPr lang="en-US" dirty="0"/>
              <a:t>OBVIOUSLY NOT ON EXAM – Questions or Concerns? </a:t>
            </a:r>
          </a:p>
        </p:txBody>
      </p:sp>
      <p:sp>
        <p:nvSpPr>
          <p:cNvPr id="3" name="Content Placeholder 2">
            <a:extLst>
              <a:ext uri="{FF2B5EF4-FFF2-40B4-BE49-F238E27FC236}">
                <a16:creationId xmlns:a16="http://schemas.microsoft.com/office/drawing/2014/main" id="{D40B0166-1197-4AA1-B4C3-1A43C3FEBC31}"/>
              </a:ext>
            </a:extLst>
          </p:cNvPr>
          <p:cNvSpPr>
            <a:spLocks noGrp="1"/>
          </p:cNvSpPr>
          <p:nvPr>
            <p:ph idx="1"/>
          </p:nvPr>
        </p:nvSpPr>
        <p:spPr/>
        <p:txBody>
          <a:bodyPr>
            <a:normAutofit/>
          </a:bodyPr>
          <a:lstStyle/>
          <a:p>
            <a:r>
              <a:rPr lang="en-US" sz="3200" dirty="0"/>
              <a:t>Have a great day! </a:t>
            </a:r>
          </a:p>
          <a:p>
            <a:r>
              <a:rPr lang="en-US" sz="3000" dirty="0"/>
              <a:t>Thanks for the wonderful semester!</a:t>
            </a:r>
          </a:p>
          <a:p>
            <a:r>
              <a:rPr lang="en-US" sz="3000" dirty="0"/>
              <a:t>Don’t forget to study hard!</a:t>
            </a:r>
          </a:p>
          <a:p>
            <a:pPr marL="0" indent="0">
              <a:buNone/>
            </a:pPr>
            <a:endParaRPr lang="en-US" sz="3000" dirty="0"/>
          </a:p>
        </p:txBody>
      </p:sp>
    </p:spTree>
    <p:extLst>
      <p:ext uri="{BB962C8B-B14F-4D97-AF65-F5344CB8AC3E}">
        <p14:creationId xmlns:p14="http://schemas.microsoft.com/office/powerpoint/2010/main" val="2462100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6C84D-55E1-487D-8EAB-0F6F3A5E71FE}"/>
              </a:ext>
            </a:extLst>
          </p:cNvPr>
          <p:cNvSpPr>
            <a:spLocks noGrp="1"/>
          </p:cNvSpPr>
          <p:nvPr>
            <p:ph type="title"/>
          </p:nvPr>
        </p:nvSpPr>
        <p:spPr/>
        <p:txBody>
          <a:bodyPr/>
          <a:lstStyle/>
          <a:p>
            <a:r>
              <a:rPr lang="en-US" dirty="0"/>
              <a:t>Critique</a:t>
            </a:r>
          </a:p>
        </p:txBody>
      </p:sp>
      <p:sp>
        <p:nvSpPr>
          <p:cNvPr id="3" name="Content Placeholder 2">
            <a:extLst>
              <a:ext uri="{FF2B5EF4-FFF2-40B4-BE49-F238E27FC236}">
                <a16:creationId xmlns:a16="http://schemas.microsoft.com/office/drawing/2014/main" id="{7752439F-6E9E-4911-B5F9-52901D8753CC}"/>
              </a:ext>
            </a:extLst>
          </p:cNvPr>
          <p:cNvSpPr>
            <a:spLocks noGrp="1"/>
          </p:cNvSpPr>
          <p:nvPr>
            <p:ph idx="1"/>
          </p:nvPr>
        </p:nvSpPr>
        <p:spPr/>
        <p:txBody>
          <a:bodyPr/>
          <a:lstStyle/>
          <a:p>
            <a:r>
              <a:rPr lang="en-US" dirty="0"/>
              <a:t>Conventional Quantitative Methods have been criticized for (Gough, McFadden, McDonald, 2013):</a:t>
            </a:r>
          </a:p>
          <a:p>
            <a:pPr lvl="1"/>
            <a:r>
              <a:rPr lang="en-US" dirty="0"/>
              <a:t>Reducing complex human phenomena to measurable variables and simplistic categories</a:t>
            </a:r>
          </a:p>
          <a:p>
            <a:pPr lvl="1"/>
            <a:r>
              <a:rPr lang="en-US" dirty="0"/>
              <a:t>Presenting ‘subjects’ as naïve stimulus-response machines and ‘society’ as an invisible constant</a:t>
            </a:r>
          </a:p>
          <a:p>
            <a:pPr lvl="1"/>
            <a:r>
              <a:rPr lang="en-US" dirty="0"/>
              <a:t>Providing ‘knowledge’ which is technical, mystifying and uncritical </a:t>
            </a:r>
          </a:p>
          <a:p>
            <a:pPr lvl="1"/>
            <a:r>
              <a:rPr lang="en-US" dirty="0"/>
              <a:t>Helping to perpetuate social relations of inequality </a:t>
            </a:r>
          </a:p>
          <a:p>
            <a:pPr lvl="1"/>
            <a:r>
              <a:rPr lang="en-US" dirty="0"/>
              <a:t>Obscuring significant personal and contextual features of the research</a:t>
            </a:r>
          </a:p>
          <a:p>
            <a:pPr lvl="1"/>
            <a:r>
              <a:rPr lang="en-US" dirty="0"/>
              <a:t>Facilitating the myth of social psychology as a science that will, one day, uncover the set of universal laws governing social behaviour </a:t>
            </a:r>
          </a:p>
        </p:txBody>
      </p:sp>
    </p:spTree>
    <p:extLst>
      <p:ext uri="{BB962C8B-B14F-4D97-AF65-F5344CB8AC3E}">
        <p14:creationId xmlns:p14="http://schemas.microsoft.com/office/powerpoint/2010/main" val="2999654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C334E-09F9-4F73-A3CC-CD5D20593163}"/>
              </a:ext>
            </a:extLst>
          </p:cNvPr>
          <p:cNvSpPr>
            <a:spLocks noGrp="1"/>
          </p:cNvSpPr>
          <p:nvPr>
            <p:ph type="title"/>
          </p:nvPr>
        </p:nvSpPr>
        <p:spPr/>
        <p:txBody>
          <a:bodyPr/>
          <a:lstStyle/>
          <a:p>
            <a:r>
              <a:rPr lang="en-US" dirty="0"/>
              <a:t>Critical Social Psychology Sets Out To </a:t>
            </a:r>
            <a:br>
              <a:rPr lang="en-US" dirty="0"/>
            </a:br>
            <a:r>
              <a:rPr lang="en-US" sz="1400" dirty="0"/>
              <a:t>(Gough, McFadden, McDonald, 2013)</a:t>
            </a:r>
            <a:endParaRPr lang="en-US" dirty="0"/>
          </a:p>
        </p:txBody>
      </p:sp>
      <p:sp>
        <p:nvSpPr>
          <p:cNvPr id="3" name="Content Placeholder 2">
            <a:extLst>
              <a:ext uri="{FF2B5EF4-FFF2-40B4-BE49-F238E27FC236}">
                <a16:creationId xmlns:a16="http://schemas.microsoft.com/office/drawing/2014/main" id="{F6084261-0DF1-4E97-A22B-926A0105048A}"/>
              </a:ext>
            </a:extLst>
          </p:cNvPr>
          <p:cNvSpPr>
            <a:spLocks noGrp="1"/>
          </p:cNvSpPr>
          <p:nvPr>
            <p:ph idx="1"/>
          </p:nvPr>
        </p:nvSpPr>
        <p:spPr/>
        <p:txBody>
          <a:bodyPr/>
          <a:lstStyle/>
          <a:p>
            <a:r>
              <a:rPr lang="en-US" dirty="0"/>
              <a:t>‘Denaturalize’ taken-for-granted thinking in psychology; emphasize the variation, complexity, and often contradictory qualities in human experience and social behaviour </a:t>
            </a:r>
          </a:p>
          <a:p>
            <a:r>
              <a:rPr lang="en-US" dirty="0"/>
              <a:t>Situate individual/research participants within wider social and (inter)personal contexts</a:t>
            </a:r>
          </a:p>
          <a:p>
            <a:r>
              <a:rPr lang="en-US" dirty="0"/>
              <a:t>Offer knowledge which is partial, incomplete and critical</a:t>
            </a:r>
          </a:p>
          <a:p>
            <a:r>
              <a:rPr lang="en-US" dirty="0"/>
              <a:t>Challenge aspects of existing inequalities in society</a:t>
            </a:r>
          </a:p>
          <a:p>
            <a:r>
              <a:rPr lang="en-US" dirty="0"/>
              <a:t>Make visible pertinent personal and contextual elements within the research</a:t>
            </a:r>
          </a:p>
          <a:p>
            <a:r>
              <a:rPr lang="en-US" dirty="0"/>
              <a:t>Deconstruct the myth of (social)psychology as a natural science, and challenge its key assumptions which underpin its authority and relevance to contemporary social behaviour </a:t>
            </a:r>
          </a:p>
        </p:txBody>
      </p:sp>
    </p:spTree>
    <p:extLst>
      <p:ext uri="{BB962C8B-B14F-4D97-AF65-F5344CB8AC3E}">
        <p14:creationId xmlns:p14="http://schemas.microsoft.com/office/powerpoint/2010/main" val="4228864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67E4C-05E8-4C8B-8DC2-F213279B9248}"/>
              </a:ext>
            </a:extLst>
          </p:cNvPr>
          <p:cNvSpPr>
            <a:spLocks noGrp="1"/>
          </p:cNvSpPr>
          <p:nvPr>
            <p:ph type="title"/>
          </p:nvPr>
        </p:nvSpPr>
        <p:spPr/>
        <p:txBody>
          <a:bodyPr>
            <a:normAutofit/>
          </a:bodyPr>
          <a:lstStyle/>
          <a:p>
            <a:r>
              <a:rPr lang="en-US" dirty="0"/>
              <a:t>Ways to Practice Critical Social Psychology Research </a:t>
            </a:r>
            <a:r>
              <a:rPr lang="en-US" sz="1600" dirty="0"/>
              <a:t>(Gough, McFadden, McDonald, 2013)</a:t>
            </a:r>
            <a:endParaRPr lang="en-US" dirty="0"/>
          </a:p>
        </p:txBody>
      </p:sp>
      <p:sp>
        <p:nvSpPr>
          <p:cNvPr id="3" name="Content Placeholder 2">
            <a:extLst>
              <a:ext uri="{FF2B5EF4-FFF2-40B4-BE49-F238E27FC236}">
                <a16:creationId xmlns:a16="http://schemas.microsoft.com/office/drawing/2014/main" id="{C028BA3D-D20D-493D-A4E5-357CC55D4089}"/>
              </a:ext>
            </a:extLst>
          </p:cNvPr>
          <p:cNvSpPr>
            <a:spLocks noGrp="1"/>
          </p:cNvSpPr>
          <p:nvPr>
            <p:ph idx="1"/>
          </p:nvPr>
        </p:nvSpPr>
        <p:spPr/>
        <p:txBody>
          <a:bodyPr>
            <a:normAutofit lnSpcReduction="10000"/>
          </a:bodyPr>
          <a:lstStyle/>
          <a:p>
            <a:r>
              <a:rPr lang="en-US" sz="2400" dirty="0"/>
              <a:t>Embrace performative qualities of research</a:t>
            </a:r>
          </a:p>
          <a:p>
            <a:r>
              <a:rPr lang="en-US" b="1" dirty="0"/>
              <a:t>Action research – </a:t>
            </a:r>
            <a:r>
              <a:rPr lang="en-US" dirty="0"/>
              <a:t>Working towards desirable change</a:t>
            </a:r>
          </a:p>
          <a:p>
            <a:r>
              <a:rPr lang="en-US" b="1" dirty="0"/>
              <a:t>Participatory research – </a:t>
            </a:r>
            <a:r>
              <a:rPr lang="en-US" dirty="0"/>
              <a:t>A democratic research process is favoured where participants have an equal say in decisions concerning data collection and analysis – the term ‘co-researchers’ is often used in this context.</a:t>
            </a:r>
          </a:p>
          <a:p>
            <a:r>
              <a:rPr lang="en-US" b="1" dirty="0"/>
              <a:t>Prevalence and needs assessment – </a:t>
            </a:r>
            <a:r>
              <a:rPr lang="en-US" dirty="0"/>
              <a:t>Instead of being defined in advance by researchers, participants needs and issues are identified during the initial stages of the research through open discussions</a:t>
            </a:r>
          </a:p>
          <a:p>
            <a:r>
              <a:rPr lang="en-US" b="1" dirty="0"/>
              <a:t>Evaluation research – </a:t>
            </a:r>
            <a:r>
              <a:rPr lang="en-US" dirty="0"/>
              <a:t>To assess the effectiveness of actions instituted within the research process and decide between competing strategies for further use</a:t>
            </a:r>
          </a:p>
          <a:p>
            <a:r>
              <a:rPr lang="en-US" b="1" dirty="0"/>
              <a:t>Demystification – </a:t>
            </a:r>
            <a:r>
              <a:rPr lang="en-US" dirty="0"/>
              <a:t>Refers to knowledge gained during action research as promoting change – the greater the awareness of the situation, the greater capacity for action. </a:t>
            </a:r>
          </a:p>
        </p:txBody>
      </p:sp>
    </p:spTree>
    <p:extLst>
      <p:ext uri="{BB962C8B-B14F-4D97-AF65-F5344CB8AC3E}">
        <p14:creationId xmlns:p14="http://schemas.microsoft.com/office/powerpoint/2010/main" val="3616698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34F8E-68D9-4E53-9A22-7AE5C26CDEA6}"/>
              </a:ext>
            </a:extLst>
          </p:cNvPr>
          <p:cNvSpPr>
            <a:spLocks noGrp="1"/>
          </p:cNvSpPr>
          <p:nvPr>
            <p:ph type="title"/>
          </p:nvPr>
        </p:nvSpPr>
        <p:spPr/>
        <p:txBody>
          <a:bodyPr>
            <a:normAutofit/>
          </a:bodyPr>
          <a:lstStyle/>
          <a:p>
            <a:r>
              <a:rPr lang="en-US" dirty="0"/>
              <a:t>Four Key Action Strategies For Promoting Positive Social Change </a:t>
            </a:r>
            <a:r>
              <a:rPr lang="en-US" sz="2000" dirty="0"/>
              <a:t>(Gough, McFadden, McDonald, 2013)</a:t>
            </a:r>
            <a:endParaRPr lang="en-US" dirty="0"/>
          </a:p>
        </p:txBody>
      </p:sp>
      <p:sp>
        <p:nvSpPr>
          <p:cNvPr id="3" name="Content Placeholder 2">
            <a:extLst>
              <a:ext uri="{FF2B5EF4-FFF2-40B4-BE49-F238E27FC236}">
                <a16:creationId xmlns:a16="http://schemas.microsoft.com/office/drawing/2014/main" id="{899C3FF2-5E5D-4DF5-9498-7AA5D530DFF7}"/>
              </a:ext>
            </a:extLst>
          </p:cNvPr>
          <p:cNvSpPr>
            <a:spLocks noGrp="1"/>
          </p:cNvSpPr>
          <p:nvPr>
            <p:ph idx="1"/>
          </p:nvPr>
        </p:nvSpPr>
        <p:spPr/>
        <p:txBody>
          <a:bodyPr/>
          <a:lstStyle/>
          <a:p>
            <a:r>
              <a:rPr lang="en-US" dirty="0"/>
              <a:t>Create a critical consciousness</a:t>
            </a:r>
          </a:p>
          <a:p>
            <a:r>
              <a:rPr lang="en-US" dirty="0"/>
              <a:t>Create new social relations and/or settings</a:t>
            </a:r>
          </a:p>
          <a:p>
            <a:r>
              <a:rPr lang="en-US" dirty="0"/>
              <a:t>Develop alliances and counter-systems</a:t>
            </a:r>
          </a:p>
          <a:p>
            <a:r>
              <a:rPr lang="en-US" dirty="0"/>
              <a:t>Accompaniment, advocacy, and analysis of policy</a:t>
            </a:r>
          </a:p>
        </p:txBody>
      </p:sp>
    </p:spTree>
    <p:extLst>
      <p:ext uri="{BB962C8B-B14F-4D97-AF65-F5344CB8AC3E}">
        <p14:creationId xmlns:p14="http://schemas.microsoft.com/office/powerpoint/2010/main" val="3156730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49F4A-AC04-43CE-9D3B-6E3EA60F3CF5}"/>
              </a:ext>
            </a:extLst>
          </p:cNvPr>
          <p:cNvSpPr>
            <a:spLocks noGrp="1"/>
          </p:cNvSpPr>
          <p:nvPr>
            <p:ph type="title"/>
          </p:nvPr>
        </p:nvSpPr>
        <p:spPr/>
        <p:txBody>
          <a:bodyPr>
            <a:normAutofit/>
          </a:bodyPr>
          <a:lstStyle/>
          <a:p>
            <a:r>
              <a:rPr lang="en-US" dirty="0"/>
              <a:t>NOT ON EXAM – Activist Methods </a:t>
            </a:r>
            <a:r>
              <a:rPr lang="en-CA" sz="1200" dirty="0"/>
              <a:t>Smith, G. (1990) Political Activist as Ethnographer, Social Problems, 37(4), 629 – 648. </a:t>
            </a:r>
            <a:endParaRPr lang="en-US" dirty="0"/>
          </a:p>
        </p:txBody>
      </p:sp>
      <p:sp>
        <p:nvSpPr>
          <p:cNvPr id="3" name="Content Placeholder 2">
            <a:extLst>
              <a:ext uri="{FF2B5EF4-FFF2-40B4-BE49-F238E27FC236}">
                <a16:creationId xmlns:a16="http://schemas.microsoft.com/office/drawing/2014/main" id="{E29C8E67-9DE7-4F43-8D2A-D6EF51144025}"/>
              </a:ext>
            </a:extLst>
          </p:cNvPr>
          <p:cNvSpPr>
            <a:spLocks noGrp="1"/>
          </p:cNvSpPr>
          <p:nvPr>
            <p:ph idx="1"/>
          </p:nvPr>
        </p:nvSpPr>
        <p:spPr/>
        <p:txBody>
          <a:bodyPr>
            <a:normAutofit/>
          </a:bodyPr>
          <a:lstStyle/>
          <a:p>
            <a:pPr lvl="0"/>
            <a:r>
              <a:rPr lang="en-US" dirty="0"/>
              <a:t>1 – Start with the actual lives of people and undertake an analysis of a world known reflexively </a:t>
            </a:r>
          </a:p>
          <a:p>
            <a:pPr lvl="0"/>
            <a:r>
              <a:rPr lang="en-US" dirty="0"/>
              <a:t>2 – Stake out an ontological commitment to a social order constituted in the practices and activities of people</a:t>
            </a:r>
          </a:p>
          <a:p>
            <a:pPr lvl="0"/>
            <a:r>
              <a:rPr lang="en-US" dirty="0"/>
              <a:t>3 – Take their analytic, the notion of “social relations” </a:t>
            </a:r>
          </a:p>
          <a:p>
            <a:pPr lvl="0"/>
            <a:r>
              <a:rPr lang="en-US" dirty="0"/>
              <a:t>4 – Are based on the use of meetings with government officials and professional cadres as ethnographic data</a:t>
            </a:r>
          </a:p>
          <a:p>
            <a:pPr lvl="0"/>
            <a:r>
              <a:rPr lang="en-US" dirty="0"/>
              <a:t>5 – Analyze texts such as media reports of government departments, in developing a description of how the ruling regime works</a:t>
            </a:r>
          </a:p>
          <a:p>
            <a:pPr lvl="0"/>
            <a:r>
              <a:rPr lang="en-US" dirty="0"/>
              <a:t>6 – Illustrate the necessity of the bracketing ordinary political explanations – the technique of the materialist epoch, in order to provide a scientific account of the social organization of a ruling regime. </a:t>
            </a:r>
          </a:p>
          <a:p>
            <a:endParaRPr lang="en-US" dirty="0"/>
          </a:p>
        </p:txBody>
      </p:sp>
    </p:spTree>
    <p:extLst>
      <p:ext uri="{BB962C8B-B14F-4D97-AF65-F5344CB8AC3E}">
        <p14:creationId xmlns:p14="http://schemas.microsoft.com/office/powerpoint/2010/main" val="3854318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BBDDB-A7AC-4452-8147-3280747E5332}"/>
              </a:ext>
            </a:extLst>
          </p:cNvPr>
          <p:cNvSpPr>
            <a:spLocks noGrp="1"/>
          </p:cNvSpPr>
          <p:nvPr>
            <p:ph type="title"/>
          </p:nvPr>
        </p:nvSpPr>
        <p:spPr/>
        <p:txBody>
          <a:bodyPr/>
          <a:lstStyle/>
          <a:p>
            <a:r>
              <a:rPr lang="en-US" dirty="0"/>
              <a:t>NOT ON EXAM – Action Research</a:t>
            </a:r>
          </a:p>
        </p:txBody>
      </p:sp>
      <p:pic>
        <p:nvPicPr>
          <p:cNvPr id="5" name="Content Placeholder 4">
            <a:extLst>
              <a:ext uri="{FF2B5EF4-FFF2-40B4-BE49-F238E27FC236}">
                <a16:creationId xmlns:a16="http://schemas.microsoft.com/office/drawing/2014/main" id="{C40C38FB-50D4-46EC-875A-896E748E6E7C}"/>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287658" y="0"/>
            <a:ext cx="3468914" cy="6214489"/>
          </a:xfrm>
        </p:spPr>
      </p:pic>
      <p:sp>
        <p:nvSpPr>
          <p:cNvPr id="6" name="Content Placeholder 5">
            <a:extLst>
              <a:ext uri="{FF2B5EF4-FFF2-40B4-BE49-F238E27FC236}">
                <a16:creationId xmlns:a16="http://schemas.microsoft.com/office/drawing/2014/main" id="{15D1D158-7C57-4DF9-A305-822843BCBC83}"/>
              </a:ext>
            </a:extLst>
          </p:cNvPr>
          <p:cNvSpPr>
            <a:spLocks noGrp="1"/>
          </p:cNvSpPr>
          <p:nvPr>
            <p:ph sz="half" idx="2"/>
          </p:nvPr>
        </p:nvSpPr>
        <p:spPr>
          <a:xfrm>
            <a:off x="1326605" y="1954745"/>
            <a:ext cx="6859451" cy="4023360"/>
          </a:xfrm>
        </p:spPr>
        <p:txBody>
          <a:bodyPr>
            <a:normAutofit fontScale="70000" lnSpcReduction="20000"/>
          </a:bodyPr>
          <a:lstStyle/>
          <a:p>
            <a:r>
              <a:rPr lang="en-US" dirty="0"/>
              <a:t>1 – Action research integrates research and action.</a:t>
            </a:r>
            <a:br>
              <a:rPr lang="en-US" dirty="0"/>
            </a:br>
            <a:br>
              <a:rPr lang="en-US" dirty="0"/>
            </a:br>
            <a:r>
              <a:rPr lang="en-US" dirty="0"/>
              <a:t>2 – Action research is conducted by a collaborative partnership of participants and researchers. </a:t>
            </a:r>
            <a:br>
              <a:rPr lang="en-US" dirty="0"/>
            </a:br>
            <a:br>
              <a:rPr lang="en-US" dirty="0"/>
            </a:br>
            <a:r>
              <a:rPr lang="en-US" dirty="0"/>
              <a:t>3 – Action research involves the development of knowledge and understanding of a unique kind.</a:t>
            </a:r>
            <a:br>
              <a:rPr lang="en-US" dirty="0"/>
            </a:br>
            <a:br>
              <a:rPr lang="en-US" dirty="0"/>
            </a:br>
            <a:r>
              <a:rPr lang="en-US" dirty="0"/>
              <a:t>4 – Action research starts from a vision of social transformation and aspirations for greater social justice.</a:t>
            </a:r>
            <a:br>
              <a:rPr lang="en-US" dirty="0"/>
            </a:br>
            <a:br>
              <a:rPr lang="en-US" dirty="0"/>
            </a:br>
            <a:r>
              <a:rPr lang="en-US" dirty="0"/>
              <a:t>5 – Action research involves a high level of reflexivity and sensitivity to the role of the self in mediating the whole research process. </a:t>
            </a:r>
            <a:br>
              <a:rPr lang="en-US" dirty="0"/>
            </a:br>
            <a:br>
              <a:rPr lang="en-US" dirty="0"/>
            </a:br>
            <a:r>
              <a:rPr lang="en-US" dirty="0"/>
              <a:t>6 – Action research involves explanatory engagement with a wide range of existing knowledge drawn from psychology, sociology, and other fields of science, in order to test its explanatory power and practical usefulness.</a:t>
            </a:r>
            <a:br>
              <a:rPr lang="en-US" dirty="0"/>
            </a:br>
            <a:br>
              <a:rPr lang="en-US" dirty="0"/>
            </a:br>
            <a:r>
              <a:rPr lang="en-US" dirty="0"/>
              <a:t>7 – Action research engenders powerful learning for participants through combining research with reflection on practice. </a:t>
            </a:r>
            <a:br>
              <a:rPr lang="en-US" dirty="0"/>
            </a:br>
            <a:br>
              <a:rPr lang="en-US" dirty="0"/>
            </a:br>
            <a:r>
              <a:rPr lang="en-US" dirty="0"/>
              <a:t>8 – Action research locates the inquiry in an understanding of broader historical, political and ideological contexts that shape and constrain human activity at even the local level, including economic factors and international forces such as the structuring power of globalization. </a:t>
            </a:r>
          </a:p>
          <a:p>
            <a:r>
              <a:rPr lang="en-CA" sz="1300" dirty="0" err="1"/>
              <a:t>Somekh</a:t>
            </a:r>
            <a:r>
              <a:rPr lang="en-CA" sz="1300" dirty="0"/>
              <a:t>, B. (2006) Action Research: A Methodology for Change and Development, Open University Press, pp. 6 – 8.</a:t>
            </a:r>
            <a:endParaRPr lang="en-US" sz="1300" dirty="0"/>
          </a:p>
        </p:txBody>
      </p:sp>
    </p:spTree>
    <p:extLst>
      <p:ext uri="{BB962C8B-B14F-4D97-AF65-F5344CB8AC3E}">
        <p14:creationId xmlns:p14="http://schemas.microsoft.com/office/powerpoint/2010/main" val="2413007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34F89-BDA1-4FA7-8203-ED6BD5DFA542}"/>
              </a:ext>
            </a:extLst>
          </p:cNvPr>
          <p:cNvSpPr>
            <a:spLocks noGrp="1"/>
          </p:cNvSpPr>
          <p:nvPr>
            <p:ph type="title"/>
          </p:nvPr>
        </p:nvSpPr>
        <p:spPr/>
        <p:txBody>
          <a:bodyPr/>
          <a:lstStyle/>
          <a:p>
            <a:r>
              <a:rPr lang="en-US" dirty="0"/>
              <a:t>NOT ON EXAM - Forms of Action Research</a:t>
            </a:r>
          </a:p>
        </p:txBody>
      </p:sp>
      <p:sp>
        <p:nvSpPr>
          <p:cNvPr id="3" name="Content Placeholder 2">
            <a:extLst>
              <a:ext uri="{FF2B5EF4-FFF2-40B4-BE49-F238E27FC236}">
                <a16:creationId xmlns:a16="http://schemas.microsoft.com/office/drawing/2014/main" id="{EEB47A75-9DA8-4903-9325-2FE5BA2F0811}"/>
              </a:ext>
            </a:extLst>
          </p:cNvPr>
          <p:cNvSpPr>
            <a:spLocks noGrp="1"/>
          </p:cNvSpPr>
          <p:nvPr>
            <p:ph sz="half" idx="1"/>
          </p:nvPr>
        </p:nvSpPr>
        <p:spPr>
          <a:xfrm>
            <a:off x="1097278" y="1845734"/>
            <a:ext cx="10129521" cy="4023360"/>
          </a:xfrm>
        </p:spPr>
        <p:txBody>
          <a:bodyPr/>
          <a:lstStyle/>
          <a:p>
            <a:r>
              <a:rPr lang="en-US" b="1" dirty="0"/>
              <a:t>Participatory action </a:t>
            </a:r>
            <a:r>
              <a:rPr lang="en-US" dirty="0"/>
              <a:t>research involves participants as co-researchers .</a:t>
            </a:r>
          </a:p>
          <a:p>
            <a:r>
              <a:rPr lang="en-US" b="1" dirty="0"/>
              <a:t>Critical participatory action </a:t>
            </a:r>
            <a:r>
              <a:rPr lang="en-US" dirty="0"/>
              <a:t>research involves participants as co-researchers and addresses what is unsustainable, unjust, and irrational.</a:t>
            </a:r>
          </a:p>
          <a:p>
            <a:endParaRPr lang="en-US" dirty="0"/>
          </a:p>
          <a:p>
            <a:r>
              <a:rPr lang="en-US" dirty="0"/>
              <a:t>There are many other types of action research. </a:t>
            </a:r>
          </a:p>
        </p:txBody>
      </p:sp>
    </p:spTree>
    <p:extLst>
      <p:ext uri="{BB962C8B-B14F-4D97-AF65-F5344CB8AC3E}">
        <p14:creationId xmlns:p14="http://schemas.microsoft.com/office/powerpoint/2010/main" val="2200660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B3167-81C6-4CF0-AA79-E0236522204E}"/>
              </a:ext>
            </a:extLst>
          </p:cNvPr>
          <p:cNvSpPr>
            <a:spLocks noGrp="1"/>
          </p:cNvSpPr>
          <p:nvPr>
            <p:ph type="title"/>
          </p:nvPr>
        </p:nvSpPr>
        <p:spPr/>
        <p:txBody>
          <a:bodyPr/>
          <a:lstStyle/>
          <a:p>
            <a:r>
              <a:rPr lang="en-US" dirty="0"/>
              <a:t>NOT ON EXAM – Erik Olin Wright</a:t>
            </a:r>
          </a:p>
        </p:txBody>
      </p:sp>
      <p:sp>
        <p:nvSpPr>
          <p:cNvPr id="3" name="Content Placeholder 2">
            <a:extLst>
              <a:ext uri="{FF2B5EF4-FFF2-40B4-BE49-F238E27FC236}">
                <a16:creationId xmlns:a16="http://schemas.microsoft.com/office/drawing/2014/main" id="{9743856B-931A-47CC-BBAF-7A0FD4067730}"/>
              </a:ext>
            </a:extLst>
          </p:cNvPr>
          <p:cNvSpPr>
            <a:spLocks noGrp="1"/>
          </p:cNvSpPr>
          <p:nvPr>
            <p:ph idx="1"/>
          </p:nvPr>
        </p:nvSpPr>
        <p:spPr/>
        <p:txBody>
          <a:bodyPr/>
          <a:lstStyle/>
          <a:p>
            <a:r>
              <a:rPr lang="en-US" dirty="0"/>
              <a:t>1 – Desirable</a:t>
            </a:r>
          </a:p>
          <a:p>
            <a:r>
              <a:rPr lang="en-US" dirty="0"/>
              <a:t>2 – Viable </a:t>
            </a:r>
          </a:p>
          <a:p>
            <a:r>
              <a:rPr lang="en-US" dirty="0"/>
              <a:t>3 – Achievable</a:t>
            </a:r>
          </a:p>
          <a:p>
            <a:endParaRPr lang="en-US" dirty="0"/>
          </a:p>
        </p:txBody>
      </p:sp>
    </p:spTree>
    <p:extLst>
      <p:ext uri="{BB962C8B-B14F-4D97-AF65-F5344CB8AC3E}">
        <p14:creationId xmlns:p14="http://schemas.microsoft.com/office/powerpoint/2010/main" val="309508368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4028</TotalTime>
  <Words>664</Words>
  <Application>Microsoft Office PowerPoint</Application>
  <PresentationFormat>Widescreen</PresentationFormat>
  <Paragraphs>57</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Calibri</vt:lpstr>
      <vt:lpstr>Calibri Light</vt:lpstr>
      <vt:lpstr>Retrospect</vt:lpstr>
      <vt:lpstr>Fundamentals of Social Psychology</vt:lpstr>
      <vt:lpstr>Critique</vt:lpstr>
      <vt:lpstr>Critical Social Psychology Sets Out To  (Gough, McFadden, McDonald, 2013)</vt:lpstr>
      <vt:lpstr>Ways to Practice Critical Social Psychology Research (Gough, McFadden, McDonald, 2013)</vt:lpstr>
      <vt:lpstr>Four Key Action Strategies For Promoting Positive Social Change (Gough, McFadden, McDonald, 2013)</vt:lpstr>
      <vt:lpstr>NOT ON EXAM – Activist Methods Smith, G. (1990) Political Activist as Ethnographer, Social Problems, 37(4), 629 – 648. </vt:lpstr>
      <vt:lpstr>NOT ON EXAM – Action Research</vt:lpstr>
      <vt:lpstr>NOT ON EXAM - Forms of Action Research</vt:lpstr>
      <vt:lpstr>NOT ON EXAM – Erik Olin Wright</vt:lpstr>
      <vt:lpstr>NOT ON EXAM – Example of Critical Participatory Action Research </vt:lpstr>
      <vt:lpstr>OBVIOUSLY NOT ON EXAM – Questions or Concerns?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562</cp:revision>
  <dcterms:created xsi:type="dcterms:W3CDTF">2016-08-29T02:04:56Z</dcterms:created>
  <dcterms:modified xsi:type="dcterms:W3CDTF">2018-08-14T17:58:16Z</dcterms:modified>
</cp:coreProperties>
</file>