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3" r:id="rId3"/>
    <p:sldId id="275" r:id="rId4"/>
    <p:sldId id="274" r:id="rId5"/>
    <p:sldId id="277" r:id="rId6"/>
    <p:sldId id="278" r:id="rId7"/>
    <p:sldId id="276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8" autoAdjust="0"/>
    <p:restoredTop sz="94619" autoAdjust="0"/>
  </p:normalViewPr>
  <p:slideViewPr>
    <p:cSldViewPr snapToGrid="0">
      <p:cViewPr>
        <p:scale>
          <a:sx n="88" d="100"/>
          <a:sy n="88" d="100"/>
        </p:scale>
        <p:origin x="8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2018-08-13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Fundamentals of Social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Prosocial Behaviour</a:t>
            </a:r>
          </a:p>
          <a:p>
            <a:r>
              <a:rPr lang="en-CA" dirty="0"/>
              <a:t>August 13</a:t>
            </a:r>
            <a:r>
              <a:rPr lang="en-CA" baseline="30000" dirty="0"/>
              <a:t>th</a:t>
            </a:r>
            <a:r>
              <a:rPr lang="en-CA" dirty="0"/>
              <a:t>, 2018</a:t>
            </a:r>
          </a:p>
          <a:p>
            <a:r>
              <a:rPr lang="en-CA" dirty="0"/>
              <a:t>Erik Chevrier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AE1E-B314-42D8-B0A6-9E718510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Personal Determinants of Prosocial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B491-7E0C-44F4-8BB2-AD233F77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Altruistic personality – </a:t>
            </a:r>
            <a:r>
              <a:rPr lang="en-US" dirty="0"/>
              <a:t>Aspects of a person’s makeup that cause them to help others in a wide variety of situations. </a:t>
            </a:r>
          </a:p>
          <a:p>
            <a:pPr lvl="1"/>
            <a:r>
              <a:rPr lang="en-US" dirty="0"/>
              <a:t>People who score high on altruistic personality scales are not much more likely to help than others – situation and context are important. </a:t>
            </a:r>
          </a:p>
          <a:p>
            <a:r>
              <a:rPr lang="en-US" b="1" dirty="0"/>
              <a:t>Gender differences – </a:t>
            </a:r>
            <a:r>
              <a:rPr lang="en-US" dirty="0"/>
              <a:t>women labeled as more nurturing/caring, men as more chivalrous/heroic</a:t>
            </a:r>
          </a:p>
          <a:p>
            <a:r>
              <a:rPr lang="en-US" b="1" dirty="0"/>
              <a:t>Socioeconomic status – </a:t>
            </a:r>
            <a:r>
              <a:rPr lang="en-US" dirty="0"/>
              <a:t>Lower economic status people are more prosocial</a:t>
            </a:r>
          </a:p>
          <a:p>
            <a:r>
              <a:rPr lang="en-US" b="1" dirty="0"/>
              <a:t>People are more prosocial with in-groups than out-groups</a:t>
            </a:r>
          </a:p>
          <a:p>
            <a:pPr lvl="1"/>
            <a:r>
              <a:rPr lang="en-US" dirty="0"/>
              <a:t>Interdependent cultures are more prosocial with in-group members than independent cultures</a:t>
            </a:r>
          </a:p>
          <a:p>
            <a:pPr lvl="1"/>
            <a:r>
              <a:rPr lang="en-US" dirty="0"/>
              <a:t>Interdependent cultures are less likely to help out-group members than independent cultures</a:t>
            </a:r>
          </a:p>
          <a:p>
            <a:pPr lvl="1"/>
            <a:r>
              <a:rPr lang="en-US" dirty="0"/>
              <a:t>Interdependent cultures take less credit for altruism than independent cultures</a:t>
            </a:r>
          </a:p>
          <a:p>
            <a:r>
              <a:rPr lang="en-US" b="1" dirty="0"/>
              <a:t>Religion and prosocial behaviour</a:t>
            </a:r>
          </a:p>
          <a:p>
            <a:pPr lvl="1"/>
            <a:r>
              <a:rPr lang="en-US" dirty="0"/>
              <a:t>Religious people are more prosocial than nonreligious people, especially if the help is known publicly</a:t>
            </a:r>
          </a:p>
          <a:p>
            <a:r>
              <a:rPr lang="en-US" b="1" dirty="0"/>
              <a:t>Effects of Mood</a:t>
            </a:r>
          </a:p>
          <a:p>
            <a:pPr lvl="1"/>
            <a:r>
              <a:rPr lang="en-US" b="1" dirty="0"/>
              <a:t>Feel good, do good</a:t>
            </a:r>
            <a:r>
              <a:rPr lang="en-US" dirty="0"/>
              <a:t> – Three reasons (1) look at bright side, (2) prolongs good mood, (3) increases self awareness &amp; makes us more likely to behave according to our values and ideals</a:t>
            </a:r>
          </a:p>
          <a:p>
            <a:pPr lvl="1"/>
            <a:r>
              <a:rPr lang="en-US" b="1" dirty="0"/>
              <a:t>Negative state-relief hypothesis </a:t>
            </a:r>
            <a:r>
              <a:rPr lang="en-US" dirty="0"/>
              <a:t>– People help in order to alleviate their own sadness and distress.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5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7375-6EB9-495A-93B6-EBC2868F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Situational Determinants of Prosocial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5AE92-5B42-4C23-9DCD-68AE7952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 environments foster more prosocial behaviour than urban environments </a:t>
            </a:r>
          </a:p>
          <a:p>
            <a:pPr lvl="1"/>
            <a:r>
              <a:rPr lang="en-US" b="1" dirty="0"/>
              <a:t>Urban overload hypothesis – </a:t>
            </a:r>
            <a:r>
              <a:rPr lang="en-US" dirty="0"/>
              <a:t>The theory that because people living in cities are constantly being bombarded with stimulation, they keep to themselves to avoid being overloaded. </a:t>
            </a:r>
          </a:p>
          <a:p>
            <a:pPr lvl="1"/>
            <a:r>
              <a:rPr lang="en-US" b="1" dirty="0"/>
              <a:t>Residential mobility – </a:t>
            </a:r>
            <a:r>
              <a:rPr lang="en-US" dirty="0"/>
              <a:t>People who reside in the same location for a long time are more likely to feel attachment to the community and help more. Prosocial behaviour is much more likely when people feel part of a group or community. </a:t>
            </a:r>
          </a:p>
          <a:p>
            <a:pPr lvl="1"/>
            <a:r>
              <a:rPr lang="en-US" b="1" dirty="0"/>
              <a:t>Bystander effect – </a:t>
            </a:r>
            <a:r>
              <a:rPr lang="en-US" dirty="0"/>
              <a:t>The finding that the greater number of bystanders who witness an emergency, the less likely it is that any one of them will help. (See Next Slide) </a:t>
            </a:r>
          </a:p>
          <a:p>
            <a:pPr lvl="2"/>
            <a:r>
              <a:rPr lang="en-US" b="1" dirty="0"/>
              <a:t>Pluralistic ignorance </a:t>
            </a:r>
            <a:r>
              <a:rPr lang="en-US" dirty="0"/>
              <a:t>– The phenomenon whereby bystanders assume that nothing is wrong in an emergency because no one else looks concerned. </a:t>
            </a:r>
          </a:p>
          <a:p>
            <a:pPr lvl="2"/>
            <a:r>
              <a:rPr lang="en-US" b="1" dirty="0"/>
              <a:t>Diffusion of responsibility – </a:t>
            </a:r>
            <a:r>
              <a:rPr lang="en-US" dirty="0"/>
              <a:t>Each bystander’s sense of responsibility to help decrease as the number of witnesses to an emergency or crisis increases. </a:t>
            </a:r>
          </a:p>
        </p:txBody>
      </p:sp>
    </p:spTree>
    <p:extLst>
      <p:ext uri="{BB962C8B-B14F-4D97-AF65-F5344CB8AC3E}">
        <p14:creationId xmlns:p14="http://schemas.microsoft.com/office/powerpoint/2010/main" val="378473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EFB8F-E8B4-4020-8014-8B687235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Bystander Effect</a:t>
            </a:r>
          </a:p>
        </p:txBody>
      </p:sp>
      <p:pic>
        <p:nvPicPr>
          <p:cNvPr id="7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2E852EF4-F567-4767-9DC1-F9D8A0E84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7" y="640080"/>
            <a:ext cx="4740442" cy="36027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A15A648-4110-4642-B85A-303845D72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276244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707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94B6-7D23-41F4-B51D-E812983B0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Increasing Helping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83B7-F838-4A30-BABA-1362CDE1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Remember – people don’t always want to be helped, it’s best to ask first!</a:t>
            </a:r>
          </a:p>
          <a:p>
            <a:r>
              <a:rPr lang="en-US" dirty="0"/>
              <a:t>Being aware of the barriers can help people be more prosocial </a:t>
            </a:r>
          </a:p>
          <a:p>
            <a:r>
              <a:rPr lang="en-US" dirty="0"/>
              <a:t>Reward prosocial behaviour with positive affirmations (reinforce that the child/person is a good person)</a:t>
            </a:r>
          </a:p>
          <a:p>
            <a:pPr lvl="1"/>
            <a:r>
              <a:rPr lang="en-US" dirty="0"/>
              <a:t>Don’t fell victim to over-justification effect</a:t>
            </a:r>
          </a:p>
          <a:p>
            <a:r>
              <a:rPr lang="en-US" dirty="0"/>
              <a:t>Act </a:t>
            </a:r>
            <a:r>
              <a:rPr lang="en-US" dirty="0" err="1"/>
              <a:t>prosocially</a:t>
            </a:r>
            <a:r>
              <a:rPr lang="en-US" dirty="0"/>
              <a:t> – others learn from you!</a:t>
            </a:r>
          </a:p>
          <a:p>
            <a:r>
              <a:rPr lang="en-US" dirty="0"/>
              <a:t>Prosocial behaviour can be primed (videogames, songs, etc.) </a:t>
            </a:r>
          </a:p>
          <a:p>
            <a:pPr lvl="1"/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D947B22-986B-4C57-BE13-44412F656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221431"/>
            <a:ext cx="3135109" cy="28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6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67F4-8CC2-44D9-A91C-3915B289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D9387-2EB4-4C6B-A620-601A1CB01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prosocial behaviour? What is altruism? What is the debate regarding true altruism – can true altruism be achieved? </a:t>
            </a:r>
          </a:p>
          <a:p>
            <a:r>
              <a:rPr lang="en-US" dirty="0"/>
              <a:t>What are evolutionary theories of prosocial behaviour? What factors seem to contradict the kin selection theory? </a:t>
            </a:r>
          </a:p>
          <a:p>
            <a:r>
              <a:rPr lang="en-US" dirty="0"/>
              <a:t>What is the social exchange theory for relationships? How does the theory apply to prosocial behaviour? </a:t>
            </a:r>
          </a:p>
          <a:p>
            <a:r>
              <a:rPr lang="en-US" dirty="0"/>
              <a:t>How does empathy relate to prosocial behaviour? </a:t>
            </a:r>
          </a:p>
          <a:p>
            <a:r>
              <a:rPr lang="en-US" dirty="0"/>
              <a:t>What are personal determinants of prosocial behaviour? </a:t>
            </a:r>
          </a:p>
          <a:p>
            <a:r>
              <a:rPr lang="en-US" dirty="0"/>
              <a:t>What are situational determinants of prosocial behaviour?</a:t>
            </a:r>
          </a:p>
          <a:p>
            <a:r>
              <a:rPr lang="en-US" dirty="0"/>
              <a:t>What is the bystander effect? Please describe the bystander intervention decision tree. </a:t>
            </a:r>
          </a:p>
          <a:p>
            <a:r>
              <a:rPr lang="en-US" dirty="0"/>
              <a:t>What is pluralistic ignorance? What is diffusion of responsibility? </a:t>
            </a:r>
          </a:p>
          <a:p>
            <a:r>
              <a:rPr lang="en-US" dirty="0"/>
              <a:t>How can we increase </a:t>
            </a:r>
            <a:r>
              <a:rPr lang="en-US"/>
              <a:t>prosocial behaviour?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0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F787-2189-48A8-A7A4-2730C8AD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0166-1197-4AA1-B4C3-1A43C3F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Have a great day! </a:t>
            </a:r>
          </a:p>
          <a:p>
            <a:r>
              <a:rPr lang="en-US" sz="3000" dirty="0"/>
              <a:t>Thanks for the wonderful semester!</a:t>
            </a:r>
          </a:p>
          <a:p>
            <a:r>
              <a:rPr lang="en-US" sz="3000" dirty="0"/>
              <a:t>Don’t forget to study hard!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6210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5A86-E114-4D05-A327-D5B56BFD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7AD91-C8FB-40A0-B782-BE50B9B0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Prosocial behaviour – </a:t>
            </a:r>
            <a:r>
              <a:rPr lang="en-US" dirty="0"/>
              <a:t>any act performed with the goal of benefiting another person.</a:t>
            </a:r>
          </a:p>
          <a:p>
            <a:r>
              <a:rPr lang="en-US" b="1" dirty="0"/>
              <a:t>Altruism – </a:t>
            </a:r>
            <a:r>
              <a:rPr lang="en-US" dirty="0"/>
              <a:t>The desire to help others, even if it involves a cost to the helper.</a:t>
            </a:r>
          </a:p>
          <a:p>
            <a:pPr lvl="1"/>
            <a:r>
              <a:rPr lang="en-US" dirty="0"/>
              <a:t>Other definition…Helping others purely out of self-concern for their well-being (Heinzen &amp; </a:t>
            </a:r>
            <a:r>
              <a:rPr lang="en-US" dirty="0" err="1"/>
              <a:t>Goodfriend</a:t>
            </a:r>
            <a:r>
              <a:rPr lang="en-US" dirty="0"/>
              <a:t>, 2019)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most altruistic thing you have ever done? Was it truly altruistic? </a:t>
            </a:r>
          </a:p>
        </p:txBody>
      </p:sp>
    </p:spTree>
    <p:extLst>
      <p:ext uri="{BB962C8B-B14F-4D97-AF65-F5344CB8AC3E}">
        <p14:creationId xmlns:p14="http://schemas.microsoft.com/office/powerpoint/2010/main" val="12771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FF6B-B47B-4883-A273-141B4F07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0EB27-42FF-4083-914B-CCD4AF83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alien ship is about to attack the planet! You are given two seats on a spaceship that will get you and __________ safely to a habitable planet nearby. Who would you take? What if you were given four seats (you and three more)? </a:t>
            </a:r>
          </a:p>
        </p:txBody>
      </p:sp>
    </p:spTree>
    <p:extLst>
      <p:ext uri="{BB962C8B-B14F-4D97-AF65-F5344CB8AC3E}">
        <p14:creationId xmlns:p14="http://schemas.microsoft.com/office/powerpoint/2010/main" val="69138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A14B-6A97-447B-949C-89A89D80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Evolutionary Theories of Prosocial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38B6-B595-44FF-8813-FA0FC07F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Charles Darwin (1859) &amp; Evolutionary Psychologists  </a:t>
            </a:r>
          </a:p>
          <a:p>
            <a:pPr lvl="1"/>
            <a:r>
              <a:rPr lang="en-US" dirty="0"/>
              <a:t>Natural selection can explain prosocial behaviour</a:t>
            </a:r>
          </a:p>
          <a:p>
            <a:pPr lvl="2"/>
            <a:r>
              <a:rPr lang="en-US" b="1" dirty="0"/>
              <a:t>Kin Selection – </a:t>
            </a:r>
            <a:r>
              <a:rPr lang="en-US" dirty="0"/>
              <a:t>The idea that behaviour that helps a genetic relative is favoured by natural selection. </a:t>
            </a:r>
          </a:p>
          <a:p>
            <a:pPr lvl="2"/>
            <a:r>
              <a:rPr lang="en-US" dirty="0"/>
              <a:t>People who are more likely to follow the ‘biological importance’ rule are considered more likely to survive</a:t>
            </a:r>
          </a:p>
          <a:p>
            <a:pPr marL="384048" lvl="2" indent="0">
              <a:buNone/>
            </a:pPr>
            <a:r>
              <a:rPr lang="en-US" sz="1600" i="1" dirty="0"/>
              <a:t>Closeness is a better predictor of willingness to help (</a:t>
            </a:r>
            <a:r>
              <a:rPr lang="en-US" sz="1600" i="1" dirty="0" err="1"/>
              <a:t>Korchomaros</a:t>
            </a:r>
            <a:r>
              <a:rPr lang="en-US" sz="1600" i="1" dirty="0"/>
              <a:t> &amp; Kenny, 2006)</a:t>
            </a:r>
          </a:p>
          <a:p>
            <a:endParaRPr lang="en-US" b="1" dirty="0"/>
          </a:p>
          <a:p>
            <a:r>
              <a:rPr lang="en-US" b="1" dirty="0"/>
              <a:t>Reciprocity Norm – </a:t>
            </a:r>
            <a:r>
              <a:rPr lang="en-US" dirty="0"/>
              <a:t>The expectation that helping others will increase the likelihood that they will help us in the future. </a:t>
            </a:r>
          </a:p>
          <a:p>
            <a:pPr lvl="1"/>
            <a:r>
              <a:rPr lang="en-US" dirty="0"/>
              <a:t>May be genetically based</a:t>
            </a:r>
          </a:p>
          <a:p>
            <a:pPr lvl="1"/>
            <a:r>
              <a:rPr lang="en-US" dirty="0"/>
              <a:t>Reciprocity in infancy </a:t>
            </a:r>
          </a:p>
          <a:p>
            <a:pPr lvl="1"/>
            <a:r>
              <a:rPr lang="en-US" dirty="0"/>
              <a:t>Learning social norms – link between reciprocity and evolution – adaptive to learn social norms</a:t>
            </a:r>
          </a:p>
          <a:p>
            <a:pPr lvl="1"/>
            <a:r>
              <a:rPr lang="en-US" dirty="0"/>
              <a:t>RECAP – Cialdini six weapons of social influence &amp; door in the face technique </a:t>
            </a:r>
          </a:p>
          <a:p>
            <a:pPr marL="384048" lvl="2" indent="0">
              <a:buNone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7121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5E0D-B589-47AD-956D-2D461873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Social Exchange: The Costs and Rewards of Helping </a:t>
            </a:r>
            <a:r>
              <a:rPr lang="en-US" sz="1200" dirty="0"/>
              <a:t>(CHAPTER 9)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19DC4-9714-48B1-A02B-C80C6600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Social exchange theory – </a:t>
            </a:r>
            <a:r>
              <a:rPr lang="en-US" dirty="0"/>
              <a:t>How people feel about a relationship depends on their perceptions of the rewards and costs of the relationship, the kind of relationship they desire, and the probability that they could have a better relationship with someone else. </a:t>
            </a:r>
          </a:p>
          <a:p>
            <a:r>
              <a:rPr lang="en-US" b="1" dirty="0"/>
              <a:t>Cost-reward ratio – </a:t>
            </a:r>
            <a:r>
              <a:rPr lang="en-US" dirty="0"/>
              <a:t>The notion that there is a balance between the rewards that come from a relationship and the personal cost of maintaining the relationship; if the ratio is not favourable, the result is dissatisfaction. </a:t>
            </a:r>
          </a:p>
          <a:p>
            <a:r>
              <a:rPr lang="en-US" b="1" dirty="0"/>
              <a:t>Comparison level – </a:t>
            </a:r>
            <a:r>
              <a:rPr lang="en-US" dirty="0"/>
              <a:t>People’s expectations about the levels of rewards and costs that they deserve in a relationship. </a:t>
            </a:r>
          </a:p>
          <a:p>
            <a:r>
              <a:rPr lang="en-US" b="1" dirty="0"/>
              <a:t>Comparison level for alternatives – </a:t>
            </a:r>
            <a:r>
              <a:rPr lang="en-US" dirty="0"/>
              <a:t>People’s expectations about the level of rewards and costs they would receive in an alternative relationship. </a:t>
            </a:r>
          </a:p>
          <a:p>
            <a:r>
              <a:rPr lang="en-US" b="1" dirty="0"/>
              <a:t>Investment model – </a:t>
            </a:r>
            <a:r>
              <a:rPr lang="en-US" dirty="0"/>
              <a:t>People’s commitment to a relationship depends on their satisfaction with the relationship in terms of rewards, costs, and comparison level; their comparison level for alternatives; and how much they have invested in the relationship that would be lost by leaving. </a:t>
            </a:r>
          </a:p>
        </p:txBody>
      </p:sp>
    </p:spTree>
    <p:extLst>
      <p:ext uri="{BB962C8B-B14F-4D97-AF65-F5344CB8AC3E}">
        <p14:creationId xmlns:p14="http://schemas.microsoft.com/office/powerpoint/2010/main" val="185138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F5E0D-B589-47AD-956D-2D461873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Social Exchange: The Costs and Rewards of Helping (CHAPTER 9)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A51A1E8-D66B-4C9F-A208-533B2CEDF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661480"/>
            <a:ext cx="6912217" cy="501135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017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BEB7-21CF-4BA6-B9CA-EF1C9179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Exchange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F3999-EBB1-45CF-B811-928D4EBE8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exchange theory looks at costs and rewards of helping</a:t>
            </a:r>
          </a:p>
          <a:p>
            <a:pPr lvl="1"/>
            <a:r>
              <a:rPr lang="en-US" dirty="0"/>
              <a:t>More costly = Less likely to help</a:t>
            </a:r>
          </a:p>
          <a:p>
            <a:pPr lvl="1"/>
            <a:r>
              <a:rPr lang="en-US" dirty="0"/>
              <a:t>More reward = More likely to help</a:t>
            </a:r>
          </a:p>
          <a:p>
            <a:r>
              <a:rPr lang="en-US" dirty="0"/>
              <a:t>True altruism does not exist because people are merely trying to boost self worth - reward</a:t>
            </a:r>
          </a:p>
          <a:p>
            <a:r>
              <a:rPr lang="en-US" dirty="0"/>
              <a:t>Does not fully explain prosocial behaviour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how you feel about someone affect your willingness to help them? </a:t>
            </a:r>
          </a:p>
        </p:txBody>
      </p:sp>
    </p:spTree>
    <p:extLst>
      <p:ext uri="{BB962C8B-B14F-4D97-AF65-F5344CB8AC3E}">
        <p14:creationId xmlns:p14="http://schemas.microsoft.com/office/powerpoint/2010/main" val="278630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1EB38-A0F3-4C86-A019-2E692BD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Empathy and Altruism 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2938DBAB-B3C3-4761-A587-C005FE7B4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883893"/>
            <a:ext cx="5451627" cy="47701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8EEF4-1BFD-4BB2-8489-B6DDBFCB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Daniel Batson (1991) – People help purely out of the goodness of their hearts. </a:t>
            </a:r>
          </a:p>
          <a:p>
            <a:r>
              <a:rPr lang="en-US" dirty="0"/>
              <a:t>Pure altruism comes from </a:t>
            </a:r>
            <a:r>
              <a:rPr lang="en-US" b="1" dirty="0"/>
              <a:t>empathy</a:t>
            </a:r>
            <a:r>
              <a:rPr lang="en-US" dirty="0"/>
              <a:t> – the ability to experience events and emotions the way another person experiences them. </a:t>
            </a:r>
          </a:p>
          <a:p>
            <a:r>
              <a:rPr lang="en-US" b="1" dirty="0"/>
              <a:t>Empathy-Altruism-Hypothesis – </a:t>
            </a:r>
            <a:r>
              <a:rPr lang="en-US" dirty="0"/>
              <a:t>The idea that when we feel empathy for a person, we will attempt to help them purely for altruistic reasons, regardless of what we have to gain. </a:t>
            </a:r>
          </a:p>
          <a:p>
            <a:r>
              <a:rPr lang="en-US" dirty="0"/>
              <a:t>If we don’t share the person’s distress, social exchange comes into play.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262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1EB38-A0F3-4C86-A019-2E692BD0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Empathy and Altruism </a:t>
            </a: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AE99D6-56A7-4E3B-B9D4-48F070A45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95" y="645106"/>
            <a:ext cx="4552420" cy="524774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8EEF4-1BFD-4BB2-8489-B6DDBFCB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Daniel Batson (1991) – People help purely out of the goodness of their hearts. </a:t>
            </a:r>
          </a:p>
          <a:p>
            <a:r>
              <a:rPr lang="en-US" dirty="0"/>
              <a:t>Pure altruism comes from </a:t>
            </a:r>
            <a:r>
              <a:rPr lang="en-US" b="1" dirty="0"/>
              <a:t>empathy</a:t>
            </a:r>
            <a:r>
              <a:rPr lang="en-US" dirty="0"/>
              <a:t> – the ability to experience events and emotions the way another person experiences them. </a:t>
            </a:r>
          </a:p>
          <a:p>
            <a:r>
              <a:rPr lang="en-US" b="1" dirty="0"/>
              <a:t>Empathy-Altruism-Hypothesis – </a:t>
            </a:r>
            <a:r>
              <a:rPr lang="en-US" dirty="0"/>
              <a:t>The idea that when we feel empathy for a person, we will attempt to help them purely for altruistic reasons, regardless of what we have to gain. </a:t>
            </a:r>
          </a:p>
          <a:p>
            <a:r>
              <a:rPr lang="en-US" dirty="0"/>
              <a:t>If we don’t share the person’s distress, social exchange comes into play.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35366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4026</TotalTime>
  <Words>1272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Fundamentals of Social Psychology</vt:lpstr>
      <vt:lpstr>Why Do People Help</vt:lpstr>
      <vt:lpstr>Discussion</vt:lpstr>
      <vt:lpstr>Evolutionary Theories of Prosocial Behaviour</vt:lpstr>
      <vt:lpstr>Social Exchange: The Costs and Rewards of Helping (CHAPTER 9)</vt:lpstr>
      <vt:lpstr>Social Exchange: The Costs and Rewards of Helping (CHAPTER 9)</vt:lpstr>
      <vt:lpstr>Social Exchange Theory</vt:lpstr>
      <vt:lpstr>Empathy and Altruism </vt:lpstr>
      <vt:lpstr>Empathy and Altruism </vt:lpstr>
      <vt:lpstr>Personal Determinants of Prosocial Behaviour</vt:lpstr>
      <vt:lpstr>Situational Determinants of Prosocial Behaviour</vt:lpstr>
      <vt:lpstr>Bystander Effect</vt:lpstr>
      <vt:lpstr>Increasing Helping</vt:lpstr>
      <vt:lpstr>Learning Check!</vt:lpstr>
      <vt:lpstr>Questions or Concerns?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559</cp:revision>
  <dcterms:created xsi:type="dcterms:W3CDTF">2016-08-29T02:04:56Z</dcterms:created>
  <dcterms:modified xsi:type="dcterms:W3CDTF">2018-08-13T15:43:38Z</dcterms:modified>
</cp:coreProperties>
</file>