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1" r:id="rId3"/>
    <p:sldId id="258" r:id="rId4"/>
    <p:sldId id="265" r:id="rId5"/>
    <p:sldId id="268" r:id="rId6"/>
    <p:sldId id="262" r:id="rId7"/>
    <p:sldId id="263"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2018-09-13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2018-09-13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2018-09-13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2018-09-13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2018-09-13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2018-09-13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2018-09-13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Cultural significance of food project</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E2CA-80F3-4327-AC07-7319D31184F6}"/>
              </a:ext>
            </a:extLst>
          </p:cNvPr>
          <p:cNvSpPr>
            <a:spLocks noGrp="1"/>
          </p:cNvSpPr>
          <p:nvPr>
            <p:ph type="title"/>
          </p:nvPr>
        </p:nvSpPr>
        <p:spPr/>
        <p:txBody>
          <a:bodyPr/>
          <a:lstStyle/>
          <a:p>
            <a:r>
              <a:rPr lang="en-US" dirty="0"/>
              <a:t>Cultural Significance of Food Assignment Breakdown</a:t>
            </a:r>
          </a:p>
        </p:txBody>
      </p:sp>
      <p:sp>
        <p:nvSpPr>
          <p:cNvPr id="3" name="Content Placeholder 2">
            <a:extLst>
              <a:ext uri="{FF2B5EF4-FFF2-40B4-BE49-F238E27FC236}">
                <a16:creationId xmlns:a16="http://schemas.microsoft.com/office/drawing/2014/main" id="{1AE6A921-A926-4455-B2FC-D0EABA5CE207}"/>
              </a:ext>
            </a:extLst>
          </p:cNvPr>
          <p:cNvSpPr>
            <a:spLocks noGrp="1"/>
          </p:cNvSpPr>
          <p:nvPr>
            <p:ph idx="1"/>
          </p:nvPr>
        </p:nvSpPr>
        <p:spPr/>
        <p:txBody>
          <a:bodyPr/>
          <a:lstStyle/>
          <a:p>
            <a:r>
              <a:rPr lang="en-US" dirty="0"/>
              <a:t>1 – Pick a food item that you will ‘produce’ for the class on November 21</a:t>
            </a:r>
          </a:p>
          <a:p>
            <a:pPr lvl="1"/>
            <a:r>
              <a:rPr lang="en-US" dirty="0"/>
              <a:t>The food item can be related to your cultural heritage but, you can ‘produce’ any food item</a:t>
            </a:r>
          </a:p>
          <a:p>
            <a:r>
              <a:rPr lang="en-US" dirty="0"/>
              <a:t>2 – Create a report about the food item – Due October 10</a:t>
            </a:r>
            <a:r>
              <a:rPr lang="en-US" baseline="30000" dirty="0"/>
              <a:t>th</a:t>
            </a:r>
            <a:r>
              <a:rPr lang="en-US" dirty="0"/>
              <a:t> </a:t>
            </a:r>
          </a:p>
          <a:p>
            <a:pPr lvl="1"/>
            <a:r>
              <a:rPr lang="en-US" dirty="0"/>
              <a:t>Interview with family member, preferably a grandparent</a:t>
            </a:r>
          </a:p>
          <a:p>
            <a:pPr lvl="1"/>
            <a:r>
              <a:rPr lang="en-US" dirty="0"/>
              <a:t>Traditional research paper</a:t>
            </a:r>
          </a:p>
          <a:p>
            <a:r>
              <a:rPr lang="en-US" dirty="0"/>
              <a:t>Prepare the food item and bring it to our potluck on the 21</a:t>
            </a:r>
            <a:r>
              <a:rPr lang="en-US" baseline="30000" dirty="0"/>
              <a:t>st</a:t>
            </a:r>
            <a:r>
              <a:rPr lang="en-US" dirty="0"/>
              <a:t> of November </a:t>
            </a:r>
          </a:p>
        </p:txBody>
      </p:sp>
    </p:spTree>
    <p:extLst>
      <p:ext uri="{BB962C8B-B14F-4D97-AF65-F5344CB8AC3E}">
        <p14:creationId xmlns:p14="http://schemas.microsoft.com/office/powerpoint/2010/main" val="11723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Cultural Significance of Food Assignment</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sz="2400" b="1" dirty="0"/>
              <a:t>Main Question: What is the cultural significance of your food item? </a:t>
            </a:r>
            <a:endParaRPr lang="en-CA" dirty="0"/>
          </a:p>
          <a:p>
            <a:r>
              <a:rPr lang="en-CA" dirty="0"/>
              <a:t>Food culture refers to the practices, attitudes, and beliefs as well as the networks and institutions surrounding the production, distribution, and consumption of food. </a:t>
            </a:r>
          </a:p>
          <a:p>
            <a:r>
              <a:rPr lang="en-CA" dirty="0"/>
              <a:t>It encompasses the concepts of </a:t>
            </a:r>
            <a:r>
              <a:rPr lang="en-CA" dirty="0" err="1"/>
              <a:t>foodways</a:t>
            </a:r>
            <a:r>
              <a:rPr lang="en-CA" dirty="0"/>
              <a:t>,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BA37-56E6-4EA6-86DB-589D23AE4AC1}"/>
              </a:ext>
            </a:extLst>
          </p:cNvPr>
          <p:cNvSpPr>
            <a:spLocks noGrp="1"/>
          </p:cNvSpPr>
          <p:nvPr>
            <p:ph type="title"/>
          </p:nvPr>
        </p:nvSpPr>
        <p:spPr/>
        <p:txBody>
          <a:bodyPr/>
          <a:lstStyle/>
          <a:p>
            <a:r>
              <a:rPr lang="en-US" dirty="0"/>
              <a:t>Cultural Significance of Food – Interview with Family Member/Grandparent</a:t>
            </a:r>
          </a:p>
        </p:txBody>
      </p:sp>
      <p:sp>
        <p:nvSpPr>
          <p:cNvPr id="3" name="Content Placeholder 2">
            <a:extLst>
              <a:ext uri="{FF2B5EF4-FFF2-40B4-BE49-F238E27FC236}">
                <a16:creationId xmlns:a16="http://schemas.microsoft.com/office/drawing/2014/main" id="{27A26346-4449-4603-BE55-AFAD98BF0AE9}"/>
              </a:ext>
            </a:extLst>
          </p:cNvPr>
          <p:cNvSpPr>
            <a:spLocks noGrp="1"/>
          </p:cNvSpPr>
          <p:nvPr>
            <p:ph idx="1"/>
          </p:nvPr>
        </p:nvSpPr>
        <p:spPr/>
        <p:txBody>
          <a:bodyPr>
            <a:normAutofit lnSpcReduction="10000"/>
          </a:bodyPr>
          <a:lstStyle/>
          <a:p>
            <a:r>
              <a:rPr lang="en-US" dirty="0"/>
              <a:t>Talk with a family member about the cultural significance of the food item you bring, only if it is relevant to their cultural heritage. You should develop a series of interview/discussion questions to find out: </a:t>
            </a:r>
          </a:p>
          <a:p>
            <a:pPr lvl="1"/>
            <a:r>
              <a:rPr lang="en-US" dirty="0"/>
              <a:t>What the food item means to them</a:t>
            </a:r>
          </a:p>
          <a:p>
            <a:pPr lvl="1"/>
            <a:r>
              <a:rPr lang="en-US" dirty="0"/>
              <a:t>What the food item means to their culture (defining culture and becoming defined by culture)</a:t>
            </a:r>
          </a:p>
          <a:p>
            <a:pPr lvl="1"/>
            <a:r>
              <a:rPr lang="en-US" dirty="0"/>
              <a:t>What historical overview (political, economic and social conditions) of the time and space from which your food item comes from</a:t>
            </a:r>
          </a:p>
          <a:p>
            <a:pPr lvl="1"/>
            <a:r>
              <a:rPr lang="en-US" dirty="0"/>
              <a:t>Any other interesting questions that help define the </a:t>
            </a:r>
            <a:r>
              <a:rPr lang="en-CA" dirty="0"/>
              <a:t>practices, attitudes, and beliefs as well as the networks and institutions surrounding the production, distribution, and consumption of the food item you chose. </a:t>
            </a:r>
          </a:p>
          <a:p>
            <a:pPr marL="201168" lvl="1" indent="0">
              <a:buNone/>
            </a:pPr>
            <a:endParaRPr lang="en-US" dirty="0"/>
          </a:p>
          <a:p>
            <a:pPr lvl="1"/>
            <a:r>
              <a:rPr lang="en-US" b="1" dirty="0"/>
              <a:t>Reports should include:  </a:t>
            </a:r>
            <a:r>
              <a:rPr lang="en-US" dirty="0"/>
              <a:t>An introduction to the food item you chose, brief overview of methodology, findings, discussion about the cultural significance of food items. Please do not just write out the questions and provide answers, but write a research paper about your findings. </a:t>
            </a:r>
          </a:p>
        </p:txBody>
      </p:sp>
    </p:spTree>
    <p:extLst>
      <p:ext uri="{BB962C8B-B14F-4D97-AF65-F5344CB8AC3E}">
        <p14:creationId xmlns:p14="http://schemas.microsoft.com/office/powerpoint/2010/main" val="343383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D018-6F69-46CC-B511-B4834AC4CC41}"/>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D57907C3-FD34-4DA9-9BCA-414A9D9314C9}"/>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No more than 3 pages</a:t>
            </a:r>
          </a:p>
        </p:txBody>
      </p:sp>
      <p:graphicFrame>
        <p:nvGraphicFramePr>
          <p:cNvPr id="5" name="Object 4">
            <a:extLst>
              <a:ext uri="{FF2B5EF4-FFF2-40B4-BE49-F238E27FC236}">
                <a16:creationId xmlns:a16="http://schemas.microsoft.com/office/drawing/2014/main" id="{24B12527-897A-44C2-B048-D154C440FBF9}"/>
              </a:ext>
            </a:extLst>
          </p:cNvPr>
          <p:cNvGraphicFramePr>
            <a:graphicFrameLocks noChangeAspect="1"/>
          </p:cNvGraphicFramePr>
          <p:nvPr>
            <p:extLst>
              <p:ext uri="{D42A27DB-BD31-4B8C-83A1-F6EECF244321}">
                <p14:modId xmlns:p14="http://schemas.microsoft.com/office/powerpoint/2010/main" val="3250938390"/>
              </p:ext>
            </p:extLst>
          </p:nvPr>
        </p:nvGraphicFramePr>
        <p:xfrm>
          <a:off x="1177108" y="1899331"/>
          <a:ext cx="10058400" cy="1831655"/>
        </p:xfrm>
        <a:graphic>
          <a:graphicData uri="http://schemas.openxmlformats.org/presentationml/2006/ole">
            <mc:AlternateContent xmlns:mc="http://schemas.openxmlformats.org/markup-compatibility/2006">
              <mc:Choice xmlns:v="urn:schemas-microsoft-com:vml" Requires="v">
                <p:oleObj spid="_x0000_s3081" name="Worksheet" r:id="rId3" imgW="6102540" imgH="1111348" progId="Excel.Sheet.12">
                  <p:embed/>
                </p:oleObj>
              </mc:Choice>
              <mc:Fallback>
                <p:oleObj name="Worksheet" r:id="rId3" imgW="6102540" imgH="1111348" progId="Excel.Sheet.12">
                  <p:embed/>
                  <p:pic>
                    <p:nvPicPr>
                      <p:cNvPr id="5" name="Object 4">
                        <a:extLst>
                          <a:ext uri="{FF2B5EF4-FFF2-40B4-BE49-F238E27FC236}">
                            <a16:creationId xmlns:a16="http://schemas.microsoft.com/office/drawing/2014/main" id="{B7301FAC-F6F2-4BA1-96D7-F114A1D18661}"/>
                          </a:ext>
                        </a:extLst>
                      </p:cNvPr>
                      <p:cNvPicPr/>
                      <p:nvPr/>
                    </p:nvPicPr>
                    <p:blipFill>
                      <a:blip r:embed="rId4"/>
                      <a:stretch>
                        <a:fillRect/>
                      </a:stretch>
                    </p:blipFill>
                    <p:spPr>
                      <a:xfrm>
                        <a:off x="1177108" y="1899331"/>
                        <a:ext cx="10058400" cy="1831655"/>
                      </a:xfrm>
                      <a:prstGeom prst="rect">
                        <a:avLst/>
                      </a:prstGeom>
                    </p:spPr>
                  </p:pic>
                </p:oleObj>
              </mc:Fallback>
            </mc:AlternateContent>
          </a:graphicData>
        </a:graphic>
      </p:graphicFrame>
    </p:spTree>
    <p:extLst>
      <p:ext uri="{BB962C8B-B14F-4D97-AF65-F5344CB8AC3E}">
        <p14:creationId xmlns:p14="http://schemas.microsoft.com/office/powerpoint/2010/main" val="199582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Cultural Significance of Food – Traditional Report </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sz="2400" dirty="0"/>
              <a:t>Your paper should identify the </a:t>
            </a:r>
            <a:r>
              <a:rPr lang="en-CA" sz="2400" dirty="0"/>
              <a:t>the practices, attitudes, and beliefs as well as the networks and institutions surrounding the production, distribution, and consumption of the food item you chose.  </a:t>
            </a:r>
            <a:endParaRPr lang="en-US" sz="2400" dirty="0"/>
          </a:p>
          <a:p>
            <a:r>
              <a:rPr lang="en-US" sz="2400" dirty="0"/>
              <a:t>Topics can include but are not limited to: </a:t>
            </a:r>
          </a:p>
          <a:p>
            <a:r>
              <a:rPr lang="en-US" sz="2400" dirty="0"/>
              <a:t>Labour, gender, class, privilege, colonialism, race, health, economy, community, environmental footprint, alternative food systems, survival, social justice, sovereignty, etc. </a:t>
            </a:r>
            <a:endParaRPr lang="en-CA" sz="1600" i="1" dirty="0"/>
          </a:p>
        </p:txBody>
      </p:sp>
    </p:spTree>
    <p:extLst>
      <p:ext uri="{BB962C8B-B14F-4D97-AF65-F5344CB8AC3E}">
        <p14:creationId xmlns:p14="http://schemas.microsoft.com/office/powerpoint/2010/main" val="142319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D018-6F69-46CC-B511-B4834AC4CC41}"/>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D57907C3-FD34-4DA9-9BCA-414A9D9314C9}"/>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No more than 3 pages</a:t>
            </a:r>
          </a:p>
        </p:txBody>
      </p:sp>
      <p:graphicFrame>
        <p:nvGraphicFramePr>
          <p:cNvPr id="8" name="Object 7">
            <a:extLst>
              <a:ext uri="{FF2B5EF4-FFF2-40B4-BE49-F238E27FC236}">
                <a16:creationId xmlns:a16="http://schemas.microsoft.com/office/drawing/2014/main" id="{9DE3675A-AED8-46B9-83F5-9F185B229C55}"/>
              </a:ext>
            </a:extLst>
          </p:cNvPr>
          <p:cNvGraphicFramePr>
            <a:graphicFrameLocks noChangeAspect="1"/>
          </p:cNvGraphicFramePr>
          <p:nvPr>
            <p:extLst>
              <p:ext uri="{D42A27DB-BD31-4B8C-83A1-F6EECF244321}">
                <p14:modId xmlns:p14="http://schemas.microsoft.com/office/powerpoint/2010/main" val="3493386631"/>
              </p:ext>
            </p:extLst>
          </p:nvPr>
        </p:nvGraphicFramePr>
        <p:xfrm>
          <a:off x="1259568" y="1845734"/>
          <a:ext cx="9870030" cy="1797352"/>
        </p:xfrm>
        <a:graphic>
          <a:graphicData uri="http://schemas.openxmlformats.org/presentationml/2006/ole">
            <mc:AlternateContent xmlns:mc="http://schemas.openxmlformats.org/markup-compatibility/2006">
              <mc:Choice xmlns:v="urn:schemas-microsoft-com:vml" Requires="v">
                <p:oleObj spid="_x0000_s1033" name="Worksheet" r:id="rId3" imgW="6102540" imgH="1111348" progId="Excel.Sheet.12">
                  <p:embed/>
                </p:oleObj>
              </mc:Choice>
              <mc:Fallback>
                <p:oleObj name="Worksheet" r:id="rId3" imgW="6102540" imgH="1111348" progId="Excel.Sheet.12">
                  <p:embed/>
                  <p:pic>
                    <p:nvPicPr>
                      <p:cNvPr id="0" name=""/>
                      <p:cNvPicPr/>
                      <p:nvPr/>
                    </p:nvPicPr>
                    <p:blipFill>
                      <a:blip r:embed="rId4"/>
                      <a:stretch>
                        <a:fillRect/>
                      </a:stretch>
                    </p:blipFill>
                    <p:spPr>
                      <a:xfrm>
                        <a:off x="1259568" y="1845734"/>
                        <a:ext cx="9870030" cy="1797352"/>
                      </a:xfrm>
                      <a:prstGeom prst="rect">
                        <a:avLst/>
                      </a:prstGeom>
                    </p:spPr>
                  </p:pic>
                </p:oleObj>
              </mc:Fallback>
            </mc:AlternateContent>
          </a:graphicData>
        </a:graphic>
      </p:graphicFrame>
    </p:spTree>
    <p:extLst>
      <p:ext uri="{BB962C8B-B14F-4D97-AF65-F5344CB8AC3E}">
        <p14:creationId xmlns:p14="http://schemas.microsoft.com/office/powerpoint/2010/main" val="42631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D498-2EE9-4CAC-9381-4B2CF2772838}"/>
              </a:ext>
            </a:extLst>
          </p:cNvPr>
          <p:cNvSpPr>
            <a:spLocks noGrp="1"/>
          </p:cNvSpPr>
          <p:nvPr>
            <p:ph type="title"/>
          </p:nvPr>
        </p:nvSpPr>
        <p:spPr/>
        <p:txBody>
          <a:bodyPr/>
          <a:lstStyle/>
          <a:p>
            <a:r>
              <a:rPr lang="en-US" dirty="0"/>
              <a:t>You can do Artistic Pieces</a:t>
            </a:r>
          </a:p>
        </p:txBody>
      </p:sp>
      <p:sp>
        <p:nvSpPr>
          <p:cNvPr id="3" name="Content Placeholder 2">
            <a:extLst>
              <a:ext uri="{FF2B5EF4-FFF2-40B4-BE49-F238E27FC236}">
                <a16:creationId xmlns:a16="http://schemas.microsoft.com/office/drawing/2014/main" id="{2FA4E999-71CC-4836-AEAE-AD934E3D3068}"/>
              </a:ext>
            </a:extLst>
          </p:cNvPr>
          <p:cNvSpPr>
            <a:spLocks noGrp="1"/>
          </p:cNvSpPr>
          <p:nvPr>
            <p:ph idx="1"/>
          </p:nvPr>
        </p:nvSpPr>
        <p:spPr/>
        <p:txBody>
          <a:bodyPr/>
          <a:lstStyle/>
          <a:p>
            <a:r>
              <a:rPr lang="en-US" dirty="0"/>
              <a:t>You can do a video, website, blog, performance, and/or other creative ways to express yourself instead of a traditional paper. </a:t>
            </a:r>
          </a:p>
          <a:p>
            <a:endParaRPr lang="en-US" dirty="0"/>
          </a:p>
          <a:p>
            <a:r>
              <a:rPr lang="en-US" sz="3000" b="1" dirty="0"/>
              <a:t>These must be approved by me first.</a:t>
            </a:r>
          </a:p>
        </p:txBody>
      </p:sp>
    </p:spTree>
    <p:extLst>
      <p:ext uri="{BB962C8B-B14F-4D97-AF65-F5344CB8AC3E}">
        <p14:creationId xmlns:p14="http://schemas.microsoft.com/office/powerpoint/2010/main" val="220188500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2160</TotalTime>
  <Words>569</Words>
  <Application>Microsoft Office PowerPoint</Application>
  <PresentationFormat>Widescreen</PresentationFormat>
  <Paragraphs>48</Paragraphs>
  <Slides>8</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Calibri</vt:lpstr>
      <vt:lpstr>Calibri Light</vt:lpstr>
      <vt:lpstr>Retrospect</vt:lpstr>
      <vt:lpstr>Worksheet</vt:lpstr>
      <vt:lpstr>Food and Culture</vt:lpstr>
      <vt:lpstr>Cultural Significance of Food Assignment Breakdown</vt:lpstr>
      <vt:lpstr>Cultural Significance of Food Assignment</vt:lpstr>
      <vt:lpstr>Cultural Significance of Food – Interview with Family Member/Grandparent</vt:lpstr>
      <vt:lpstr>Grading</vt:lpstr>
      <vt:lpstr>Cultural Significance of Food – Traditional Report </vt:lpstr>
      <vt:lpstr>Grading</vt:lpstr>
      <vt:lpstr>You can do Artistic Pieces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196</cp:revision>
  <dcterms:created xsi:type="dcterms:W3CDTF">2016-08-29T02:04:56Z</dcterms:created>
  <dcterms:modified xsi:type="dcterms:W3CDTF">2018-09-13T06:04:29Z</dcterms:modified>
</cp:coreProperties>
</file>