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278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89" d="100"/>
          <a:sy n="89" d="100"/>
        </p:scale>
        <p:origin x="6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2018-09-27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Advertising and the Consumer Culture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History of Advertising and </a:t>
            </a:r>
            <a:r>
              <a:rPr lang="en-CA"/>
              <a:t>Consumer Culture</a:t>
            </a:r>
          </a:p>
          <a:p>
            <a:r>
              <a:rPr lang="en-CA"/>
              <a:t>Erik </a:t>
            </a:r>
            <a:r>
              <a:rPr lang="en-CA" dirty="0"/>
              <a:t>Chevrier</a:t>
            </a:r>
          </a:p>
          <a:p>
            <a:r>
              <a:rPr lang="en-CA" dirty="0"/>
              <a:t>September 27</a:t>
            </a:r>
            <a:r>
              <a:rPr lang="en-CA" baseline="30000" dirty="0"/>
              <a:t>th</a:t>
            </a:r>
            <a:r>
              <a:rPr lang="en-CA" dirty="0"/>
              <a:t>, 2018 </a:t>
            </a:r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241230-BBBA-475C-8205-262AEE12B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Think Small Ad Volkswagen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AC18AA-D0BE-4580-AA0E-1E1FC58A5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53" y="4455621"/>
            <a:ext cx="6269347" cy="12386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cap="all" spc="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Bill Bernbach (BBD) </a:t>
            </a:r>
          </a:p>
        </p:txBody>
      </p:sp>
      <p:pic>
        <p:nvPicPr>
          <p:cNvPr id="8" name="Content Placeholder 4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9E6F09C3-FAD0-4C57-A112-3385EF170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623669"/>
            <a:ext cx="4001315" cy="5081034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9084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AC2D-D93A-4C36-AF0E-33E9618A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Advertising</a:t>
            </a:r>
            <a:br>
              <a:rPr lang="en-US" dirty="0"/>
            </a:br>
            <a:r>
              <a:rPr lang="en-US" sz="2400" dirty="0" err="1"/>
              <a:t>Advertising</a:t>
            </a:r>
            <a:r>
              <a:rPr lang="en-US" sz="2400" dirty="0"/>
              <a:t> and Consumer Society (Holm, 2017)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1C790-A48B-40BC-8F84-82AD23255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Four Moments in advertising history</a:t>
            </a:r>
          </a:p>
          <a:p>
            <a:r>
              <a:rPr lang="en-US" dirty="0"/>
              <a:t>Fourth Moment: Digital advertising, algorithms, and data-surveillance\</a:t>
            </a:r>
          </a:p>
          <a:p>
            <a:pPr lvl="1"/>
            <a:r>
              <a:rPr lang="en-US" dirty="0"/>
              <a:t>Move towards globalization</a:t>
            </a:r>
          </a:p>
          <a:p>
            <a:pPr lvl="2"/>
            <a:r>
              <a:rPr lang="en-US" dirty="0"/>
              <a:t>Mergers between companies and advertising agencies (mega agencies)</a:t>
            </a:r>
          </a:p>
          <a:p>
            <a:pPr lvl="1"/>
            <a:r>
              <a:rPr lang="en-US" dirty="0"/>
              <a:t>Online advertising</a:t>
            </a:r>
          </a:p>
          <a:p>
            <a:pPr lvl="1"/>
            <a:r>
              <a:rPr lang="en-US" dirty="0"/>
              <a:t>Search engine optimization – SEO</a:t>
            </a:r>
          </a:p>
          <a:p>
            <a:pPr lvl="2"/>
            <a:r>
              <a:rPr lang="en-US" dirty="0"/>
              <a:t>Google – AdWords (algorithms) </a:t>
            </a:r>
          </a:p>
          <a:p>
            <a:pPr lvl="1"/>
            <a:r>
              <a:rPr lang="en-US" dirty="0"/>
              <a:t>Old ad format integrated into ‘new’ media </a:t>
            </a:r>
          </a:p>
          <a:p>
            <a:pPr lvl="2"/>
            <a:r>
              <a:rPr lang="en-US" dirty="0"/>
              <a:t>Seeking new methods</a:t>
            </a:r>
          </a:p>
          <a:p>
            <a:pPr lvl="1"/>
            <a:r>
              <a:rPr lang="en-US" dirty="0"/>
              <a:t>Social media and viral ads</a:t>
            </a:r>
          </a:p>
          <a:p>
            <a:pPr lvl="2"/>
            <a:r>
              <a:rPr lang="en-US" dirty="0"/>
              <a:t>Facebook &amp; Spotify, etc. </a:t>
            </a:r>
          </a:p>
          <a:p>
            <a:pPr lvl="2"/>
            <a:r>
              <a:rPr lang="en-US" dirty="0"/>
              <a:t>Data mining</a:t>
            </a:r>
          </a:p>
          <a:p>
            <a:pPr lvl="2"/>
            <a:r>
              <a:rPr lang="en-US" dirty="0"/>
              <a:t>People share content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47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Great Night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/>
              <a:t>Questions or concerns?</a:t>
            </a:r>
          </a:p>
          <a:p>
            <a:endParaRPr lang="en-US" sz="3600" dirty="0"/>
          </a:p>
          <a:p>
            <a:r>
              <a:rPr lang="en-US" sz="3600" dirty="0"/>
              <a:t>Readings for next week:</a:t>
            </a:r>
          </a:p>
          <a:p>
            <a:r>
              <a:rPr lang="en-CA" sz="2400" dirty="0"/>
              <a:t>Chapter 9 – Late-Modern Consumer Society, </a:t>
            </a:r>
            <a:r>
              <a:rPr lang="en-CA" sz="2400" dirty="0" err="1"/>
              <a:t>Leiss</a:t>
            </a:r>
            <a:r>
              <a:rPr lang="en-CA" sz="2400" dirty="0"/>
              <a:t>, W., Kline, S., </a:t>
            </a:r>
            <a:r>
              <a:rPr lang="en-CA" sz="2400" dirty="0" err="1"/>
              <a:t>Jhally</a:t>
            </a:r>
            <a:r>
              <a:rPr lang="en-CA" sz="2400" dirty="0"/>
              <a:t>, S., </a:t>
            </a:r>
            <a:r>
              <a:rPr lang="en-CA" sz="2400" dirty="0" err="1"/>
              <a:t>Botterill</a:t>
            </a:r>
            <a:r>
              <a:rPr lang="en-CA" sz="2400" dirty="0"/>
              <a:t>, J., Asquith, K. (2018) Social Communication in Advertising, 4</a:t>
            </a:r>
            <a:r>
              <a:rPr lang="en-CA" sz="2400" baseline="30000" dirty="0"/>
              <a:t>th</a:t>
            </a:r>
            <a:r>
              <a:rPr lang="en-CA" sz="2400" dirty="0"/>
              <a:t> Edition, Routledge, pp. 214 – 237.</a:t>
            </a:r>
          </a:p>
          <a:p>
            <a:endParaRPr lang="en-CA" sz="2400" dirty="0"/>
          </a:p>
          <a:p>
            <a:r>
              <a:rPr lang="en-CA" sz="2400" dirty="0"/>
              <a:t>Watch ‘The Corporation’</a:t>
            </a:r>
          </a:p>
          <a:p>
            <a:endParaRPr lang="en-CA" sz="2400" i="1" dirty="0"/>
          </a:p>
          <a:p>
            <a:r>
              <a:rPr lang="en-US" sz="2400" i="1" dirty="0"/>
              <a:t>Proposals are due! Please bring a hard copy to submit to me in class.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507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8218-12C0-466C-B755-57A46EC4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Early Capitalism 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sz="3200" dirty="0">
                <a:solidFill>
                  <a:schemeClr val="tx1"/>
                </a:solidFill>
              </a:rPr>
              <a:t>(1600 - 1800)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D37B-C02B-48A2-914E-997D9A96F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Little to no leisure time for working class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Feudal and monarchial systems being replaced by capitalism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Expropriation of peasants from agricultural communities to cities and towns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Rampant poverty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Mostly subsistence wages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Work mainly done by hand or with assistance from basic machines and animals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CA" dirty="0">
              <a:solidFill>
                <a:schemeClr val="tx1"/>
              </a:solidFill>
              <a:ea typeface="Arial Unicode MS" pitchFamily="2"/>
              <a:cs typeface="Arial Unicode MS" pitchFamily="2"/>
            </a:endParaRP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i="1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People mainly consumed what they needed to survive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7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74F2-55AD-48D9-B025-80029CA4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Middle Capitalism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sz="3200" dirty="0">
                <a:solidFill>
                  <a:schemeClr val="tx1"/>
                </a:solidFill>
              </a:rPr>
              <a:t>(Late 1800 - 1950)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A38E4-61B1-40ED-BD92-96E5C2F16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Development of more advanced machinery</a:t>
            </a:r>
          </a:p>
          <a:p>
            <a:pPr>
              <a:spcAft>
                <a:spcPts val="1423"/>
              </a:spcAft>
              <a:tabLst>
                <a:tab pos="0" algn="l"/>
                <a:tab pos="447479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480" algn="l"/>
                <a:tab pos="6287759" algn="l"/>
                <a:tab pos="6737040" algn="l"/>
                <a:tab pos="7186319" algn="l"/>
                <a:tab pos="7635600" algn="l"/>
                <a:tab pos="8084879" algn="l"/>
                <a:tab pos="8534160" algn="l"/>
                <a:tab pos="898344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Fordism &amp; the introduction of more efficient assembly line practices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Workers are better paid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Work hours were reduced (more leisure time)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Introduction of psychology into advertising (1920s)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CA" dirty="0">
              <a:solidFill>
                <a:schemeClr val="tx1"/>
              </a:solidFill>
              <a:ea typeface="Arial Unicode MS" pitchFamily="2"/>
              <a:cs typeface="Arial Unicode MS" pitchFamily="2"/>
            </a:endParaRP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i="1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Workers are able to consume luxury items over and above what they need to survive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0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ED236-140D-4B80-B50B-CC3CB8CE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Later Capitalism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sz="3200" dirty="0">
                <a:solidFill>
                  <a:schemeClr val="tx1"/>
                </a:solidFill>
              </a:rPr>
              <a:t>(1950 - today)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70C6F-92F9-4DDD-AC5D-DAC44093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423"/>
              </a:spcAft>
              <a:tabLst>
                <a:tab pos="0" algn="l"/>
                <a:tab pos="720719" algn="l"/>
                <a:tab pos="1444319" algn="l"/>
                <a:tab pos="2168280" algn="l"/>
                <a:tab pos="2892239" algn="l"/>
                <a:tab pos="3616200" algn="l"/>
                <a:tab pos="4343400" algn="l"/>
                <a:tab pos="5064120" algn="l"/>
                <a:tab pos="5787720" algn="l"/>
                <a:tab pos="6511679" algn="l"/>
                <a:tab pos="7235640" algn="l"/>
                <a:tab pos="7959600" algn="l"/>
                <a:tab pos="8083440" algn="l"/>
                <a:tab pos="8532720" algn="l"/>
                <a:tab pos="8982000" algn="l"/>
                <a:tab pos="9431280" algn="l"/>
                <a:tab pos="9880560" algn="l"/>
                <a:tab pos="10329840" algn="l"/>
                <a:tab pos="10779119" algn="l"/>
                <a:tab pos="10780560" algn="l"/>
                <a:tab pos="1078200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Rapid advancement of science and technology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Built obsolescence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Global expansion of industrialized capitalism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Expansion of products and services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Consumption is a central part of the market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Advanced advertising techniques</a:t>
            </a:r>
          </a:p>
          <a:p>
            <a:pPr>
              <a:spcAft>
                <a:spcPts val="1423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i="1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Workers must be able to continuously consume in order for the capitalist market to function</a:t>
            </a:r>
            <a:endParaRPr lang="en-CA" dirty="0">
              <a:solidFill>
                <a:schemeClr val="tx1"/>
              </a:solidFill>
              <a:ea typeface="Arial Unicode MS" pitchFamily="2"/>
              <a:cs typeface="Arial Unicode MS" pitchFamily="2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6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DD09-5FE2-44F4-B573-4E8BE2B2B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History of Advertising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9D524-0150-4669-B80F-8644B3087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>
              <a:spcAft>
                <a:spcPts val="1287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sz="2400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Rise of modern advertising</a:t>
            </a:r>
          </a:p>
          <a:p>
            <a:pPr hangingPunct="0">
              <a:spcAft>
                <a:spcPts val="1287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Begin at about late 1600 in France billboard</a:t>
            </a:r>
            <a:b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</a:b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1700 – Newspaper &amp; magazine &amp; Advertising agencies as brokers</a:t>
            </a:r>
            <a:b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</a:b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1900 – Sears &amp; Cosmopolitan Magazine</a:t>
            </a:r>
            <a:b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</a:b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1920 – Psychology &amp; Ed Bernays &amp; Radio</a:t>
            </a:r>
            <a:b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</a:b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1950 – Television &amp; motion picture</a:t>
            </a:r>
            <a:b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</a:b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1980 – Internet &amp; data mining</a:t>
            </a:r>
            <a:b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</a:b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2000 – Product integration &amp; interactive advertising</a:t>
            </a:r>
            <a:b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</a:br>
            <a:r>
              <a:rPr lang="en-CA" dirty="0">
                <a:solidFill>
                  <a:schemeClr val="tx1"/>
                </a:solidFill>
                <a:ea typeface="Arial Unicode MS" pitchFamily="2"/>
                <a:cs typeface="Arial Unicode MS" pitchFamily="2"/>
              </a:rPr>
              <a:t>Today – Multiple profuse convergent network (clutter)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0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45E6-27BB-494A-B5C1-CB9FE8AD1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Media</a:t>
            </a:r>
          </a:p>
        </p:txBody>
      </p:sp>
      <p:pic>
        <p:nvPicPr>
          <p:cNvPr id="5" name="Content Placeholder 4" descr="A close up of text on a black background&#10;&#10;Description generated with very high confidence">
            <a:extLst>
              <a:ext uri="{FF2B5EF4-FFF2-40B4-BE49-F238E27FC236}">
                <a16:creationId xmlns:a16="http://schemas.microsoft.com/office/drawing/2014/main" id="{C618FEC4-3960-4349-A48B-F44A2B65A3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9589" y="1835944"/>
            <a:ext cx="6574224" cy="4314825"/>
          </a:xfrm>
        </p:spPr>
      </p:pic>
    </p:spTree>
    <p:extLst>
      <p:ext uri="{BB962C8B-B14F-4D97-AF65-F5344CB8AC3E}">
        <p14:creationId xmlns:p14="http://schemas.microsoft.com/office/powerpoint/2010/main" val="271474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AC2D-D93A-4C36-AF0E-33E9618A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Advertising</a:t>
            </a:r>
            <a:br>
              <a:rPr lang="en-US" dirty="0"/>
            </a:br>
            <a:r>
              <a:rPr lang="en-US" sz="2400" dirty="0" err="1"/>
              <a:t>Advertising</a:t>
            </a:r>
            <a:r>
              <a:rPr lang="en-US" sz="2400" dirty="0"/>
              <a:t> and Consumer Society (Holm, 2017)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1C790-A48B-40BC-8F84-82AD23255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Four Moments in advertising history</a:t>
            </a:r>
          </a:p>
          <a:p>
            <a:r>
              <a:rPr lang="en-US" dirty="0"/>
              <a:t>First Moment: Origins of industrial development</a:t>
            </a:r>
          </a:p>
          <a:p>
            <a:pPr lvl="1"/>
            <a:r>
              <a:rPr lang="en-US" dirty="0"/>
              <a:t>Pre capitalist societies had art forms but these cannot be considered advertising</a:t>
            </a:r>
          </a:p>
          <a:p>
            <a:pPr lvl="1"/>
            <a:r>
              <a:rPr lang="en-US" dirty="0"/>
              <a:t>Factors that led to the development of advertising</a:t>
            </a:r>
          </a:p>
          <a:p>
            <a:pPr lvl="2"/>
            <a:r>
              <a:rPr lang="en-US" dirty="0"/>
              <a:t>Urbanization (expropriation from agricultural communities to cities)</a:t>
            </a:r>
          </a:p>
          <a:p>
            <a:pPr lvl="2"/>
            <a:r>
              <a:rPr lang="en-US" dirty="0"/>
              <a:t>Rationalization (reformation of time and space)</a:t>
            </a:r>
          </a:p>
          <a:p>
            <a:pPr lvl="2"/>
            <a:r>
              <a:rPr lang="en-US" dirty="0"/>
              <a:t>Mass production and distribution (development of industrialization and capitalism)</a:t>
            </a:r>
          </a:p>
          <a:p>
            <a:pPr lvl="2"/>
            <a:r>
              <a:rPr lang="en-US" dirty="0"/>
              <a:t>Mass media (development and proliferation of mass media)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Beginning of consumer society</a:t>
            </a:r>
          </a:p>
          <a:p>
            <a:pPr lvl="2"/>
            <a:r>
              <a:rPr lang="en-US" dirty="0"/>
              <a:t>New division of labour </a:t>
            </a:r>
          </a:p>
          <a:p>
            <a:pPr lvl="2"/>
            <a:r>
              <a:rPr lang="en-US" dirty="0"/>
              <a:t>New way of understanding products</a:t>
            </a:r>
          </a:p>
          <a:p>
            <a:pPr lvl="2"/>
            <a:r>
              <a:rPr lang="en-US" dirty="0"/>
              <a:t>Increases in production needed to be matched by increases in consumption</a:t>
            </a:r>
          </a:p>
          <a:p>
            <a:pPr lvl="1"/>
            <a:r>
              <a:rPr lang="en-US" dirty="0"/>
              <a:t>People start defining themselves by their consumption</a:t>
            </a:r>
          </a:p>
          <a:p>
            <a:pPr lvl="2"/>
            <a:r>
              <a:rPr lang="en-US" dirty="0"/>
              <a:t>Purchase way to a better life</a:t>
            </a:r>
          </a:p>
          <a:p>
            <a:pPr lvl="1"/>
            <a:r>
              <a:rPr lang="en-US" dirty="0"/>
              <a:t>Promote general use of advertising</a:t>
            </a:r>
          </a:p>
          <a:p>
            <a:pPr lvl="1"/>
            <a:r>
              <a:rPr lang="en-US" dirty="0"/>
              <a:t>Advertising agencies were space brokers</a:t>
            </a:r>
          </a:p>
        </p:txBody>
      </p:sp>
    </p:spTree>
    <p:extLst>
      <p:ext uri="{BB962C8B-B14F-4D97-AF65-F5344CB8AC3E}">
        <p14:creationId xmlns:p14="http://schemas.microsoft.com/office/powerpoint/2010/main" val="274356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AC2D-D93A-4C36-AF0E-33E9618A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Advertising</a:t>
            </a:r>
            <a:br>
              <a:rPr lang="en-US" dirty="0"/>
            </a:br>
            <a:r>
              <a:rPr lang="en-US" sz="2400" dirty="0" err="1"/>
              <a:t>Advertising</a:t>
            </a:r>
            <a:r>
              <a:rPr lang="en-US" sz="2400" dirty="0"/>
              <a:t> and Consumer Society (Holm, 2017)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1C790-A48B-40BC-8F84-82AD23255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Four Moments in advertising history</a:t>
            </a:r>
          </a:p>
          <a:p>
            <a:r>
              <a:rPr lang="en-US" dirty="0"/>
              <a:t>Second Moment: Professionalism, consolidation and redemption</a:t>
            </a:r>
          </a:p>
          <a:p>
            <a:pPr lvl="1"/>
            <a:r>
              <a:rPr lang="en-US" dirty="0"/>
              <a:t>Consolidation of advertising agencies</a:t>
            </a:r>
          </a:p>
          <a:p>
            <a:pPr lvl="2"/>
            <a:r>
              <a:rPr lang="en-US" dirty="0"/>
              <a:t>Lack of professionalism, accountability and organization</a:t>
            </a:r>
          </a:p>
          <a:p>
            <a:pPr lvl="3"/>
            <a:r>
              <a:rPr lang="en-US" dirty="0"/>
              <a:t>False claims in patent medicine</a:t>
            </a:r>
          </a:p>
          <a:p>
            <a:pPr lvl="1"/>
            <a:r>
              <a:rPr lang="en-US" dirty="0"/>
              <a:t>Fear of advertising</a:t>
            </a:r>
          </a:p>
          <a:p>
            <a:pPr lvl="1"/>
            <a:r>
              <a:rPr lang="en-US" dirty="0"/>
              <a:t>Development of ‘full service’ agencies</a:t>
            </a:r>
          </a:p>
          <a:p>
            <a:pPr lvl="2"/>
            <a:r>
              <a:rPr lang="en-US" dirty="0"/>
              <a:t>Market research, creative art, space brokers – 1920s</a:t>
            </a:r>
          </a:p>
          <a:p>
            <a:pPr lvl="2"/>
            <a:r>
              <a:rPr lang="en-US" dirty="0"/>
              <a:t>More respected profession</a:t>
            </a:r>
          </a:p>
          <a:p>
            <a:pPr lvl="3"/>
            <a:r>
              <a:rPr lang="en-US" dirty="0"/>
              <a:t>N.W. Ayer and Sons</a:t>
            </a:r>
          </a:p>
          <a:p>
            <a:pPr lvl="4"/>
            <a:r>
              <a:rPr lang="en-US" dirty="0"/>
              <a:t>Factual copy</a:t>
            </a:r>
          </a:p>
          <a:p>
            <a:pPr lvl="4"/>
            <a:r>
              <a:rPr lang="en-US" dirty="0"/>
              <a:t>Research – demographics and brand preference</a:t>
            </a:r>
          </a:p>
          <a:p>
            <a:pPr lvl="3"/>
            <a:r>
              <a:rPr lang="en-US" dirty="0"/>
              <a:t>John. E. Powers </a:t>
            </a:r>
          </a:p>
          <a:p>
            <a:pPr lvl="4"/>
            <a:r>
              <a:rPr lang="en-US" dirty="0"/>
              <a:t>Plain speech &amp; fine writing is offensive</a:t>
            </a:r>
          </a:p>
          <a:p>
            <a:pPr lvl="3"/>
            <a:r>
              <a:rPr lang="en-US" dirty="0"/>
              <a:t>John E. Kennedy</a:t>
            </a:r>
          </a:p>
          <a:p>
            <a:pPr lvl="4"/>
            <a:r>
              <a:rPr lang="en-US" dirty="0"/>
              <a:t>Reason why advertising</a:t>
            </a:r>
          </a:p>
          <a:p>
            <a:pPr marL="384048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52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AC2D-D93A-4C36-AF0E-33E9618A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Advertising</a:t>
            </a:r>
            <a:br>
              <a:rPr lang="en-US" dirty="0"/>
            </a:br>
            <a:r>
              <a:rPr lang="en-US" sz="2400" dirty="0" err="1"/>
              <a:t>Advertising</a:t>
            </a:r>
            <a:r>
              <a:rPr lang="en-US" sz="2400" dirty="0"/>
              <a:t> and Consumer Society (Holm, 2017)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1C790-A48B-40BC-8F84-82AD23255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Four Moments in advertising history</a:t>
            </a:r>
          </a:p>
          <a:p>
            <a:r>
              <a:rPr lang="en-US" dirty="0"/>
              <a:t>Third Moment: Manipulation, creativity, and globalization</a:t>
            </a:r>
          </a:p>
          <a:p>
            <a:pPr lvl="1"/>
            <a:r>
              <a:rPr lang="en-US" dirty="0"/>
              <a:t>Booming consumer culture of 1950s</a:t>
            </a:r>
          </a:p>
          <a:p>
            <a:pPr lvl="1"/>
            <a:r>
              <a:rPr lang="en-US" dirty="0"/>
              <a:t>Industry seen as repetitive, monotonous, and dull</a:t>
            </a:r>
          </a:p>
          <a:p>
            <a:pPr lvl="1"/>
            <a:r>
              <a:rPr lang="en-US" dirty="0"/>
              <a:t>Fear of advertising </a:t>
            </a:r>
          </a:p>
          <a:p>
            <a:pPr lvl="2"/>
            <a:r>
              <a:rPr lang="en-US" dirty="0"/>
              <a:t>Vince Packard – The Hidden Persuaders </a:t>
            </a:r>
          </a:p>
          <a:p>
            <a:pPr lvl="2"/>
            <a:r>
              <a:rPr lang="en-US" dirty="0"/>
              <a:t>James </a:t>
            </a:r>
            <a:r>
              <a:rPr lang="en-US" dirty="0" err="1"/>
              <a:t>Vicary</a:t>
            </a:r>
            <a:r>
              <a:rPr lang="en-US" dirty="0"/>
              <a:t> – Subliminal Advertising Fiasco</a:t>
            </a:r>
          </a:p>
          <a:p>
            <a:pPr lvl="1"/>
            <a:r>
              <a:rPr lang="en-US" dirty="0"/>
              <a:t>Creative Revolution</a:t>
            </a:r>
          </a:p>
          <a:p>
            <a:pPr lvl="1"/>
            <a:r>
              <a:rPr lang="en-US" dirty="0"/>
              <a:t>Television ads</a:t>
            </a:r>
          </a:p>
          <a:p>
            <a:pPr lvl="2"/>
            <a:r>
              <a:rPr lang="en-US" dirty="0"/>
              <a:t>Emotional ads</a:t>
            </a:r>
          </a:p>
        </p:txBody>
      </p:sp>
    </p:spTree>
    <p:extLst>
      <p:ext uri="{BB962C8B-B14F-4D97-AF65-F5344CB8AC3E}">
        <p14:creationId xmlns:p14="http://schemas.microsoft.com/office/powerpoint/2010/main" val="21122415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1597</TotalTime>
  <Words>611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Unicode MS</vt:lpstr>
      <vt:lpstr>Calibri</vt:lpstr>
      <vt:lpstr>Calibri Light</vt:lpstr>
      <vt:lpstr>Retrospect</vt:lpstr>
      <vt:lpstr>Advertising and the Consumer Culture </vt:lpstr>
      <vt:lpstr>Early Capitalism  (1600 - 1800)</vt:lpstr>
      <vt:lpstr>Middle Capitalism (Late 1800 - 1950)</vt:lpstr>
      <vt:lpstr>Later Capitalism (1950 - today)</vt:lpstr>
      <vt:lpstr>History of Advertising</vt:lpstr>
      <vt:lpstr>History of Media</vt:lpstr>
      <vt:lpstr>History of Advertising Advertising and Consumer Society (Holm, 2017)</vt:lpstr>
      <vt:lpstr>History of Advertising Advertising and Consumer Society (Holm, 2017)</vt:lpstr>
      <vt:lpstr>History of Advertising Advertising and Consumer Society (Holm, 2017)</vt:lpstr>
      <vt:lpstr>Think Small Ad Volkswagen</vt:lpstr>
      <vt:lpstr>History of Advertising Advertising and Consumer Society (Holm, 2017)</vt:lpstr>
      <vt:lpstr>Have a Great Night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212</cp:revision>
  <cp:lastPrinted>2017-07-26T18:23:54Z</cp:lastPrinted>
  <dcterms:created xsi:type="dcterms:W3CDTF">2016-01-27T06:10:50Z</dcterms:created>
  <dcterms:modified xsi:type="dcterms:W3CDTF">2018-09-27T19:29:32Z</dcterms:modified>
</cp:coreProperties>
</file>