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69" r:id="rId3"/>
    <p:sldId id="270" r:id="rId4"/>
    <p:sldId id="271" r:id="rId5"/>
    <p:sldId id="272" r:id="rId6"/>
    <p:sldId id="273" r:id="rId7"/>
    <p:sldId id="276" r:id="rId8"/>
    <p:sldId id="299" r:id="rId9"/>
    <p:sldId id="274" r:id="rId10"/>
    <p:sldId id="277" r:id="rId11"/>
    <p:sldId id="275" r:id="rId12"/>
    <p:sldId id="278" r:id="rId13"/>
    <p:sldId id="257" r:id="rId14"/>
    <p:sldId id="285" r:id="rId15"/>
    <p:sldId id="279" r:id="rId16"/>
    <p:sldId id="290" r:id="rId17"/>
    <p:sldId id="291" r:id="rId18"/>
    <p:sldId id="292" r:id="rId19"/>
    <p:sldId id="293" r:id="rId20"/>
    <p:sldId id="294" r:id="rId21"/>
    <p:sldId id="295" r:id="rId22"/>
    <p:sldId id="296" r:id="rId23"/>
    <p:sldId id="297" r:id="rId24"/>
    <p:sldId id="298" r:id="rId25"/>
    <p:sldId id="267" r:id="rId26"/>
    <p:sldId id="282"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2018-09-05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2018-09-05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2018-09-05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2018-09-05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2018-09-05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2018-09-05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2018-09-05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2018-09-05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2018-09-05</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2018-09-05</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2018-09-05</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2018-09-05</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exiconoffood.com/definition/definition-food-cultur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collectivevision.ca/" TargetMode="External"/><Relationship Id="rId3" Type="http://schemas.openxmlformats.org/officeDocument/2006/relationships/hyperlink" Target="http://www.erikchevrier.ca/" TargetMode="External"/><Relationship Id="rId7" Type="http://schemas.openxmlformats.org/officeDocument/2006/relationships/hyperlink" Target="https://www.facebook.com/groups/foodandculture/" TargetMode="External"/><Relationship Id="rId2" Type="http://schemas.openxmlformats.org/officeDocument/2006/relationships/hyperlink" Target="http://erikchevrier.ca/" TargetMode="External"/><Relationship Id="rId1" Type="http://schemas.openxmlformats.org/officeDocument/2006/relationships/slideLayout" Target="../slideLayouts/slideLayout2.xml"/><Relationship Id="rId6" Type="http://schemas.openxmlformats.org/officeDocument/2006/relationships/hyperlink" Target="https://www.facebook.com/concordiafoodgroups/" TargetMode="External"/><Relationship Id="rId5" Type="http://schemas.openxmlformats.org/officeDocument/2006/relationships/hyperlink" Target="http://concordiafoodgroups.ca/" TargetMode="External"/><Relationship Id="rId4" Type="http://schemas.openxmlformats.org/officeDocument/2006/relationships/hyperlink" Target="mailto:professor@erikchevrier.c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ovKw6YjqSfM" TargetMode="External"/><Relationship Id="rId2" Type="http://schemas.openxmlformats.org/officeDocument/2006/relationships/hyperlink" Target="http://realfoodfilms.org/video/heros-sanctuary/" TargetMode="External"/><Relationship Id="rId1" Type="http://schemas.openxmlformats.org/officeDocument/2006/relationships/slideLayout" Target="../slideLayouts/slideLayout2.xml"/><Relationship Id="rId4" Type="http://schemas.openxmlformats.org/officeDocument/2006/relationships/hyperlink" Target="https://www.youtube.com/watch?v=zfOSFaaLx_o"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oncordiafoodgroups.c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a:bodyPr>
          <a:lstStyle/>
          <a:p>
            <a:r>
              <a:rPr lang="en-CA" dirty="0"/>
              <a:t>Erik Chevrier</a:t>
            </a:r>
          </a:p>
          <a:p>
            <a:r>
              <a:rPr lang="en-CA" dirty="0"/>
              <a:t>September 5</a:t>
            </a:r>
            <a:r>
              <a:rPr lang="en-CA" baseline="30000" dirty="0"/>
              <a:t>th</a:t>
            </a:r>
            <a:r>
              <a:rPr lang="en-CA" dirty="0"/>
              <a:t>, 2018</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p>
        </p:txBody>
      </p:sp>
      <p:sp>
        <p:nvSpPr>
          <p:cNvPr id="3" name="Content Placeholder 2"/>
          <p:cNvSpPr>
            <a:spLocks noGrp="1"/>
          </p:cNvSpPr>
          <p:nvPr>
            <p:ph idx="1"/>
          </p:nvPr>
        </p:nvSpPr>
        <p:spPr/>
        <p:txBody>
          <a:bodyPr>
            <a:normAutofit fontScale="47500" lnSpcReduction="20000"/>
          </a:bodyPr>
          <a:lstStyle/>
          <a:p>
            <a:pPr marL="0" marR="0" indent="0">
              <a:spcBef>
                <a:spcPts val="0"/>
              </a:spcBef>
              <a:spcAft>
                <a:spcPts val="0"/>
              </a:spcAft>
              <a:buNone/>
            </a:pPr>
            <a:r>
              <a:rPr lang="en-CA" sz="3600" b="1" dirty="0">
                <a:solidFill>
                  <a:srgbClr val="000000"/>
                </a:solidFill>
                <a:uFill>
                  <a:solidFill>
                    <a:srgbClr val="000000"/>
                  </a:solidFill>
                </a:uFill>
                <a:latin typeface="Times New Roman" panose="02020603050405020304" pitchFamily="18" charset="0"/>
                <a:ea typeface="Arial" panose="020B0604020202020204" pitchFamily="34" charset="0"/>
              </a:rPr>
              <a:t>October 3 </a:t>
            </a:r>
            <a:r>
              <a:rPr lang="en-CA" sz="3600" b="1"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3600" b="1" dirty="0">
                <a:solidFill>
                  <a:srgbClr val="000000"/>
                </a:solidFill>
                <a:uFill>
                  <a:solidFill>
                    <a:srgbClr val="000000"/>
                  </a:solidFill>
                </a:uFill>
                <a:latin typeface="Times New Roman" panose="02020603050405020304" pitchFamily="18" charset="0"/>
                <a:ea typeface="Arial" panose="020B0604020202020204" pitchFamily="34" charset="0"/>
              </a:rPr>
              <a:t> Political Economy of Food and Culture</a:t>
            </a:r>
            <a:endParaRPr lang="en-US" sz="36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8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Shiva, V. (2015) </a:t>
            </a:r>
            <a:r>
              <a:rPr lang="en-CA" sz="2800" b="1" dirty="0">
                <a:solidFill>
                  <a:srgbClr val="000000"/>
                </a:solidFill>
                <a:uFill>
                  <a:solidFill>
                    <a:srgbClr val="000000"/>
                  </a:solidFill>
                </a:uFill>
                <a:latin typeface="Times New Roman" panose="02020603050405020304" pitchFamily="18" charset="0"/>
                <a:ea typeface="Arial" panose="020B0604020202020204" pitchFamily="34" charset="0"/>
              </a:rPr>
              <a:t>Earth Democracy: Justice, Sustainability and Peace</a:t>
            </a: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 North Atlantic Books.</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dirty="0">
                <a:solidFill>
                  <a:srgbClr val="000000"/>
                </a:solidFill>
                <a:uFill>
                  <a:solidFill>
                    <a:srgbClr val="000000"/>
                  </a:solidFill>
                </a:uFill>
                <a:latin typeface="Times New Roman" panose="02020603050405020304" pitchFamily="18" charset="0"/>
                <a:ea typeface="Arial" panose="020B0604020202020204" pitchFamily="34" charset="0"/>
              </a:rPr>
              <a:t>Chapter 1 </a:t>
            </a:r>
            <a:r>
              <a:rPr lang="en-CA"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dirty="0">
                <a:solidFill>
                  <a:srgbClr val="000000"/>
                </a:solidFill>
                <a:uFill>
                  <a:solidFill>
                    <a:srgbClr val="000000"/>
                  </a:solidFill>
                </a:uFill>
                <a:latin typeface="Times New Roman" panose="02020603050405020304" pitchFamily="18" charset="0"/>
                <a:ea typeface="Arial" panose="020B0604020202020204" pitchFamily="34" charset="0"/>
              </a:rPr>
              <a:t> Living Economies, pp. 11 </a:t>
            </a:r>
            <a:r>
              <a:rPr lang="en-CA"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dirty="0">
                <a:solidFill>
                  <a:srgbClr val="000000"/>
                </a:solidFill>
                <a:uFill>
                  <a:solidFill>
                    <a:srgbClr val="000000"/>
                  </a:solidFill>
                </a:uFill>
                <a:latin typeface="Times New Roman" panose="02020603050405020304" pitchFamily="18" charset="0"/>
                <a:ea typeface="Arial" panose="020B0604020202020204" pitchFamily="34" charset="0"/>
              </a:rPr>
              <a:t> 64.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Wittman, H., Desmarais, A. A., &amp; Wiebe, N. (2011) </a:t>
            </a:r>
            <a:r>
              <a:rPr lang="en-CA" sz="2800" b="1" dirty="0">
                <a:solidFill>
                  <a:srgbClr val="000000"/>
                </a:solidFill>
                <a:uFill>
                  <a:solidFill>
                    <a:srgbClr val="000000"/>
                  </a:solidFill>
                </a:uFill>
                <a:latin typeface="Times New Roman" panose="02020603050405020304" pitchFamily="18" charset="0"/>
                <a:ea typeface="Arial" panose="020B0604020202020204" pitchFamily="34" charset="0"/>
              </a:rPr>
              <a:t>Food Sovereignty in Canada: Creating Just and Sustainable Food</a:t>
            </a:r>
          </a:p>
          <a:p>
            <a:pPr marL="0" marR="0" indent="0">
              <a:spcBef>
                <a:spcPts val="0"/>
              </a:spcBef>
              <a:spcAft>
                <a:spcPts val="0"/>
              </a:spcAft>
              <a:buNone/>
            </a:pPr>
            <a:r>
              <a:rPr lang="en-CA" sz="2800" b="1" dirty="0">
                <a:solidFill>
                  <a:srgbClr val="000000"/>
                </a:solidFill>
                <a:uFill>
                  <a:solidFill>
                    <a:srgbClr val="000000"/>
                  </a:solidFill>
                </a:uFill>
                <a:latin typeface="Times New Roman" panose="02020603050405020304" pitchFamily="18" charset="0"/>
                <a:ea typeface="Arial" panose="020B0604020202020204" pitchFamily="34" charset="0"/>
              </a:rPr>
              <a:t>Systems</a:t>
            </a: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 Fernwood Publishing.</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dirty="0">
                <a:solidFill>
                  <a:srgbClr val="000000"/>
                </a:solidFill>
                <a:uFill>
                  <a:solidFill>
                    <a:srgbClr val="000000"/>
                  </a:solidFill>
                </a:uFill>
                <a:latin typeface="Times New Roman" panose="02020603050405020304" pitchFamily="18" charset="0"/>
                <a:ea typeface="Arial" panose="020B0604020202020204" pitchFamily="34" charset="0"/>
              </a:rPr>
              <a:t>Chapter 2 </a:t>
            </a:r>
            <a:r>
              <a:rPr lang="en-CA"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dirty="0">
                <a:solidFill>
                  <a:srgbClr val="000000"/>
                </a:solidFill>
                <a:uFill>
                  <a:solidFill>
                    <a:srgbClr val="000000"/>
                  </a:solidFill>
                </a:uFill>
                <a:latin typeface="Times New Roman" panose="02020603050405020304" pitchFamily="18" charset="0"/>
                <a:ea typeface="Arial" panose="020B0604020202020204" pitchFamily="34" charset="0"/>
              </a:rPr>
              <a:t> Qualman, D. (2011) Advancing Agriculture by Destroying Farms? The State of Agriculture in Canada, pp. 20 </a:t>
            </a:r>
            <a:r>
              <a:rPr lang="en-CA"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dirty="0">
                <a:solidFill>
                  <a:srgbClr val="000000"/>
                </a:solidFill>
                <a:uFill>
                  <a:solidFill>
                    <a:srgbClr val="000000"/>
                  </a:solidFill>
                </a:uFill>
                <a:latin typeface="Times New Roman" panose="02020603050405020304" pitchFamily="18" charset="0"/>
                <a:ea typeface="Arial" panose="020B0604020202020204" pitchFamily="34" charset="0"/>
              </a:rPr>
              <a:t> 42.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8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8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8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3600" b="1" dirty="0">
                <a:solidFill>
                  <a:srgbClr val="000000"/>
                </a:solidFill>
                <a:uFill>
                  <a:solidFill>
                    <a:srgbClr val="000000"/>
                  </a:solidFill>
                </a:uFill>
                <a:latin typeface="Times New Roman" panose="02020603050405020304" pitchFamily="18" charset="0"/>
                <a:ea typeface="Arial" panose="020B0604020202020204" pitchFamily="34" charset="0"/>
              </a:rPr>
              <a:t>October 10 </a:t>
            </a:r>
            <a:r>
              <a:rPr lang="en-CA" sz="3600" b="1"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3600" b="1" dirty="0">
                <a:solidFill>
                  <a:srgbClr val="000000"/>
                </a:solidFill>
                <a:uFill>
                  <a:solidFill>
                    <a:srgbClr val="000000"/>
                  </a:solidFill>
                </a:uFill>
                <a:latin typeface="Times New Roman" panose="02020603050405020304" pitchFamily="18" charset="0"/>
                <a:ea typeface="Arial" panose="020B0604020202020204" pitchFamily="34" charset="0"/>
              </a:rPr>
              <a:t> Food Sovereignty</a:t>
            </a:r>
            <a:endParaRPr lang="en-US" sz="36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800" b="1" i="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800" b="1" i="1" dirty="0">
                <a:solidFill>
                  <a:srgbClr val="7030A0"/>
                </a:solidFill>
                <a:uFill>
                  <a:solidFill>
                    <a:srgbClr val="000000"/>
                  </a:solidFill>
                </a:uFill>
                <a:latin typeface="Times New Roman" panose="02020603050405020304" pitchFamily="18" charset="0"/>
                <a:ea typeface="Arial" panose="020B0604020202020204" pitchFamily="34" charset="0"/>
              </a:rPr>
              <a:t>Cultural Significance of Food Report DUE</a:t>
            </a:r>
            <a:endParaRPr lang="en-US" sz="2800" dirty="0">
              <a:solidFill>
                <a:srgbClr val="7030A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Patel, R. (2009) </a:t>
            </a:r>
            <a:r>
              <a:rPr lang="en-CA" sz="2800" b="1" dirty="0">
                <a:solidFill>
                  <a:srgbClr val="000000"/>
                </a:solidFill>
                <a:uFill>
                  <a:solidFill>
                    <a:srgbClr val="000000"/>
                  </a:solidFill>
                </a:uFill>
                <a:latin typeface="Times New Roman" panose="02020603050405020304" pitchFamily="18" charset="0"/>
                <a:ea typeface="Arial" panose="020B0604020202020204" pitchFamily="34" charset="0"/>
              </a:rPr>
              <a:t>Food Sovereignty</a:t>
            </a: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 Journal of Peasant Studies, 36, 3, pp. 663 </a:t>
            </a:r>
            <a:r>
              <a:rPr lang="en-CA" sz="2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 706.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8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Wittman, H. (2011) </a:t>
            </a:r>
            <a:r>
              <a:rPr lang="en-CA" sz="2800" b="1" dirty="0">
                <a:solidFill>
                  <a:srgbClr val="000000"/>
                </a:solidFill>
                <a:uFill>
                  <a:solidFill>
                    <a:srgbClr val="000000"/>
                  </a:solidFill>
                </a:uFill>
                <a:latin typeface="Times New Roman" panose="02020603050405020304" pitchFamily="18" charset="0"/>
                <a:ea typeface="Arial" panose="020B0604020202020204" pitchFamily="34" charset="0"/>
              </a:rPr>
              <a:t>Food Sovereignty: A New Rights Framework for Food and Nature?</a:t>
            </a: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 Environment and Society: Advances   </a:t>
            </a:r>
          </a:p>
          <a:p>
            <a:pPr marL="0" marR="0" indent="0">
              <a:spcBef>
                <a:spcPts val="0"/>
              </a:spcBef>
              <a:spcAft>
                <a:spcPts val="0"/>
              </a:spcAft>
              <a:buNone/>
            </a:pP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in Research 2, pp. 87 </a:t>
            </a:r>
            <a:r>
              <a:rPr lang="en-CA" sz="2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 105.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8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US" sz="2800" dirty="0" err="1">
                <a:solidFill>
                  <a:srgbClr val="000000"/>
                </a:solidFill>
                <a:uFill>
                  <a:solidFill>
                    <a:srgbClr val="000000"/>
                  </a:solidFill>
                </a:uFill>
                <a:latin typeface="Times New Roman" panose="02020603050405020304" pitchFamily="18" charset="0"/>
                <a:ea typeface="Arial" panose="020B0604020202020204" pitchFamily="34" charset="0"/>
              </a:rPr>
              <a:t>Alkon</a:t>
            </a:r>
            <a:r>
              <a:rPr lang="en-US" sz="2800" dirty="0">
                <a:solidFill>
                  <a:srgbClr val="000000"/>
                </a:solidFill>
                <a:uFill>
                  <a:solidFill>
                    <a:srgbClr val="000000"/>
                  </a:solidFill>
                </a:uFill>
                <a:latin typeface="Times New Roman" panose="02020603050405020304" pitchFamily="18" charset="0"/>
                <a:ea typeface="Arial" panose="020B0604020202020204" pitchFamily="34" charset="0"/>
              </a:rPr>
              <a:t>, A. H., &amp; Agyeman, J. (2011) </a:t>
            </a:r>
            <a:r>
              <a:rPr lang="en-US" sz="2800" b="1" dirty="0">
                <a:solidFill>
                  <a:srgbClr val="000000"/>
                </a:solidFill>
                <a:uFill>
                  <a:solidFill>
                    <a:srgbClr val="000000"/>
                  </a:solidFill>
                </a:uFill>
                <a:latin typeface="Times New Roman" panose="02020603050405020304" pitchFamily="18" charset="0"/>
                <a:ea typeface="Arial" panose="020B0604020202020204" pitchFamily="34" charset="0"/>
              </a:rPr>
              <a:t>Cultivating Food Justice: Race, Class and Sustainability,</a:t>
            </a:r>
            <a:r>
              <a:rPr lang="en-US" sz="2800" dirty="0">
                <a:solidFill>
                  <a:srgbClr val="000000"/>
                </a:solidFill>
                <a:uFill>
                  <a:solidFill>
                    <a:srgbClr val="000000"/>
                  </a:solidFill>
                </a:uFill>
                <a:latin typeface="Times New Roman" panose="02020603050405020304" pitchFamily="18" charset="0"/>
                <a:ea typeface="Arial" panose="020B0604020202020204" pitchFamily="34" charset="0"/>
              </a:rPr>
              <a:t> MIT Press.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dirty="0">
                <a:solidFill>
                  <a:srgbClr val="000000"/>
                </a:solidFill>
                <a:uFill>
                  <a:solidFill>
                    <a:srgbClr val="000000"/>
                  </a:solidFill>
                </a:uFill>
                <a:latin typeface="Times New Roman" panose="02020603050405020304" pitchFamily="18" charset="0"/>
                <a:ea typeface="Arial" panose="020B0604020202020204" pitchFamily="34" charset="0"/>
              </a:rPr>
              <a:t>Chapter 14 </a:t>
            </a:r>
            <a:r>
              <a:rPr lang="en-CA"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dirty="0">
                <a:solidFill>
                  <a:srgbClr val="000000"/>
                </a:solidFill>
                <a:uFill>
                  <a:solidFill>
                    <a:srgbClr val="000000"/>
                  </a:solidFill>
                </a:uFill>
                <a:latin typeface="Times New Roman" panose="02020603050405020304" pitchFamily="18" charset="0"/>
                <a:ea typeface="Arial" panose="020B0604020202020204" pitchFamily="34" charset="0"/>
              </a:rPr>
              <a:t> Holt-</a:t>
            </a:r>
            <a:r>
              <a:rPr lang="en-CA" dirty="0" err="1">
                <a:solidFill>
                  <a:srgbClr val="000000"/>
                </a:solidFill>
                <a:uFill>
                  <a:solidFill>
                    <a:srgbClr val="000000"/>
                  </a:solidFill>
                </a:uFill>
                <a:latin typeface="Times New Roman" panose="02020603050405020304" pitchFamily="18" charset="0"/>
                <a:ea typeface="Arial" panose="020B0604020202020204" pitchFamily="34" charset="0"/>
              </a:rPr>
              <a:t>Giminez</a:t>
            </a:r>
            <a:r>
              <a:rPr lang="en-CA" dirty="0">
                <a:solidFill>
                  <a:srgbClr val="000000"/>
                </a:solidFill>
                <a:uFill>
                  <a:solidFill>
                    <a:srgbClr val="000000"/>
                  </a:solidFill>
                </a:uFill>
                <a:latin typeface="Times New Roman" panose="02020603050405020304" pitchFamily="18" charset="0"/>
                <a:ea typeface="Arial" panose="020B0604020202020204" pitchFamily="34" charset="0"/>
              </a:rPr>
              <a:t>, E. (2011) Food Security, Food Sovereignty or Food Justice: Crises, Food Movements and Regime Change, pp. 309 </a:t>
            </a:r>
            <a:r>
              <a:rPr lang="en-CA"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dirty="0">
                <a:solidFill>
                  <a:srgbClr val="000000"/>
                </a:solidFill>
                <a:uFill>
                  <a:solidFill>
                    <a:srgbClr val="000000"/>
                  </a:solidFill>
                </a:uFill>
                <a:latin typeface="Times New Roman" panose="02020603050405020304" pitchFamily="18" charset="0"/>
                <a:ea typeface="Arial" panose="020B0604020202020204" pitchFamily="34" charset="0"/>
              </a:rPr>
              <a:t> 330. </a:t>
            </a:r>
          </a:p>
          <a:p>
            <a:pPr marL="0" marR="0">
              <a:spcBef>
                <a:spcPts val="0"/>
              </a:spcBef>
              <a:spcAft>
                <a:spcPts val="0"/>
              </a:spcAft>
            </a:pPr>
            <a:endParaRPr lang="en-CA" sz="2800" dirty="0">
              <a:solidFill>
                <a:srgbClr val="000000"/>
              </a:solidFill>
              <a:uFill>
                <a:solidFill>
                  <a:srgbClr val="000000"/>
                </a:solidFill>
              </a:uFill>
              <a:latin typeface="Times New Roman" panose="02020603050405020304" pitchFamily="18" charset="0"/>
              <a:ea typeface="Calibri" panose="020F0502020204030204" pitchFamily="34" charset="0"/>
            </a:endParaRPr>
          </a:p>
          <a:p>
            <a:pPr marL="0" marR="0">
              <a:spcBef>
                <a:spcPts val="0"/>
              </a:spcBef>
              <a:spcAft>
                <a:spcPts val="0"/>
              </a:spcAft>
            </a:pPr>
            <a:endParaRPr lang="en-US" sz="2800" b="1" dirty="0">
              <a:solidFill>
                <a:srgbClr val="000000"/>
              </a:solidFill>
              <a:latin typeface="Times New Roman" panose="02020603050405020304" pitchFamily="18" charset="0"/>
              <a:ea typeface="Arial" panose="020B0604020202020204" pitchFamily="34" charset="0"/>
            </a:endParaRPr>
          </a:p>
          <a:p>
            <a:pPr marL="0" marR="0">
              <a:spcBef>
                <a:spcPts val="0"/>
              </a:spcBef>
              <a:spcAft>
                <a:spcPts val="0"/>
              </a:spcAft>
            </a:pPr>
            <a:endParaRPr lang="en-US" sz="4200" b="1" dirty="0">
              <a:solidFill>
                <a:srgbClr val="000000"/>
              </a:solidFill>
              <a:latin typeface="Times New Roman" panose="02020603050405020304" pitchFamily="18" charset="0"/>
              <a:ea typeface="Arial" panose="020B0604020202020204" pitchFamily="34" charset="0"/>
            </a:endParaRPr>
          </a:p>
          <a:p>
            <a:pPr marL="0" marR="0">
              <a:spcBef>
                <a:spcPts val="0"/>
              </a:spcBef>
              <a:spcAft>
                <a:spcPts val="0"/>
              </a:spcAft>
            </a:pPr>
            <a:r>
              <a:rPr lang="en-US" sz="4200" b="1" dirty="0">
                <a:solidFill>
                  <a:srgbClr val="7030A0"/>
                </a:solidFill>
                <a:latin typeface="Times New Roman" panose="02020603050405020304" pitchFamily="18" charset="0"/>
                <a:ea typeface="Arial" panose="020B0604020202020204" pitchFamily="34" charset="0"/>
              </a:rPr>
              <a:t>October 17 – Exam 1</a:t>
            </a:r>
            <a:endParaRPr lang="en-US" sz="4200" b="1" dirty="0">
              <a:solidFill>
                <a:srgbClr val="7030A0"/>
              </a:solidFill>
              <a:uFill>
                <a:solidFill>
                  <a:srgbClr val="000000"/>
                </a:solidFill>
              </a:uFill>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956362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p>
        </p:txBody>
      </p:sp>
      <p:sp>
        <p:nvSpPr>
          <p:cNvPr id="3" name="Content Placeholder 2"/>
          <p:cNvSpPr>
            <a:spLocks noGrp="1"/>
          </p:cNvSpPr>
          <p:nvPr>
            <p:ph idx="1"/>
          </p:nvPr>
        </p:nvSpPr>
        <p:spPr/>
        <p:txBody>
          <a:bodyPr>
            <a:normAutofit fontScale="55000" lnSpcReduction="20000"/>
          </a:bodyPr>
          <a:lstStyle/>
          <a:p>
            <a:pPr marL="0" marR="0" indent="0">
              <a:spcBef>
                <a:spcPts val="0"/>
              </a:spcBef>
              <a:spcAft>
                <a:spcPts val="0"/>
              </a:spcAft>
              <a:buNone/>
            </a:pPr>
            <a:r>
              <a:rPr lang="en-CA" sz="2900" b="1" dirty="0">
                <a:solidFill>
                  <a:srgbClr val="000000"/>
                </a:solidFill>
                <a:uFill>
                  <a:solidFill>
                    <a:srgbClr val="000000"/>
                  </a:solidFill>
                </a:uFill>
                <a:latin typeface="Times New Roman" panose="02020603050405020304" pitchFamily="18" charset="0"/>
                <a:ea typeface="Arial" panose="020B0604020202020204" pitchFamily="34" charset="0"/>
              </a:rPr>
              <a:t>October 24 </a:t>
            </a:r>
            <a:r>
              <a:rPr lang="en-CA" sz="2900" b="1"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900" b="1" dirty="0">
                <a:solidFill>
                  <a:srgbClr val="000000"/>
                </a:solidFill>
                <a:uFill>
                  <a:solidFill>
                    <a:srgbClr val="000000"/>
                  </a:solidFill>
                </a:uFill>
                <a:latin typeface="Times New Roman" panose="02020603050405020304" pitchFamily="18" charset="0"/>
                <a:ea typeface="Arial" panose="020B0604020202020204" pitchFamily="34" charset="0"/>
              </a:rPr>
              <a:t> GMOs, Biodiversity, Privatization of Genetics</a:t>
            </a:r>
            <a:endParaRPr lang="en-US" sz="29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4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Shiva, V. (2016) </a:t>
            </a:r>
            <a:r>
              <a:rPr lang="en-CA" sz="2400" b="1" dirty="0">
                <a:solidFill>
                  <a:srgbClr val="000000"/>
                </a:solidFill>
                <a:uFill>
                  <a:solidFill>
                    <a:srgbClr val="000000"/>
                  </a:solidFill>
                </a:uFill>
                <a:latin typeface="Times New Roman" panose="02020603050405020304" pitchFamily="18" charset="0"/>
                <a:ea typeface="Arial" panose="020B0604020202020204" pitchFamily="34" charset="0"/>
              </a:rPr>
              <a:t>Seed Sovereignty, Food Security</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North Atlantic Books.</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Introduction </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Shiva, V. (2011) Seed Sovereignty, Food Security, pp. vii </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xxi</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1800" dirty="0">
                <a:solidFill>
                  <a:srgbClr val="000000"/>
                </a:solidFill>
                <a:uFill>
                  <a:solidFill>
                    <a:srgbClr val="000000"/>
                  </a:solidFill>
                </a:uFill>
                <a:latin typeface="Times New Roman" panose="02020603050405020304" pitchFamily="18" charset="0"/>
                <a:ea typeface="Arial" panose="020B0604020202020204" pitchFamily="34" charset="0"/>
              </a:rPr>
              <a:t>Chapter 5 </a:t>
            </a:r>
            <a:r>
              <a:rPr lang="en-CA" sz="1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1800" dirty="0">
                <a:solidFill>
                  <a:srgbClr val="000000"/>
                </a:solidFill>
                <a:uFill>
                  <a:solidFill>
                    <a:srgbClr val="000000"/>
                  </a:solidFill>
                </a:uFill>
                <a:latin typeface="Times New Roman" panose="02020603050405020304" pitchFamily="18" charset="0"/>
                <a:ea typeface="Arial" panose="020B0604020202020204" pitchFamily="34" charset="0"/>
              </a:rPr>
              <a:t> Ho., Mae-Wan, The New Genetics and Dangers of GMOs, pp. 105 </a:t>
            </a:r>
            <a:r>
              <a:rPr lang="en-CA" sz="1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1800" dirty="0">
                <a:solidFill>
                  <a:srgbClr val="000000"/>
                </a:solidFill>
                <a:uFill>
                  <a:solidFill>
                    <a:srgbClr val="000000"/>
                  </a:solidFill>
                </a:uFill>
                <a:latin typeface="Times New Roman" panose="02020603050405020304" pitchFamily="18" charset="0"/>
                <a:ea typeface="Arial" panose="020B0604020202020204" pitchFamily="34" charset="0"/>
              </a:rPr>
              <a:t> 128.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Read the reports from the Canadian Biotechnology Action Network</a:t>
            </a:r>
          </a:p>
          <a:p>
            <a:pPr marL="0" marR="0" indent="0">
              <a:spcBef>
                <a:spcPts val="0"/>
              </a:spcBef>
              <a:spcAft>
                <a:spcPts val="0"/>
              </a:spcAft>
              <a:buNone/>
            </a:pP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https://cban.ca/publications/reports/</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4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4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900" b="1" dirty="0">
                <a:solidFill>
                  <a:srgbClr val="000000"/>
                </a:solidFill>
                <a:uFill>
                  <a:solidFill>
                    <a:srgbClr val="000000"/>
                  </a:solidFill>
                </a:uFill>
                <a:latin typeface="Times New Roman" panose="02020603050405020304" pitchFamily="18" charset="0"/>
                <a:ea typeface="Arial" panose="020B0604020202020204" pitchFamily="34" charset="0"/>
              </a:rPr>
              <a:t>October 31 </a:t>
            </a:r>
            <a:r>
              <a:rPr lang="en-CA" sz="2900" b="1"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900" b="1" dirty="0">
                <a:solidFill>
                  <a:srgbClr val="000000"/>
                </a:solidFill>
                <a:uFill>
                  <a:solidFill>
                    <a:srgbClr val="000000"/>
                  </a:solidFill>
                </a:uFill>
                <a:latin typeface="Times New Roman" panose="02020603050405020304" pitchFamily="18" charset="0"/>
                <a:ea typeface="Arial" panose="020B0604020202020204" pitchFamily="34" charset="0"/>
              </a:rPr>
              <a:t> A Global Food Culture: International Trade Regulations </a:t>
            </a:r>
            <a:endParaRPr lang="en-US" sz="29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4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400" dirty="0" err="1">
                <a:solidFill>
                  <a:srgbClr val="000000"/>
                </a:solidFill>
                <a:uFill>
                  <a:solidFill>
                    <a:srgbClr val="000000"/>
                  </a:solidFill>
                </a:uFill>
                <a:latin typeface="Times New Roman" panose="02020603050405020304" pitchFamily="18" charset="0"/>
                <a:ea typeface="Arial" panose="020B0604020202020204" pitchFamily="34" charset="0"/>
              </a:rPr>
              <a:t>Smythe</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E. (2014) </a:t>
            </a:r>
            <a:r>
              <a:rPr lang="en-CA" sz="2400" b="1" dirty="0">
                <a:solidFill>
                  <a:srgbClr val="000000"/>
                </a:solidFill>
                <a:uFill>
                  <a:solidFill>
                    <a:srgbClr val="000000"/>
                  </a:solidFill>
                </a:uFill>
                <a:latin typeface="Times New Roman" panose="02020603050405020304" pitchFamily="18" charset="0"/>
                <a:ea typeface="Arial" panose="020B0604020202020204" pitchFamily="34" charset="0"/>
              </a:rPr>
              <a:t>Globalization and Food Sovereignty: Global and Local Change in the New Politics of Food</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University of Toronto Press.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1800" dirty="0">
                <a:solidFill>
                  <a:srgbClr val="000000"/>
                </a:solidFill>
                <a:uFill>
                  <a:solidFill>
                    <a:srgbClr val="000000"/>
                  </a:solidFill>
                </a:uFill>
                <a:latin typeface="Times New Roman" panose="02020603050405020304" pitchFamily="18" charset="0"/>
                <a:ea typeface="Arial" panose="020B0604020202020204" pitchFamily="34" charset="0"/>
              </a:rPr>
              <a:t>Chapter 2 </a:t>
            </a:r>
            <a:r>
              <a:rPr lang="en-CA" sz="1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1800" dirty="0">
                <a:solidFill>
                  <a:srgbClr val="000000"/>
                </a:solidFill>
                <a:uFill>
                  <a:solidFill>
                    <a:srgbClr val="000000"/>
                  </a:solidFill>
                </a:uFill>
                <a:latin typeface="Times New Roman" panose="02020603050405020304" pitchFamily="18" charset="0"/>
                <a:ea typeface="Arial" panose="020B0604020202020204" pitchFamily="34" charset="0"/>
              </a:rPr>
              <a:t> The Territory of Self-Determination: Social Reproduction, Agro-Ecology, and the Role of the State, pp. 289 </a:t>
            </a:r>
            <a:r>
              <a:rPr lang="en-CA" sz="1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1800" dirty="0">
                <a:solidFill>
                  <a:srgbClr val="000000"/>
                </a:solidFill>
                <a:uFill>
                  <a:solidFill>
                    <a:srgbClr val="000000"/>
                  </a:solidFill>
                </a:uFill>
                <a:latin typeface="Times New Roman" panose="02020603050405020304" pitchFamily="18" charset="0"/>
                <a:ea typeface="Arial" panose="020B0604020202020204" pitchFamily="34" charset="0"/>
              </a:rPr>
              <a:t> 318.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1800" dirty="0">
                <a:solidFill>
                  <a:srgbClr val="000000"/>
                </a:solidFill>
                <a:uFill>
                  <a:solidFill>
                    <a:srgbClr val="000000"/>
                  </a:solidFill>
                </a:uFill>
                <a:latin typeface="Times New Roman" panose="02020603050405020304" pitchFamily="18" charset="0"/>
                <a:ea typeface="Arial" panose="020B0604020202020204" pitchFamily="34" charset="0"/>
              </a:rPr>
              <a:t>Chapter 10 </a:t>
            </a:r>
            <a:r>
              <a:rPr lang="en-CA" sz="1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1800" dirty="0">
                <a:solidFill>
                  <a:srgbClr val="000000"/>
                </a:solidFill>
                <a:uFill>
                  <a:solidFill>
                    <a:srgbClr val="000000"/>
                  </a:solidFill>
                </a:uFill>
                <a:latin typeface="Times New Roman" panose="02020603050405020304" pitchFamily="18" charset="0"/>
                <a:ea typeface="Arial" panose="020B0604020202020204" pitchFamily="34" charset="0"/>
              </a:rPr>
              <a:t> Food Sovereignty, Trade Rules, and the Struggle to Know the Origins of Food, pp. 289 </a:t>
            </a:r>
            <a:r>
              <a:rPr lang="en-CA" sz="1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1800" dirty="0">
                <a:solidFill>
                  <a:srgbClr val="000000"/>
                </a:solidFill>
                <a:uFill>
                  <a:solidFill>
                    <a:srgbClr val="000000"/>
                  </a:solidFill>
                </a:uFill>
                <a:latin typeface="Times New Roman" panose="02020603050405020304" pitchFamily="18" charset="0"/>
                <a:ea typeface="Arial" panose="020B0604020202020204" pitchFamily="34" charset="0"/>
              </a:rPr>
              <a:t> 318.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4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4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lgn="just">
              <a:spcBef>
                <a:spcPts val="0"/>
              </a:spcBef>
              <a:spcAft>
                <a:spcPts val="0"/>
              </a:spcAft>
              <a:buNone/>
            </a:pPr>
            <a:r>
              <a:rPr lang="en-US" sz="3400" b="1" dirty="0">
                <a:solidFill>
                  <a:srgbClr val="000000"/>
                </a:solidFill>
                <a:uFill>
                  <a:solidFill>
                    <a:srgbClr val="000000"/>
                  </a:solidFill>
                </a:uFill>
                <a:latin typeface="Times New Roman" panose="02020603050405020304" pitchFamily="18" charset="0"/>
                <a:ea typeface="Arial" panose="020B0604020202020204" pitchFamily="34" charset="0"/>
              </a:rPr>
              <a:t>November 7 – </a:t>
            </a:r>
            <a:r>
              <a:rPr lang="en-US" sz="2900" b="1" dirty="0">
                <a:solidFill>
                  <a:srgbClr val="000000"/>
                </a:solidFill>
                <a:uFill>
                  <a:solidFill>
                    <a:srgbClr val="000000"/>
                  </a:solidFill>
                </a:uFill>
                <a:latin typeface="Times New Roman" panose="02020603050405020304" pitchFamily="18" charset="0"/>
                <a:ea typeface="Arial" panose="020B0604020202020204" pitchFamily="34" charset="0"/>
              </a:rPr>
              <a:t>Race, Class, Feminism, Food and Culture </a:t>
            </a:r>
            <a:endParaRPr lang="en-US" sz="3400" dirty="0">
              <a:solidFill>
                <a:srgbClr val="000000"/>
              </a:solidFill>
              <a:uFill>
                <a:solidFill>
                  <a:srgbClr val="000000"/>
                </a:solidFill>
              </a:uFill>
              <a:latin typeface="Arial Unicode MS" panose="020B0604020202020204" pitchFamily="34" charset="-128"/>
              <a:ea typeface="Arial Unicode MS" panose="020B0604020202020204" pitchFamily="34" charset="-128"/>
            </a:endParaRPr>
          </a:p>
          <a:p>
            <a:pPr marL="0" marR="0">
              <a:spcBef>
                <a:spcPts val="0"/>
              </a:spcBef>
              <a:spcAft>
                <a:spcPts val="0"/>
              </a:spcAft>
            </a:pP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White, M. M., (2011) </a:t>
            </a:r>
            <a:r>
              <a:rPr lang="en-CA" sz="2400" b="1" dirty="0">
                <a:solidFill>
                  <a:srgbClr val="000000"/>
                </a:solidFill>
                <a:uFill>
                  <a:solidFill>
                    <a:srgbClr val="000000"/>
                  </a:solidFill>
                </a:uFill>
                <a:latin typeface="Times New Roman" panose="02020603050405020304" pitchFamily="18" charset="0"/>
                <a:ea typeface="Arial" panose="020B0604020202020204" pitchFamily="34" charset="0"/>
              </a:rPr>
              <a:t>D-Town Farm: An African American Resistance to Food Insecurity and the Transformation of Detroit</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Environmental Practice, 13, 4</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US" sz="24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400" dirty="0" err="1">
                <a:solidFill>
                  <a:srgbClr val="000000"/>
                </a:solidFill>
                <a:uFill>
                  <a:solidFill>
                    <a:srgbClr val="000000"/>
                  </a:solidFill>
                </a:uFill>
                <a:latin typeface="Times New Roman" panose="02020603050405020304" pitchFamily="18" charset="0"/>
                <a:ea typeface="Arial" panose="020B0604020202020204" pitchFamily="34" charset="0"/>
              </a:rPr>
              <a:t>Koc</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M., Sumner, J., </a:t>
            </a:r>
            <a:r>
              <a:rPr lang="en-CA" sz="2400" dirty="0" err="1">
                <a:solidFill>
                  <a:srgbClr val="000000"/>
                </a:solidFill>
                <a:uFill>
                  <a:solidFill>
                    <a:srgbClr val="000000"/>
                  </a:solidFill>
                </a:uFill>
                <a:latin typeface="Times New Roman" panose="02020603050405020304" pitchFamily="18" charset="0"/>
                <a:ea typeface="Arial" panose="020B0604020202020204" pitchFamily="34" charset="0"/>
              </a:rPr>
              <a:t>Winson</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A. (2017) </a:t>
            </a:r>
            <a:r>
              <a:rPr lang="en-CA" sz="2400" b="1" dirty="0">
                <a:solidFill>
                  <a:srgbClr val="000000"/>
                </a:solidFill>
                <a:uFill>
                  <a:solidFill>
                    <a:srgbClr val="000000"/>
                  </a:solidFill>
                </a:uFill>
                <a:latin typeface="Times New Roman" panose="02020603050405020304" pitchFamily="18" charset="0"/>
                <a:ea typeface="Arial" panose="020B0604020202020204" pitchFamily="34" charset="0"/>
              </a:rPr>
              <a:t>Critical Perspectives in Food Studies</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Oxford.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uFill>
                  <a:solidFill>
                    <a:srgbClr val="000000"/>
                  </a:solidFill>
                </a:uFill>
                <a:latin typeface="Times New Roman" panose="02020603050405020304" pitchFamily="18" charset="0"/>
                <a:ea typeface="Arial Unicode MS" panose="020B0604020202020204" pitchFamily="34" charset="-128"/>
              </a:rPr>
              <a:t>Chapter 6 – Brady, J., Power, E., Szabo, M., Gingras, J. pp. 81 – 94.</a:t>
            </a:r>
            <a:endParaRPr lang="en-US" sz="2800" dirty="0">
              <a:solidFill>
                <a:srgbClr val="000000"/>
              </a:solidFill>
              <a:uFill>
                <a:solidFill>
                  <a:srgbClr val="000000"/>
                </a:solidFill>
              </a:uFill>
              <a:latin typeface="Arial Unicode MS" panose="020B0604020202020204" pitchFamily="34" charset="-128"/>
              <a:ea typeface="Arial Unicode MS" panose="020B0604020202020204" pitchFamily="34" charset="-128"/>
            </a:endParaRPr>
          </a:p>
          <a:p>
            <a:pPr marL="0" marR="0">
              <a:spcBef>
                <a:spcPts val="0"/>
              </a:spcBef>
              <a:spcAft>
                <a:spcPts val="0"/>
              </a:spcAft>
            </a:pPr>
            <a:r>
              <a:rPr lang="en-US" sz="24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4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400" dirty="0">
              <a:solidFill>
                <a:srgbClr val="000000"/>
              </a:solidFill>
              <a:uFill>
                <a:solidFill>
                  <a:srgbClr val="000000"/>
                </a:solidFill>
              </a:uFill>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004546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p>
        </p:txBody>
      </p:sp>
      <p:sp>
        <p:nvSpPr>
          <p:cNvPr id="3" name="Content Placeholder 2"/>
          <p:cNvSpPr>
            <a:spLocks noGrp="1"/>
          </p:cNvSpPr>
          <p:nvPr>
            <p:ph idx="1"/>
          </p:nvPr>
        </p:nvSpPr>
        <p:spPr/>
        <p:txBody>
          <a:bodyPr>
            <a:normAutofit fontScale="40000" lnSpcReduction="20000"/>
          </a:bodyPr>
          <a:lstStyle/>
          <a:p>
            <a:pPr marL="0" lvl="0" indent="0">
              <a:spcBef>
                <a:spcPts val="0"/>
              </a:spcBef>
              <a:spcAft>
                <a:spcPts val="0"/>
              </a:spcAft>
              <a:buClr>
                <a:srgbClr val="E48312"/>
              </a:buClr>
              <a:buNone/>
            </a:pPr>
            <a:r>
              <a:rPr lang="en-CA" sz="3400" b="1" dirty="0">
                <a:solidFill>
                  <a:srgbClr val="000000"/>
                </a:solidFill>
                <a:uFill>
                  <a:solidFill>
                    <a:srgbClr val="000000"/>
                  </a:solidFill>
                </a:uFill>
                <a:latin typeface="Times New Roman" panose="02020603050405020304" pitchFamily="18" charset="0"/>
                <a:ea typeface="Arial" panose="020B0604020202020204" pitchFamily="34" charset="0"/>
              </a:rPr>
              <a:t>November 14 </a:t>
            </a:r>
            <a:r>
              <a:rPr lang="en-CA" sz="3400" b="1"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3400" b="1" dirty="0">
                <a:solidFill>
                  <a:srgbClr val="000000"/>
                </a:solidFill>
                <a:uFill>
                  <a:solidFill>
                    <a:srgbClr val="000000"/>
                  </a:solidFill>
                </a:uFill>
                <a:latin typeface="Times New Roman" panose="02020603050405020304" pitchFamily="18" charset="0"/>
                <a:ea typeface="Arial" panose="020B0604020202020204" pitchFamily="34" charset="0"/>
              </a:rPr>
              <a:t> Food and Indigenous Cultures	</a:t>
            </a:r>
            <a:endParaRPr lang="en-US" sz="3400" b="1" dirty="0">
              <a:solidFill>
                <a:srgbClr val="000000"/>
              </a:solidFill>
              <a:uFill>
                <a:solidFill>
                  <a:srgbClr val="000000"/>
                </a:solidFill>
              </a:uFill>
              <a:latin typeface="Calibri" panose="020F0502020204030204" pitchFamily="34" charset="0"/>
              <a:ea typeface="Calibri" panose="020F0502020204030204" pitchFamily="34" charset="0"/>
            </a:endParaRPr>
          </a:p>
          <a:p>
            <a:pPr marL="0" lvl="0">
              <a:spcBef>
                <a:spcPts val="0"/>
              </a:spcBef>
              <a:spcAft>
                <a:spcPts val="0"/>
              </a:spcAft>
              <a:buClr>
                <a:srgbClr val="E48312"/>
              </a:buClr>
            </a:pPr>
            <a:r>
              <a:rPr lang="en-CA" sz="16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1600" dirty="0">
              <a:solidFill>
                <a:srgbClr val="000000"/>
              </a:solidFill>
              <a:uFill>
                <a:solidFill>
                  <a:srgbClr val="000000"/>
                </a:solidFill>
              </a:uFill>
              <a:latin typeface="Calibri" panose="020F0502020204030204" pitchFamily="34" charset="0"/>
              <a:ea typeface="Calibri" panose="020F0502020204030204" pitchFamily="34" charset="0"/>
            </a:endParaRPr>
          </a:p>
          <a:p>
            <a:pPr marL="0" lvl="0" indent="0">
              <a:spcBef>
                <a:spcPts val="0"/>
              </a:spcBef>
              <a:spcAft>
                <a:spcPts val="0"/>
              </a:spcAft>
              <a:buClr>
                <a:srgbClr val="E48312"/>
              </a:buClr>
              <a:buNone/>
            </a:pPr>
            <a:r>
              <a:rPr lang="en-CA" sz="2700" dirty="0">
                <a:solidFill>
                  <a:srgbClr val="000000"/>
                </a:solidFill>
                <a:uFill>
                  <a:solidFill>
                    <a:srgbClr val="000000"/>
                  </a:solidFill>
                </a:uFill>
                <a:latin typeface="Times New Roman" panose="02020603050405020304" pitchFamily="18" charset="0"/>
                <a:ea typeface="Arial" panose="020B0604020202020204" pitchFamily="34" charset="0"/>
              </a:rPr>
              <a:t>Shiva, V. (2016) </a:t>
            </a:r>
            <a:r>
              <a:rPr lang="en-CA" sz="2700" b="1" dirty="0">
                <a:solidFill>
                  <a:srgbClr val="000000"/>
                </a:solidFill>
                <a:uFill>
                  <a:solidFill>
                    <a:srgbClr val="000000"/>
                  </a:solidFill>
                </a:uFill>
                <a:latin typeface="Times New Roman" panose="02020603050405020304" pitchFamily="18" charset="0"/>
                <a:ea typeface="Arial" panose="020B0604020202020204" pitchFamily="34" charset="0"/>
              </a:rPr>
              <a:t>Seed Sovereignty, Food Security</a:t>
            </a:r>
            <a:r>
              <a:rPr lang="en-CA" sz="2700" dirty="0">
                <a:solidFill>
                  <a:srgbClr val="000000"/>
                </a:solidFill>
                <a:uFill>
                  <a:solidFill>
                    <a:srgbClr val="000000"/>
                  </a:solidFill>
                </a:uFill>
                <a:latin typeface="Times New Roman" panose="02020603050405020304" pitchFamily="18" charset="0"/>
                <a:ea typeface="Arial" panose="020B0604020202020204" pitchFamily="34" charset="0"/>
              </a:rPr>
              <a:t>, North Atlantic Books.</a:t>
            </a:r>
            <a:endParaRPr lang="en-US" sz="2700" dirty="0">
              <a:solidFill>
                <a:srgbClr val="000000"/>
              </a:solidFill>
              <a:uFill>
                <a:solidFill>
                  <a:srgbClr val="000000"/>
                </a:solidFill>
              </a:uFill>
              <a:latin typeface="Calibri" panose="020F0502020204030204" pitchFamily="34" charset="0"/>
              <a:ea typeface="Calibri" panose="020F0502020204030204" pitchFamily="34" charset="0"/>
            </a:endParaRPr>
          </a:p>
          <a:p>
            <a:pPr marL="0" lvl="0" indent="0">
              <a:spcBef>
                <a:spcPts val="0"/>
              </a:spcBef>
              <a:spcAft>
                <a:spcPts val="0"/>
              </a:spcAft>
              <a:buClr>
                <a:srgbClr val="E48312"/>
              </a:buClr>
              <a:buNone/>
            </a:pPr>
            <a:r>
              <a:rPr lang="en-US" sz="2700" dirty="0">
                <a:solidFill>
                  <a:srgbClr val="000000"/>
                </a:solidFill>
                <a:uFill>
                  <a:solidFill>
                    <a:srgbClr val="000000"/>
                  </a:solidFill>
                </a:uFill>
                <a:latin typeface="Times New Roman" panose="02020603050405020304" pitchFamily="18" charset="0"/>
                <a:ea typeface="Arial" panose="020B0604020202020204" pitchFamily="34" charset="0"/>
              </a:rPr>
              <a:t>Chapter 13 </a:t>
            </a:r>
            <a:r>
              <a:rPr lang="en-US" sz="27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US" sz="2700" dirty="0">
                <a:solidFill>
                  <a:srgbClr val="000000"/>
                </a:solidFill>
                <a:uFill>
                  <a:solidFill>
                    <a:srgbClr val="000000"/>
                  </a:solidFill>
                </a:uFill>
                <a:latin typeface="Times New Roman" panose="02020603050405020304" pitchFamily="18" charset="0"/>
                <a:ea typeface="Arial" panose="020B0604020202020204" pitchFamily="34" charset="0"/>
              </a:rPr>
              <a:t> Foote, S. (2016) Reviving Native Sioux Agricultural Systems, pp. 209 </a:t>
            </a:r>
            <a:r>
              <a:rPr lang="en-US" sz="27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US" sz="2700" dirty="0">
                <a:solidFill>
                  <a:srgbClr val="000000"/>
                </a:solidFill>
                <a:uFill>
                  <a:solidFill>
                    <a:srgbClr val="000000"/>
                  </a:solidFill>
                </a:uFill>
                <a:latin typeface="Times New Roman" panose="02020603050405020304" pitchFamily="18" charset="0"/>
                <a:ea typeface="Arial" panose="020B0604020202020204" pitchFamily="34" charset="0"/>
              </a:rPr>
              <a:t> 214.</a:t>
            </a:r>
            <a:endParaRPr lang="en-US" sz="2700" dirty="0">
              <a:solidFill>
                <a:srgbClr val="000000"/>
              </a:solidFill>
              <a:uFill>
                <a:solidFill>
                  <a:srgbClr val="000000"/>
                </a:solidFill>
              </a:uFill>
              <a:latin typeface="Calibri" panose="020F0502020204030204" pitchFamily="34" charset="0"/>
              <a:ea typeface="Calibri" panose="020F0502020204030204" pitchFamily="34" charset="0"/>
            </a:endParaRPr>
          </a:p>
          <a:p>
            <a:pPr marL="0" lvl="0" indent="0">
              <a:spcBef>
                <a:spcPts val="0"/>
              </a:spcBef>
              <a:spcAft>
                <a:spcPts val="0"/>
              </a:spcAft>
              <a:buClr>
                <a:srgbClr val="E48312"/>
              </a:buClr>
              <a:buNone/>
            </a:pPr>
            <a:r>
              <a:rPr lang="en-US" sz="2700" dirty="0">
                <a:solidFill>
                  <a:srgbClr val="000000"/>
                </a:solidFill>
                <a:uFill>
                  <a:solidFill>
                    <a:srgbClr val="000000"/>
                  </a:solidFill>
                </a:uFill>
                <a:latin typeface="Times New Roman" panose="02020603050405020304" pitchFamily="18" charset="0"/>
                <a:ea typeface="Arial" panose="020B0604020202020204" pitchFamily="34" charset="0"/>
              </a:rPr>
              <a:t>Chapter 14 </a:t>
            </a:r>
            <a:r>
              <a:rPr lang="en-US" sz="27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US" sz="2700" dirty="0">
                <a:solidFill>
                  <a:srgbClr val="000000"/>
                </a:solidFill>
                <a:uFill>
                  <a:solidFill>
                    <a:srgbClr val="000000"/>
                  </a:solidFill>
                </a:uFill>
                <a:latin typeface="Times New Roman" panose="02020603050405020304" pitchFamily="18" charset="0"/>
                <a:ea typeface="Arial" panose="020B0604020202020204" pitchFamily="34" charset="0"/>
              </a:rPr>
              <a:t> </a:t>
            </a:r>
            <a:r>
              <a:rPr lang="en-US" sz="2700" dirty="0" err="1">
                <a:solidFill>
                  <a:srgbClr val="000000"/>
                </a:solidFill>
                <a:uFill>
                  <a:solidFill>
                    <a:srgbClr val="000000"/>
                  </a:solidFill>
                </a:uFill>
                <a:latin typeface="Times New Roman" panose="02020603050405020304" pitchFamily="18" charset="0"/>
                <a:ea typeface="Arial" panose="020B0604020202020204" pitchFamily="34" charset="0"/>
              </a:rPr>
              <a:t>LaDuke</a:t>
            </a:r>
            <a:r>
              <a:rPr lang="en-US" sz="2700" dirty="0">
                <a:solidFill>
                  <a:srgbClr val="000000"/>
                </a:solidFill>
                <a:uFill>
                  <a:solidFill>
                    <a:srgbClr val="000000"/>
                  </a:solidFill>
                </a:uFill>
                <a:latin typeface="Times New Roman" panose="02020603050405020304" pitchFamily="18" charset="0"/>
                <a:ea typeface="Arial" panose="020B0604020202020204" pitchFamily="34" charset="0"/>
              </a:rPr>
              <a:t>, W. (2016) In Praise of the Leadership of Indigenous Women, pp. 215 </a:t>
            </a:r>
            <a:r>
              <a:rPr lang="en-US" sz="27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US" sz="2700" dirty="0">
                <a:solidFill>
                  <a:srgbClr val="000000"/>
                </a:solidFill>
                <a:uFill>
                  <a:solidFill>
                    <a:srgbClr val="000000"/>
                  </a:solidFill>
                </a:uFill>
                <a:latin typeface="Times New Roman" panose="02020603050405020304" pitchFamily="18" charset="0"/>
                <a:ea typeface="Arial" panose="020B0604020202020204" pitchFamily="34" charset="0"/>
              </a:rPr>
              <a:t> 235. </a:t>
            </a:r>
            <a:endParaRPr lang="en-US" sz="2700" dirty="0">
              <a:solidFill>
                <a:srgbClr val="000000"/>
              </a:solidFill>
              <a:uFill>
                <a:solidFill>
                  <a:srgbClr val="000000"/>
                </a:solidFill>
              </a:uFill>
              <a:latin typeface="Calibri" panose="020F0502020204030204" pitchFamily="34" charset="0"/>
              <a:ea typeface="Calibri" panose="020F0502020204030204" pitchFamily="34" charset="0"/>
            </a:endParaRPr>
          </a:p>
          <a:p>
            <a:pPr marL="0" lvl="0">
              <a:spcBef>
                <a:spcPts val="0"/>
              </a:spcBef>
              <a:spcAft>
                <a:spcPts val="0"/>
              </a:spcAft>
              <a:buClr>
                <a:srgbClr val="E48312"/>
              </a:buClr>
            </a:pPr>
            <a:r>
              <a:rPr lang="en-US" sz="2700"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700" dirty="0">
              <a:solidFill>
                <a:srgbClr val="000000"/>
              </a:solidFill>
              <a:uFill>
                <a:solidFill>
                  <a:srgbClr val="000000"/>
                </a:solidFill>
              </a:uFill>
              <a:latin typeface="Calibri" panose="020F0502020204030204" pitchFamily="34" charset="0"/>
              <a:ea typeface="Calibri" panose="020F0502020204030204" pitchFamily="34" charset="0"/>
            </a:endParaRPr>
          </a:p>
          <a:p>
            <a:pPr marL="0" lvl="0" indent="0">
              <a:spcBef>
                <a:spcPts val="0"/>
              </a:spcBef>
              <a:spcAft>
                <a:spcPts val="0"/>
              </a:spcAft>
              <a:buClr>
                <a:srgbClr val="E48312"/>
              </a:buClr>
              <a:buNone/>
            </a:pPr>
            <a:r>
              <a:rPr lang="en-CA" sz="2700" dirty="0">
                <a:solidFill>
                  <a:srgbClr val="000000"/>
                </a:solidFill>
                <a:uFill>
                  <a:solidFill>
                    <a:srgbClr val="000000"/>
                  </a:solidFill>
                </a:uFill>
                <a:latin typeface="Times New Roman" panose="02020603050405020304" pitchFamily="18" charset="0"/>
                <a:ea typeface="Arial" panose="020B0604020202020204" pitchFamily="34" charset="0"/>
              </a:rPr>
              <a:t>Wittman, H., Desmarais, A. A., &amp; Wiebe, N. (2011) </a:t>
            </a:r>
            <a:r>
              <a:rPr lang="en-CA" sz="2700" b="1" dirty="0">
                <a:solidFill>
                  <a:srgbClr val="000000"/>
                </a:solidFill>
                <a:uFill>
                  <a:solidFill>
                    <a:srgbClr val="000000"/>
                  </a:solidFill>
                </a:uFill>
                <a:latin typeface="Times New Roman" panose="02020603050405020304" pitchFamily="18" charset="0"/>
                <a:ea typeface="Arial" panose="020B0604020202020204" pitchFamily="34" charset="0"/>
              </a:rPr>
              <a:t>Food Sovereignty in Canada: Creating Just and Sustainable Food Systems</a:t>
            </a:r>
            <a:r>
              <a:rPr lang="en-CA" sz="2700" dirty="0">
                <a:solidFill>
                  <a:srgbClr val="000000"/>
                </a:solidFill>
                <a:uFill>
                  <a:solidFill>
                    <a:srgbClr val="000000"/>
                  </a:solidFill>
                </a:uFill>
                <a:latin typeface="Times New Roman" panose="02020603050405020304" pitchFamily="18" charset="0"/>
                <a:ea typeface="Arial" panose="020B0604020202020204" pitchFamily="34" charset="0"/>
              </a:rPr>
              <a:t>, Fernwood Publishing.</a:t>
            </a:r>
          </a:p>
          <a:p>
            <a:pPr marL="0" lvl="0" indent="0">
              <a:spcBef>
                <a:spcPts val="0"/>
              </a:spcBef>
              <a:spcAft>
                <a:spcPts val="0"/>
              </a:spcAft>
              <a:buClr>
                <a:srgbClr val="E48312"/>
              </a:buClr>
              <a:buNone/>
            </a:pPr>
            <a:r>
              <a:rPr lang="en-CA" sz="2700" dirty="0">
                <a:solidFill>
                  <a:srgbClr val="000000"/>
                </a:solidFill>
                <a:uFill>
                  <a:solidFill>
                    <a:srgbClr val="000000"/>
                  </a:solidFill>
                </a:uFill>
                <a:latin typeface="Times New Roman" panose="02020603050405020304" pitchFamily="18" charset="0"/>
                <a:ea typeface="Arial" panose="020B0604020202020204" pitchFamily="34" charset="0"/>
              </a:rPr>
              <a:t>Chapter 6 – Morrison, D. (2011) Indigenous Food Sovereignty: A Model for Social Learning, pp. 97 – 113. </a:t>
            </a:r>
            <a:endParaRPr lang="en-US" sz="27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endParaRPr lang="en-CA" sz="2800" b="1" dirty="0">
              <a:solidFill>
                <a:srgbClr val="000000"/>
              </a:solidFill>
              <a:uFill>
                <a:solidFill>
                  <a:srgbClr val="000000"/>
                </a:solidFill>
              </a:uFill>
              <a:latin typeface="Times New Roman" panose="02020603050405020304" pitchFamily="18" charset="0"/>
              <a:ea typeface="Arial" panose="020B0604020202020204" pitchFamily="34" charset="0"/>
            </a:endParaRPr>
          </a:p>
          <a:p>
            <a:pPr marL="0" marR="0" indent="0">
              <a:spcBef>
                <a:spcPts val="0"/>
              </a:spcBef>
              <a:spcAft>
                <a:spcPts val="0"/>
              </a:spcAft>
              <a:buNone/>
            </a:pPr>
            <a:endParaRPr lang="en-CA" sz="2800" b="1" dirty="0">
              <a:solidFill>
                <a:srgbClr val="000000"/>
              </a:solidFill>
              <a:uFill>
                <a:solidFill>
                  <a:srgbClr val="000000"/>
                </a:solidFill>
              </a:uFill>
              <a:latin typeface="Times New Roman" panose="02020603050405020304" pitchFamily="18" charset="0"/>
              <a:ea typeface="Arial" panose="020B0604020202020204" pitchFamily="34" charset="0"/>
            </a:endParaRPr>
          </a:p>
          <a:p>
            <a:pPr marL="0" marR="0" indent="0">
              <a:spcBef>
                <a:spcPts val="0"/>
              </a:spcBef>
              <a:spcAft>
                <a:spcPts val="0"/>
              </a:spcAft>
              <a:buNone/>
            </a:pPr>
            <a:r>
              <a:rPr lang="en-CA" sz="3400" b="1" dirty="0">
                <a:solidFill>
                  <a:srgbClr val="000000"/>
                </a:solidFill>
                <a:uFill>
                  <a:solidFill>
                    <a:srgbClr val="000000"/>
                  </a:solidFill>
                </a:uFill>
                <a:latin typeface="Times New Roman" panose="02020603050405020304" pitchFamily="18" charset="0"/>
                <a:ea typeface="Arial" panose="020B0604020202020204" pitchFamily="34" charset="0"/>
              </a:rPr>
              <a:t>November 21 </a:t>
            </a:r>
            <a:r>
              <a:rPr lang="en-CA" sz="3400" b="1"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3400" b="1" dirty="0">
                <a:solidFill>
                  <a:srgbClr val="000000"/>
                </a:solidFill>
                <a:uFill>
                  <a:solidFill>
                    <a:srgbClr val="000000"/>
                  </a:solidFill>
                </a:uFill>
                <a:latin typeface="Times New Roman" panose="02020603050405020304" pitchFamily="18" charset="0"/>
                <a:ea typeface="Arial" panose="020B0604020202020204" pitchFamily="34" charset="0"/>
              </a:rPr>
              <a:t> Food and Cultural Identity</a:t>
            </a:r>
            <a:endParaRPr lang="en-US" sz="3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800" b="1" i="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Readings </a:t>
            </a:r>
            <a:r>
              <a:rPr lang="en-CA" sz="2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 One chapter from: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US" sz="2800" dirty="0">
                <a:solidFill>
                  <a:srgbClr val="000000"/>
                </a:solidFill>
                <a:uFill>
                  <a:solidFill>
                    <a:srgbClr val="000000"/>
                  </a:solidFill>
                </a:uFill>
                <a:latin typeface="Times New Roman" panose="02020603050405020304" pitchFamily="18" charset="0"/>
                <a:ea typeface="Arial" panose="020B0604020202020204" pitchFamily="34" charset="0"/>
              </a:rPr>
              <a:t>Di </a:t>
            </a:r>
            <a:r>
              <a:rPr lang="en-US" sz="2800" dirty="0" err="1">
                <a:solidFill>
                  <a:srgbClr val="000000"/>
                </a:solidFill>
                <a:uFill>
                  <a:solidFill>
                    <a:srgbClr val="000000"/>
                  </a:solidFill>
                </a:uFill>
                <a:latin typeface="Times New Roman" panose="02020603050405020304" pitchFamily="18" charset="0"/>
                <a:ea typeface="Arial" panose="020B0604020202020204" pitchFamily="34" charset="0"/>
              </a:rPr>
              <a:t>Giovine</a:t>
            </a:r>
            <a:r>
              <a:rPr lang="en-US" sz="2800" dirty="0">
                <a:solidFill>
                  <a:srgbClr val="000000"/>
                </a:solidFill>
                <a:uFill>
                  <a:solidFill>
                    <a:srgbClr val="000000"/>
                  </a:solidFill>
                </a:uFill>
                <a:latin typeface="Times New Roman" panose="02020603050405020304" pitchFamily="18" charset="0"/>
                <a:ea typeface="Arial" panose="020B0604020202020204" pitchFamily="34" charset="0"/>
              </a:rPr>
              <a:t>, M. A., </a:t>
            </a:r>
            <a:r>
              <a:rPr lang="en-US" sz="2800" dirty="0" err="1">
                <a:solidFill>
                  <a:srgbClr val="000000"/>
                </a:solidFill>
                <a:uFill>
                  <a:solidFill>
                    <a:srgbClr val="000000"/>
                  </a:solidFill>
                </a:uFill>
                <a:latin typeface="Times New Roman" panose="02020603050405020304" pitchFamily="18" charset="0"/>
                <a:ea typeface="Arial" panose="020B0604020202020204" pitchFamily="34" charset="0"/>
              </a:rPr>
              <a:t>Brulotte</a:t>
            </a:r>
            <a:r>
              <a:rPr lang="en-US" sz="2800" dirty="0">
                <a:solidFill>
                  <a:srgbClr val="000000"/>
                </a:solidFill>
                <a:uFill>
                  <a:solidFill>
                    <a:srgbClr val="000000"/>
                  </a:solidFill>
                </a:uFill>
                <a:latin typeface="Times New Roman" panose="02020603050405020304" pitchFamily="18" charset="0"/>
                <a:ea typeface="Arial" panose="020B0604020202020204" pitchFamily="34" charset="0"/>
              </a:rPr>
              <a:t>, R. L (2014), </a:t>
            </a: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Edible Identities: Food as Cultural Heritage,</a:t>
            </a:r>
          </a:p>
          <a:p>
            <a:pPr marL="0" marR="0" indent="0">
              <a:spcBef>
                <a:spcPts val="0"/>
              </a:spcBef>
              <a:spcAft>
                <a:spcPts val="0"/>
              </a:spcAft>
              <a:buNone/>
            </a:pP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Ashgate</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8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8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3400" b="1" dirty="0">
                <a:solidFill>
                  <a:srgbClr val="000000"/>
                </a:solidFill>
                <a:uFill>
                  <a:solidFill>
                    <a:srgbClr val="000000"/>
                  </a:solidFill>
                </a:uFill>
                <a:latin typeface="Times New Roman" panose="02020603050405020304" pitchFamily="18" charset="0"/>
                <a:ea typeface="Arial" panose="020B0604020202020204" pitchFamily="34" charset="0"/>
              </a:rPr>
              <a:t>November 28 </a:t>
            </a:r>
            <a:r>
              <a:rPr lang="en-CA" sz="3400" b="1"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3400" b="1" dirty="0">
                <a:solidFill>
                  <a:srgbClr val="000000"/>
                </a:solidFill>
                <a:uFill>
                  <a:solidFill>
                    <a:srgbClr val="000000"/>
                  </a:solidFill>
                </a:uFill>
                <a:latin typeface="Times New Roman" panose="02020603050405020304" pitchFamily="18" charset="0"/>
                <a:ea typeface="Arial" panose="020B0604020202020204" pitchFamily="34" charset="0"/>
              </a:rPr>
              <a:t> Food, Health, and Culture</a:t>
            </a:r>
            <a:endParaRPr lang="en-US" sz="34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800" b="1" i="1" dirty="0">
                <a:solidFill>
                  <a:srgbClr val="7030A0"/>
                </a:solidFill>
                <a:uFill>
                  <a:solidFill>
                    <a:srgbClr val="000000"/>
                  </a:solidFill>
                </a:uFill>
                <a:latin typeface="Times New Roman" panose="02020603050405020304" pitchFamily="18" charset="0"/>
                <a:ea typeface="Arial" panose="020B0604020202020204" pitchFamily="34" charset="0"/>
              </a:rPr>
              <a:t>Report </a:t>
            </a:r>
            <a:r>
              <a:rPr lang="en-CA" sz="2800" b="1" i="1" dirty="0">
                <a:solidFill>
                  <a:srgbClr val="7030A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800" b="1" i="1" dirty="0">
                <a:solidFill>
                  <a:srgbClr val="7030A0"/>
                </a:solidFill>
                <a:uFill>
                  <a:solidFill>
                    <a:srgbClr val="000000"/>
                  </a:solidFill>
                </a:uFill>
                <a:latin typeface="Times New Roman" panose="02020603050405020304" pitchFamily="18" charset="0"/>
                <a:ea typeface="Arial" panose="020B0604020202020204" pitchFamily="34" charset="0"/>
              </a:rPr>
              <a:t> Action Research Project Report DUE</a:t>
            </a:r>
            <a:endParaRPr lang="en-US" sz="2800" dirty="0">
              <a:solidFill>
                <a:srgbClr val="7030A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endParaRPr lang="en-CA" sz="2800" dirty="0">
              <a:solidFill>
                <a:srgbClr val="000000"/>
              </a:solidFill>
              <a:uFill>
                <a:solidFill>
                  <a:srgbClr val="000000"/>
                </a:solidFill>
              </a:uFill>
              <a:latin typeface="Times New Roman" panose="02020603050405020304" pitchFamily="18" charset="0"/>
              <a:ea typeface="Arial" panose="020B0604020202020204" pitchFamily="34" charset="0"/>
            </a:endParaRPr>
          </a:p>
          <a:p>
            <a:pPr marL="0" marR="0" indent="0">
              <a:spcBef>
                <a:spcPts val="0"/>
              </a:spcBef>
              <a:spcAft>
                <a:spcPts val="0"/>
              </a:spcAft>
              <a:buNone/>
            </a:pP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***Watch Cooked, Michael </a:t>
            </a:r>
            <a:r>
              <a:rPr lang="en-CA" sz="2800" dirty="0" err="1">
                <a:solidFill>
                  <a:srgbClr val="000000"/>
                </a:solidFill>
                <a:uFill>
                  <a:solidFill>
                    <a:srgbClr val="000000"/>
                  </a:solidFill>
                </a:uFill>
                <a:latin typeface="Times New Roman" panose="02020603050405020304" pitchFamily="18" charset="0"/>
                <a:ea typeface="Arial" panose="020B0604020202020204" pitchFamily="34" charset="0"/>
              </a:rPr>
              <a:t>Pollan</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endParaRPr lang="en-CA" sz="2800" dirty="0">
              <a:solidFill>
                <a:srgbClr val="000000"/>
              </a:solidFill>
              <a:uFill>
                <a:solidFill>
                  <a:srgbClr val="000000"/>
                </a:solidFill>
              </a:uFill>
              <a:latin typeface="Times New Roman" panose="02020603050405020304" pitchFamily="18" charset="0"/>
              <a:ea typeface="Arial" panose="020B0604020202020204" pitchFamily="34" charset="0"/>
            </a:endParaRPr>
          </a:p>
          <a:p>
            <a:pPr marL="0" marR="0" indent="0">
              <a:spcBef>
                <a:spcPts val="0"/>
              </a:spcBef>
              <a:spcAft>
                <a:spcPts val="0"/>
              </a:spcAft>
              <a:buNone/>
            </a:pPr>
            <a:r>
              <a:rPr lang="en-CA" sz="2800" dirty="0" err="1">
                <a:solidFill>
                  <a:srgbClr val="000000"/>
                </a:solidFill>
                <a:uFill>
                  <a:solidFill>
                    <a:srgbClr val="000000"/>
                  </a:solidFill>
                </a:uFill>
                <a:latin typeface="Times New Roman" panose="02020603050405020304" pitchFamily="18" charset="0"/>
                <a:ea typeface="Arial" panose="020B0604020202020204" pitchFamily="34" charset="0"/>
              </a:rPr>
              <a:t>Koc</a:t>
            </a: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 M., Sumner, J., </a:t>
            </a:r>
            <a:r>
              <a:rPr lang="en-CA" sz="2800" dirty="0" err="1">
                <a:solidFill>
                  <a:srgbClr val="000000"/>
                </a:solidFill>
                <a:uFill>
                  <a:solidFill>
                    <a:srgbClr val="000000"/>
                  </a:solidFill>
                </a:uFill>
                <a:latin typeface="Times New Roman" panose="02020603050405020304" pitchFamily="18" charset="0"/>
                <a:ea typeface="Arial" panose="020B0604020202020204" pitchFamily="34" charset="0"/>
              </a:rPr>
              <a:t>Winson</a:t>
            </a: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 A. (2012) </a:t>
            </a:r>
            <a:r>
              <a:rPr lang="en-CA" sz="2800" b="1" dirty="0">
                <a:solidFill>
                  <a:srgbClr val="000000"/>
                </a:solidFill>
                <a:uFill>
                  <a:solidFill>
                    <a:srgbClr val="000000"/>
                  </a:solidFill>
                </a:uFill>
                <a:latin typeface="Times New Roman" panose="02020603050405020304" pitchFamily="18" charset="0"/>
                <a:ea typeface="Arial" panose="020B0604020202020204" pitchFamily="34" charset="0"/>
              </a:rPr>
              <a:t>Critical Perspectives in Food Studies</a:t>
            </a: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 Oxford.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dirty="0">
                <a:solidFill>
                  <a:srgbClr val="000000"/>
                </a:solidFill>
                <a:uFill>
                  <a:solidFill>
                    <a:srgbClr val="000000"/>
                  </a:solidFill>
                </a:uFill>
                <a:latin typeface="Times New Roman" panose="02020603050405020304" pitchFamily="18" charset="0"/>
                <a:ea typeface="Arial" panose="020B0604020202020204" pitchFamily="34" charset="0"/>
              </a:rPr>
              <a:t>Chapter 9 </a:t>
            </a:r>
            <a:r>
              <a:rPr lang="en-CA"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dirty="0">
                <a:solidFill>
                  <a:srgbClr val="000000"/>
                </a:solidFill>
                <a:uFill>
                  <a:solidFill>
                    <a:srgbClr val="000000"/>
                  </a:solidFill>
                </a:uFill>
                <a:latin typeface="Times New Roman" panose="02020603050405020304" pitchFamily="18" charset="0"/>
                <a:ea typeface="Arial" panose="020B0604020202020204" pitchFamily="34" charset="0"/>
              </a:rPr>
              <a:t> Constructing Healthy Eating/Constructing Self, pp. 136 </a:t>
            </a:r>
            <a:r>
              <a:rPr lang="en-CA"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dirty="0">
                <a:solidFill>
                  <a:srgbClr val="000000"/>
                </a:solidFill>
                <a:uFill>
                  <a:solidFill>
                    <a:srgbClr val="000000"/>
                  </a:solidFill>
                </a:uFill>
                <a:latin typeface="Times New Roman" panose="02020603050405020304" pitchFamily="18" charset="0"/>
                <a:ea typeface="Arial" panose="020B0604020202020204" pitchFamily="34" charset="0"/>
              </a:rPr>
              <a:t> 151.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28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Anderson, C. R., Brady, J., &amp; </a:t>
            </a:r>
            <a:r>
              <a:rPr lang="en-CA" sz="2800" dirty="0" err="1">
                <a:solidFill>
                  <a:srgbClr val="000000"/>
                </a:solidFill>
                <a:uFill>
                  <a:solidFill>
                    <a:srgbClr val="000000"/>
                  </a:solidFill>
                </a:uFill>
                <a:latin typeface="Times New Roman" panose="02020603050405020304" pitchFamily="18" charset="0"/>
                <a:ea typeface="Arial" panose="020B0604020202020204" pitchFamily="34" charset="0"/>
              </a:rPr>
              <a:t>Levoke</a:t>
            </a: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 C. (2016) </a:t>
            </a:r>
            <a:r>
              <a:rPr lang="en-CA" sz="2800" b="1" dirty="0">
                <a:solidFill>
                  <a:srgbClr val="000000"/>
                </a:solidFill>
                <a:uFill>
                  <a:solidFill>
                    <a:srgbClr val="000000"/>
                  </a:solidFill>
                </a:uFill>
                <a:latin typeface="Times New Roman" panose="02020603050405020304" pitchFamily="18" charset="0"/>
                <a:ea typeface="Arial" panose="020B0604020202020204" pitchFamily="34" charset="0"/>
              </a:rPr>
              <a:t>Conversations in Food Studies</a:t>
            </a:r>
            <a:r>
              <a:rPr lang="en-CA" sz="2800" dirty="0">
                <a:solidFill>
                  <a:srgbClr val="000000"/>
                </a:solidFill>
                <a:uFill>
                  <a:solidFill>
                    <a:srgbClr val="000000"/>
                  </a:solidFill>
                </a:uFill>
                <a:latin typeface="Times New Roman" panose="02020603050405020304" pitchFamily="18" charset="0"/>
                <a:ea typeface="Arial" panose="020B0604020202020204" pitchFamily="34" charset="0"/>
              </a:rPr>
              <a:t>, University of Manitoba Press. </a:t>
            </a: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dirty="0">
                <a:solidFill>
                  <a:srgbClr val="000000"/>
                </a:solidFill>
                <a:uFill>
                  <a:solidFill>
                    <a:srgbClr val="000000"/>
                  </a:solidFill>
                </a:uFill>
                <a:latin typeface="Times New Roman" panose="02020603050405020304" pitchFamily="18" charset="0"/>
                <a:ea typeface="Arial" panose="020B0604020202020204" pitchFamily="34" charset="0"/>
              </a:rPr>
              <a:t>Chapter 7 </a:t>
            </a:r>
            <a:r>
              <a:rPr lang="en-CA"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dirty="0">
                <a:solidFill>
                  <a:srgbClr val="000000"/>
                </a:solidFill>
                <a:uFill>
                  <a:solidFill>
                    <a:srgbClr val="000000"/>
                  </a:solidFill>
                </a:uFill>
                <a:latin typeface="Times New Roman" panose="02020603050405020304" pitchFamily="18" charset="0"/>
                <a:ea typeface="Arial" panose="020B0604020202020204" pitchFamily="34" charset="0"/>
              </a:rPr>
              <a:t> Martin, W., </a:t>
            </a:r>
            <a:r>
              <a:rPr lang="en-CA" dirty="0" err="1">
                <a:solidFill>
                  <a:srgbClr val="000000"/>
                </a:solidFill>
                <a:uFill>
                  <a:solidFill>
                    <a:srgbClr val="000000"/>
                  </a:solidFill>
                </a:uFill>
                <a:latin typeface="Times New Roman" panose="02020603050405020304" pitchFamily="18" charset="0"/>
                <a:ea typeface="Arial" panose="020B0604020202020204" pitchFamily="34" charset="0"/>
              </a:rPr>
              <a:t>Mundel</a:t>
            </a:r>
            <a:r>
              <a:rPr lang="en-CA" dirty="0">
                <a:solidFill>
                  <a:srgbClr val="000000"/>
                </a:solidFill>
                <a:uFill>
                  <a:solidFill>
                    <a:srgbClr val="000000"/>
                  </a:solidFill>
                </a:uFill>
                <a:latin typeface="Times New Roman" panose="02020603050405020304" pitchFamily="18" charset="0"/>
                <a:ea typeface="Arial" panose="020B0604020202020204" pitchFamily="34" charset="0"/>
              </a:rPr>
              <a:t>, E., and Rideout, K., (2016) Finding Balance: Food Safety, Food Security, and Public Health, pp. 170 </a:t>
            </a:r>
            <a:r>
              <a:rPr lang="en-CA"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dirty="0">
                <a:solidFill>
                  <a:srgbClr val="000000"/>
                </a:solidFill>
                <a:uFill>
                  <a:solidFill>
                    <a:srgbClr val="000000"/>
                  </a:solidFill>
                </a:uFill>
                <a:latin typeface="Times New Roman" panose="02020603050405020304" pitchFamily="18" charset="0"/>
                <a:ea typeface="Arial" panose="020B0604020202020204" pitchFamily="34" charset="0"/>
              </a:rPr>
              <a:t> 192. </a:t>
            </a:r>
          </a:p>
          <a:p>
            <a:pPr marL="0" marR="0" indent="0">
              <a:spcBef>
                <a:spcPts val="0"/>
              </a:spcBef>
              <a:spcAft>
                <a:spcPts val="0"/>
              </a:spcAft>
              <a:buNone/>
            </a:pPr>
            <a:endParaRPr lang="en-CA" sz="3500" dirty="0">
              <a:solidFill>
                <a:srgbClr val="000000"/>
              </a:solidFill>
              <a:uFill>
                <a:solidFill>
                  <a:srgbClr val="000000"/>
                </a:solidFill>
              </a:uFill>
              <a:latin typeface="Times New Roman" panose="02020603050405020304" pitchFamily="18" charset="0"/>
              <a:ea typeface="Calibri" panose="020F0502020204030204" pitchFamily="34" charset="0"/>
            </a:endParaRPr>
          </a:p>
          <a:p>
            <a:pPr marL="0" indent="0">
              <a:spcBef>
                <a:spcPts val="0"/>
              </a:spcBef>
              <a:spcAft>
                <a:spcPts val="0"/>
              </a:spcAft>
              <a:buNone/>
            </a:pPr>
            <a:endParaRPr lang="en-CA" sz="3500" b="1" dirty="0">
              <a:solidFill>
                <a:srgbClr val="000000"/>
              </a:solidFill>
              <a:uFill>
                <a:solidFill>
                  <a:srgbClr val="000000"/>
                </a:solidFill>
              </a:uFill>
              <a:latin typeface="Times New Roman" panose="02020603050405020304" pitchFamily="18" charset="0"/>
              <a:ea typeface="Arial" panose="020B0604020202020204" pitchFamily="34" charset="0"/>
            </a:endParaRPr>
          </a:p>
          <a:p>
            <a:pPr marL="0" indent="0">
              <a:spcBef>
                <a:spcPts val="0"/>
              </a:spcBef>
              <a:spcAft>
                <a:spcPts val="0"/>
              </a:spcAft>
              <a:buNone/>
            </a:pPr>
            <a:endParaRPr lang="en-CA" sz="3500" b="1" dirty="0">
              <a:solidFill>
                <a:srgbClr val="000000"/>
              </a:solidFill>
              <a:uFill>
                <a:solidFill>
                  <a:srgbClr val="000000"/>
                </a:solidFill>
              </a:uFill>
              <a:latin typeface="Times New Roman" panose="02020603050405020304" pitchFamily="18" charset="0"/>
              <a:ea typeface="Arial" panose="020B0604020202020204" pitchFamily="34" charset="0"/>
            </a:endParaRPr>
          </a:p>
          <a:p>
            <a:pPr marL="0" indent="0">
              <a:spcBef>
                <a:spcPts val="0"/>
              </a:spcBef>
              <a:spcAft>
                <a:spcPts val="0"/>
              </a:spcAft>
              <a:buNone/>
            </a:pPr>
            <a:r>
              <a:rPr lang="en-US" sz="3500" b="1" dirty="0">
                <a:solidFill>
                  <a:srgbClr val="000000"/>
                </a:solidFill>
                <a:uFill>
                  <a:solidFill>
                    <a:srgbClr val="000000"/>
                  </a:solidFill>
                </a:uFill>
                <a:latin typeface="Times New Roman" panose="02020603050405020304" pitchFamily="18" charset="0"/>
                <a:ea typeface="Arial" panose="020B0604020202020204" pitchFamily="34" charset="0"/>
              </a:rPr>
              <a:t>Final Exam at End of Semester – This will be set by the exams office. </a:t>
            </a:r>
            <a:endParaRPr lang="en-US" sz="35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4844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 – Let’s Talk About Food</a:t>
            </a:r>
          </a:p>
        </p:txBody>
      </p:sp>
      <p:sp>
        <p:nvSpPr>
          <p:cNvPr id="3" name="Content Placeholder 2"/>
          <p:cNvSpPr>
            <a:spLocks noGrp="1"/>
          </p:cNvSpPr>
          <p:nvPr>
            <p:ph idx="1"/>
          </p:nvPr>
        </p:nvSpPr>
        <p:spPr/>
        <p:txBody>
          <a:bodyPr>
            <a:normAutofit fontScale="92500" lnSpcReduction="10000"/>
          </a:bodyPr>
          <a:lstStyle/>
          <a:p>
            <a:pPr marL="0" indent="0">
              <a:buNone/>
            </a:pPr>
            <a:r>
              <a:rPr lang="en-CA" dirty="0"/>
              <a:t>What is your name? </a:t>
            </a:r>
          </a:p>
          <a:p>
            <a:pPr marL="0" indent="0">
              <a:buNone/>
            </a:pPr>
            <a:r>
              <a:rPr lang="en-CA" dirty="0"/>
              <a:t>What is your cultural heritage?</a:t>
            </a:r>
          </a:p>
          <a:p>
            <a:pPr marL="0" indent="0">
              <a:buNone/>
            </a:pPr>
            <a:r>
              <a:rPr lang="en-CA" dirty="0"/>
              <a:t>What’s your favorite food? Why?</a:t>
            </a:r>
          </a:p>
          <a:p>
            <a:pPr marL="0" indent="0">
              <a:buNone/>
            </a:pPr>
            <a:r>
              <a:rPr lang="en-CA" dirty="0"/>
              <a:t>What kind of food do you NOT like? Why not?</a:t>
            </a:r>
          </a:p>
          <a:p>
            <a:pPr marL="0" indent="0">
              <a:buNone/>
            </a:pPr>
            <a:r>
              <a:rPr lang="en-CA" dirty="0"/>
              <a:t>Do you have any food allergies?</a:t>
            </a:r>
          </a:p>
          <a:p>
            <a:pPr marL="0" indent="0">
              <a:buNone/>
            </a:pPr>
            <a:r>
              <a:rPr lang="en-CA" dirty="0"/>
              <a:t>Do you have any dietary needs (vegan, vegetarian etc.)?</a:t>
            </a:r>
          </a:p>
          <a:p>
            <a:pPr marL="0" indent="0">
              <a:buNone/>
            </a:pPr>
            <a:r>
              <a:rPr lang="en-CA" dirty="0"/>
              <a:t>Do you have experience producing food (gardening, farming, etc.)?</a:t>
            </a:r>
          </a:p>
          <a:p>
            <a:pPr marL="0" indent="0">
              <a:buNone/>
            </a:pPr>
            <a:r>
              <a:rPr lang="en-CA" dirty="0"/>
              <a:t>Do you have experience transforming/processing food (cooking)?</a:t>
            </a:r>
          </a:p>
          <a:p>
            <a:pPr marL="0" indent="0">
              <a:buNone/>
            </a:pPr>
            <a:r>
              <a:rPr lang="en-CA" dirty="0"/>
              <a:t>Do you have experience storing food (canning, fermenting, etc.)?</a:t>
            </a:r>
          </a:p>
          <a:p>
            <a:pPr marL="0" indent="0">
              <a:buNone/>
            </a:pPr>
            <a:r>
              <a:rPr lang="en-CA" dirty="0"/>
              <a:t>What do you know about food waste management? </a:t>
            </a:r>
          </a:p>
        </p:txBody>
      </p:sp>
    </p:spTree>
    <p:extLst>
      <p:ext uri="{BB962C8B-B14F-4D97-AF65-F5344CB8AC3E}">
        <p14:creationId xmlns:p14="http://schemas.microsoft.com/office/powerpoint/2010/main" val="1614226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is Food Culture?</a:t>
            </a:r>
          </a:p>
        </p:txBody>
      </p:sp>
      <p:sp>
        <p:nvSpPr>
          <p:cNvPr id="6" name="Content Placeholder 5"/>
          <p:cNvSpPr>
            <a:spLocks noGrp="1"/>
          </p:cNvSpPr>
          <p:nvPr>
            <p:ph idx="1"/>
          </p:nvPr>
        </p:nvSpPr>
        <p:spPr/>
        <p:txBody>
          <a:bodyPr/>
          <a:lstStyle/>
          <a:p>
            <a:r>
              <a:rPr lang="en-CA" dirty="0"/>
              <a:t>Food culture refers to the practices, attitudes, and beliefs as well as the networks and institutions surrounding the production, distribution, and consumption of food. </a:t>
            </a:r>
          </a:p>
          <a:p>
            <a:r>
              <a:rPr lang="en-CA" dirty="0"/>
              <a:t>It encompasses the concepts of foodways, cuisine, and food system and includes the fundamental understandings a group has about food, historical and current conditions shaping that group’s relationship to food, and the ways in which the group uses food to express identity, community, values, status, power, artistry and creativity. It also includes a groups’ definitions of what items can be food, what is tasty, healthy, and socially appropriate for specific subgroups or individuals and when, how, why, and with whom those items can or should be consumed.</a:t>
            </a:r>
          </a:p>
          <a:p>
            <a:endParaRPr lang="en-CA" dirty="0"/>
          </a:p>
          <a:p>
            <a:r>
              <a:rPr lang="en-CA" dirty="0">
                <a:hlinkClick r:id="rId2"/>
              </a:rPr>
              <a:t>Source Dr. Long</a:t>
            </a:r>
            <a:endParaRPr lang="en-US" dirty="0"/>
          </a:p>
        </p:txBody>
      </p:sp>
    </p:spTree>
    <p:extLst>
      <p:ext uri="{BB962C8B-B14F-4D97-AF65-F5344CB8AC3E}">
        <p14:creationId xmlns:p14="http://schemas.microsoft.com/office/powerpoint/2010/main" val="3819415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2AF5A-8CD7-4DD1-88C7-A09BB884F785}"/>
              </a:ext>
            </a:extLst>
          </p:cNvPr>
          <p:cNvSpPr>
            <a:spLocks noGrp="1"/>
          </p:cNvSpPr>
          <p:nvPr>
            <p:ph type="title"/>
          </p:nvPr>
        </p:nvSpPr>
        <p:spPr/>
        <p:txBody>
          <a:bodyPr/>
          <a:lstStyle/>
          <a:p>
            <a:r>
              <a:rPr lang="en-US" dirty="0"/>
              <a:t>Key Points to Consider </a:t>
            </a:r>
          </a:p>
        </p:txBody>
      </p:sp>
      <p:sp>
        <p:nvSpPr>
          <p:cNvPr id="3" name="Content Placeholder 2">
            <a:extLst>
              <a:ext uri="{FF2B5EF4-FFF2-40B4-BE49-F238E27FC236}">
                <a16:creationId xmlns:a16="http://schemas.microsoft.com/office/drawing/2014/main" id="{32FC0D75-1A60-44BC-8D65-FCE964423D19}"/>
              </a:ext>
            </a:extLst>
          </p:cNvPr>
          <p:cNvSpPr>
            <a:spLocks noGrp="1"/>
          </p:cNvSpPr>
          <p:nvPr>
            <p:ph idx="1"/>
          </p:nvPr>
        </p:nvSpPr>
        <p:spPr/>
        <p:txBody>
          <a:bodyPr/>
          <a:lstStyle/>
          <a:p>
            <a:r>
              <a:rPr lang="en-US" dirty="0"/>
              <a:t>Objectivity vs subjectivity</a:t>
            </a:r>
          </a:p>
          <a:p>
            <a:r>
              <a:rPr lang="en-US" dirty="0"/>
              <a:t>Parts vs whole</a:t>
            </a:r>
          </a:p>
          <a:p>
            <a:r>
              <a:rPr lang="en-US" dirty="0"/>
              <a:t>Representation vs reality</a:t>
            </a:r>
          </a:p>
          <a:p>
            <a:r>
              <a:rPr lang="en-US" dirty="0"/>
              <a:t>Process vs structure</a:t>
            </a:r>
          </a:p>
          <a:p>
            <a:r>
              <a:rPr lang="en-US" dirty="0"/>
              <a:t>Epistemology vs ontology</a:t>
            </a:r>
          </a:p>
          <a:p>
            <a:endParaRPr lang="en-US" dirty="0"/>
          </a:p>
          <a:p>
            <a:r>
              <a:rPr lang="en-US" sz="2800" b="1" dirty="0"/>
              <a:t>Discussion</a:t>
            </a:r>
          </a:p>
          <a:p>
            <a:r>
              <a:rPr lang="en-US" dirty="0"/>
              <a:t>What is true? What is objective? </a:t>
            </a:r>
          </a:p>
        </p:txBody>
      </p:sp>
    </p:spTree>
    <p:extLst>
      <p:ext uri="{BB962C8B-B14F-4D97-AF65-F5344CB8AC3E}">
        <p14:creationId xmlns:p14="http://schemas.microsoft.com/office/powerpoint/2010/main" val="2416538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Perception is Subjective</a:t>
            </a:r>
          </a:p>
        </p:txBody>
      </p:sp>
      <p:pic>
        <p:nvPicPr>
          <p:cNvPr id="5" name="trianglekiwi-580x562.jpg"/>
          <p:cNvPicPr/>
          <p:nvPr/>
        </p:nvPicPr>
        <p:blipFill>
          <a:blip r:embed="rId2">
            <a:extLst/>
          </a:blip>
          <a:stretch>
            <a:fillRect/>
          </a:stretch>
        </p:blipFill>
        <p:spPr>
          <a:xfrm>
            <a:off x="1233924" y="1820042"/>
            <a:ext cx="4486561" cy="4434454"/>
          </a:xfrm>
          <a:prstGeom prst="rect">
            <a:avLst/>
          </a:prstGeom>
          <a:ln>
            <a:noFill/>
          </a:ln>
          <a:effectLst/>
        </p:spPr>
      </p:pic>
      <p:pic>
        <p:nvPicPr>
          <p:cNvPr id="8" name="image.png"/>
          <p:cNvPicPr/>
          <p:nvPr/>
        </p:nvPicPr>
        <p:blipFill>
          <a:blip r:embed="rId3">
            <a:extLst/>
          </a:blip>
          <a:stretch>
            <a:fillRect/>
          </a:stretch>
        </p:blipFill>
        <p:spPr>
          <a:xfrm>
            <a:off x="7181613" y="1820042"/>
            <a:ext cx="3974067" cy="4434454"/>
          </a:xfrm>
          <a:prstGeom prst="rect">
            <a:avLst/>
          </a:prstGeom>
          <a:ln>
            <a:noFill/>
          </a:ln>
          <a:effectLst/>
        </p:spPr>
      </p:pic>
    </p:spTree>
    <p:extLst>
      <p:ext uri="{BB962C8B-B14F-4D97-AF65-F5344CB8AC3E}">
        <p14:creationId xmlns:p14="http://schemas.microsoft.com/office/powerpoint/2010/main" val="3940983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Perception is Deceptive</a:t>
            </a:r>
          </a:p>
        </p:txBody>
      </p:sp>
      <p:pic>
        <p:nvPicPr>
          <p:cNvPr id="5" name="dauphins.jpg"/>
          <p:cNvPicPr/>
          <p:nvPr/>
        </p:nvPicPr>
        <p:blipFill>
          <a:blip r:embed="rId2">
            <a:extLst/>
          </a:blip>
          <a:stretch>
            <a:fillRect/>
          </a:stretch>
        </p:blipFill>
        <p:spPr>
          <a:xfrm>
            <a:off x="1097280" y="1839774"/>
            <a:ext cx="2973186" cy="3924604"/>
          </a:xfrm>
          <a:prstGeom prst="rect">
            <a:avLst/>
          </a:prstGeom>
          <a:ln>
            <a:noFill/>
          </a:ln>
          <a:effectLst/>
        </p:spPr>
      </p:pic>
    </p:spTree>
    <p:extLst>
      <p:ext uri="{BB962C8B-B14F-4D97-AF65-F5344CB8AC3E}">
        <p14:creationId xmlns:p14="http://schemas.microsoft.com/office/powerpoint/2010/main" val="2799634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Perception is Deceptive</a:t>
            </a:r>
          </a:p>
        </p:txBody>
      </p:sp>
      <p:pic>
        <p:nvPicPr>
          <p:cNvPr id="5" name="dauphins1eu.jpg"/>
          <p:cNvPicPr/>
          <p:nvPr/>
        </p:nvPicPr>
        <p:blipFill>
          <a:blip r:embed="rId2">
            <a:extLst/>
          </a:blip>
          <a:stretch>
            <a:fillRect/>
          </a:stretch>
        </p:blipFill>
        <p:spPr>
          <a:xfrm>
            <a:off x="1097280" y="1845734"/>
            <a:ext cx="2973587" cy="3806190"/>
          </a:xfrm>
          <a:prstGeom prst="rect">
            <a:avLst/>
          </a:prstGeom>
          <a:ln>
            <a:noFill/>
          </a:ln>
          <a:effectLst/>
        </p:spPr>
      </p:pic>
    </p:spTree>
    <p:extLst>
      <p:ext uri="{BB962C8B-B14F-4D97-AF65-F5344CB8AC3E}">
        <p14:creationId xmlns:p14="http://schemas.microsoft.com/office/powerpoint/2010/main" val="1161500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Sometimes we cannot even notice what’s right in front of us!</a:t>
            </a:r>
          </a:p>
        </p:txBody>
      </p:sp>
      <p:pic>
        <p:nvPicPr>
          <p:cNvPr id="1026" name="Picture 2" descr="http://image.slidesharecdn.com/opticalillusions-091206182711-phpapp02/95/optical-illusions-57-728.jpg?cb=126012489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4346" y="1846263"/>
            <a:ext cx="5363633"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0187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Me</a:t>
            </a:r>
          </a:p>
        </p:txBody>
      </p:sp>
      <p:sp>
        <p:nvSpPr>
          <p:cNvPr id="3" name="Content Placeholder 2"/>
          <p:cNvSpPr>
            <a:spLocks noGrp="1"/>
          </p:cNvSpPr>
          <p:nvPr>
            <p:ph idx="1"/>
          </p:nvPr>
        </p:nvSpPr>
        <p:spPr/>
        <p:txBody>
          <a:bodyPr>
            <a:normAutofit/>
          </a:bodyPr>
          <a:lstStyle/>
          <a:p>
            <a:r>
              <a:rPr lang="en-US" sz="3200" dirty="0"/>
              <a:t>Erik Chevrier</a:t>
            </a:r>
            <a:br>
              <a:rPr lang="en-US" dirty="0"/>
            </a:br>
            <a:r>
              <a:rPr lang="en-US" dirty="0">
                <a:hlinkClick r:id="rId2"/>
              </a:rPr>
              <a:t>Website: </a:t>
            </a:r>
            <a:r>
              <a:rPr lang="en-US" dirty="0">
                <a:hlinkClick r:id="rId3"/>
              </a:rPr>
              <a:t>www.erikchevrier.ca</a:t>
            </a:r>
            <a:br>
              <a:rPr lang="en-US" dirty="0"/>
            </a:br>
            <a:r>
              <a:rPr lang="en-US" dirty="0"/>
              <a:t>Office hours: By request (Wednesday 6 – 8:30 PM) </a:t>
            </a:r>
            <a:br>
              <a:rPr lang="en-US" dirty="0"/>
            </a:br>
            <a:r>
              <a:rPr lang="en-US" dirty="0"/>
              <a:t>Office location: H-1125.12</a:t>
            </a:r>
            <a:br>
              <a:rPr lang="en-US" dirty="0"/>
            </a:br>
            <a:r>
              <a:rPr lang="en-US" dirty="0"/>
              <a:t>E-Mail: </a:t>
            </a:r>
            <a:r>
              <a:rPr lang="en-US" dirty="0">
                <a:hlinkClick r:id="rId4"/>
              </a:rPr>
              <a:t>professor@erikchevrier.ca</a:t>
            </a:r>
            <a:br>
              <a:rPr lang="en-US" dirty="0"/>
            </a:br>
            <a:r>
              <a:rPr lang="en-US" dirty="0"/>
              <a:t>Research Project: </a:t>
            </a:r>
            <a:r>
              <a:rPr lang="en-US" dirty="0">
                <a:hlinkClick r:id="rId5"/>
              </a:rPr>
              <a:t>Concordia Food Groups</a:t>
            </a:r>
            <a:br>
              <a:rPr lang="en-US" dirty="0"/>
            </a:br>
            <a:r>
              <a:rPr lang="en-US" dirty="0"/>
              <a:t>Research Project Facebook Group: </a:t>
            </a:r>
            <a:r>
              <a:rPr lang="en-US" dirty="0">
                <a:hlinkClick r:id="rId6"/>
              </a:rPr>
              <a:t>Concordia Food Groups</a:t>
            </a:r>
            <a:br>
              <a:rPr lang="en-US" dirty="0"/>
            </a:br>
            <a:r>
              <a:rPr lang="en-US" dirty="0"/>
              <a:t>Facebook Group for the Class: </a:t>
            </a:r>
            <a:r>
              <a:rPr lang="en-US" dirty="0">
                <a:hlinkClick r:id="rId7"/>
              </a:rPr>
              <a:t>https://www.facebook.com/groups/foodandculture/</a:t>
            </a:r>
            <a:endParaRPr lang="en-US" dirty="0"/>
          </a:p>
          <a:p>
            <a:endParaRPr lang="en-US" dirty="0"/>
          </a:p>
          <a:p>
            <a:r>
              <a:rPr lang="en-US" dirty="0"/>
              <a:t>Another project I started: </a:t>
            </a:r>
            <a:r>
              <a:rPr lang="en-US" dirty="0">
                <a:hlinkClick r:id="rId8"/>
              </a:rPr>
              <a:t>Co-op Collective Vision</a:t>
            </a:r>
            <a:br>
              <a:rPr lang="en-US" dirty="0"/>
            </a:br>
            <a:endParaRPr lang="en-US" dirty="0"/>
          </a:p>
        </p:txBody>
      </p:sp>
    </p:spTree>
    <p:extLst>
      <p:ext uri="{BB962C8B-B14F-4D97-AF65-F5344CB8AC3E}">
        <p14:creationId xmlns:p14="http://schemas.microsoft.com/office/powerpoint/2010/main" val="3667477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F9C0-7FDA-489D-BBF0-FBB69D86C28B}"/>
              </a:ext>
            </a:extLst>
          </p:cNvPr>
          <p:cNvSpPr>
            <a:spLocks noGrp="1"/>
          </p:cNvSpPr>
          <p:nvPr>
            <p:ph type="title"/>
          </p:nvPr>
        </p:nvSpPr>
        <p:spPr/>
        <p:txBody>
          <a:bodyPr/>
          <a:lstStyle/>
          <a:p>
            <a:r>
              <a:rPr lang="en-US" dirty="0"/>
              <a:t>Importance of Action Based Research </a:t>
            </a:r>
          </a:p>
        </p:txBody>
      </p:sp>
      <p:sp>
        <p:nvSpPr>
          <p:cNvPr id="3" name="Content Placeholder 2">
            <a:extLst>
              <a:ext uri="{FF2B5EF4-FFF2-40B4-BE49-F238E27FC236}">
                <a16:creationId xmlns:a16="http://schemas.microsoft.com/office/drawing/2014/main" id="{B33F7CD9-455A-4AFA-9DE3-F27647571C5E}"/>
              </a:ext>
            </a:extLst>
          </p:cNvPr>
          <p:cNvSpPr>
            <a:spLocks noGrp="1"/>
          </p:cNvSpPr>
          <p:nvPr>
            <p:ph idx="1"/>
          </p:nvPr>
        </p:nvSpPr>
        <p:spPr/>
        <p:txBody>
          <a:bodyPr>
            <a:normAutofit/>
          </a:bodyPr>
          <a:lstStyle/>
          <a:p>
            <a:r>
              <a:rPr lang="en-US" sz="2400" dirty="0"/>
              <a:t>Why are action based projects important? </a:t>
            </a:r>
          </a:p>
          <a:p>
            <a:pPr lvl="1"/>
            <a:r>
              <a:rPr lang="en-US" dirty="0"/>
              <a:t>It is important to challenge the problematic dominant epistemological understandings of food. </a:t>
            </a:r>
          </a:p>
          <a:p>
            <a:pPr lvl="1"/>
            <a:r>
              <a:rPr lang="en-US" dirty="0"/>
              <a:t>Instead we should produce ontological formations of the world we want by co-creating and co-recreating social relations that produce positive outcomes on people and the planet. </a:t>
            </a:r>
          </a:p>
          <a:p>
            <a:pPr lvl="1"/>
            <a:r>
              <a:rPr lang="en-US" dirty="0"/>
              <a:t>Action based learning theories incorporate students and facilitators as co-learners and co-collaborators. Together, they learn by doing. They also connect with the community. </a:t>
            </a:r>
          </a:p>
          <a:p>
            <a:pPr lvl="1"/>
            <a:endParaRPr lang="en-US" dirty="0"/>
          </a:p>
          <a:p>
            <a:r>
              <a:rPr lang="en-US" dirty="0"/>
              <a:t>Epistemology – A term meaning “theory of knowledge,” which gets at the </a:t>
            </a:r>
            <a:r>
              <a:rPr lang="en-US" i="1" dirty="0"/>
              <a:t>how we know </a:t>
            </a:r>
            <a:r>
              <a:rPr lang="en-US" dirty="0"/>
              <a:t>about the social world that lies behind all theoretical approaches. (</a:t>
            </a:r>
            <a:r>
              <a:rPr lang="en-US" sz="1100" dirty="0"/>
              <a:t>Frampton, Kinsman, Thompson, </a:t>
            </a:r>
            <a:r>
              <a:rPr lang="en-US" sz="1100" dirty="0" err="1"/>
              <a:t>Tileczek</a:t>
            </a:r>
            <a:r>
              <a:rPr lang="en-US" sz="1100" dirty="0"/>
              <a:t>, (2006)</a:t>
            </a:r>
            <a:r>
              <a:rPr lang="en-US" sz="1900" dirty="0"/>
              <a:t>)</a:t>
            </a:r>
            <a:endParaRPr lang="en-US" dirty="0"/>
          </a:p>
          <a:p>
            <a:r>
              <a:rPr lang="en-US" dirty="0"/>
              <a:t>Ontology – Assumptions relating to how the social </a:t>
            </a:r>
            <a:r>
              <a:rPr lang="en-US" i="1" dirty="0"/>
              <a:t>comes into being </a:t>
            </a:r>
            <a:r>
              <a:rPr lang="en-US" dirty="0"/>
              <a:t>that inform all theories and ways of writing the social. (</a:t>
            </a:r>
            <a:r>
              <a:rPr lang="en-US" sz="1100" dirty="0"/>
              <a:t>Frampton, Kinsman, Thompson, </a:t>
            </a:r>
            <a:r>
              <a:rPr lang="en-US" sz="1100" dirty="0" err="1"/>
              <a:t>Tileczek</a:t>
            </a:r>
            <a:r>
              <a:rPr lang="en-US" sz="1100" dirty="0"/>
              <a:t>, (2006)</a:t>
            </a:r>
            <a:r>
              <a:rPr lang="en-US" sz="1900" dirty="0"/>
              <a:t>)</a:t>
            </a:r>
            <a:endParaRPr lang="en-US" sz="1100" dirty="0"/>
          </a:p>
          <a:p>
            <a:endParaRPr lang="en-US" dirty="0"/>
          </a:p>
        </p:txBody>
      </p:sp>
    </p:spTree>
    <p:extLst>
      <p:ext uri="{BB962C8B-B14F-4D97-AF65-F5344CB8AC3E}">
        <p14:creationId xmlns:p14="http://schemas.microsoft.com/office/powerpoint/2010/main" val="1937351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The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lnSpcReduction="10000"/>
          </a:bodyPr>
          <a:lstStyle/>
          <a:p>
            <a:r>
              <a:rPr lang="en-CA" dirty="0"/>
              <a:t>The world has or will soon have the agricultural technology available to feed the 8.3 billion people anticipated in the next quarter of a century. The more pertinent question today is whether farmers and ranchers will be permitted to use that technology. Extremists in the environmental movement, largely from rich nations and/or the privileged strata of society in poor nations, seem to be doing everything they can to stop scientific progress in its tracks. It is sad that some scientists, many of whom should or do know better, have also jumped on the extremist environmental bandwagon in search of research funds. When scientists align themselves with </a:t>
            </a:r>
            <a:r>
              <a:rPr lang="en-CA" dirty="0" err="1"/>
              <a:t>antiscience</a:t>
            </a:r>
            <a:r>
              <a:rPr lang="en-CA" dirty="0"/>
              <a:t> political movements or lend their name to unscientific propositions, what are we to think? Is it any wonder that science is losing its constituency? We must be on guard against politically opportunistic, pseudo-scientists…</a:t>
            </a:r>
            <a:endParaRPr lang="en-US" dirty="0"/>
          </a:p>
          <a:p>
            <a:r>
              <a:rPr lang="en-US" dirty="0"/>
              <a:t>Borlaug, N., E. (2000) Ending World Hunger. The Promise of Biotechnology and the Threat of </a:t>
            </a:r>
            <a:r>
              <a:rPr lang="en-US" dirty="0" err="1"/>
              <a:t>Antiscience</a:t>
            </a:r>
            <a:r>
              <a:rPr lang="en-US" dirty="0"/>
              <a:t> Zealotry, Plant Physiology, 124(2) pp. 488. </a:t>
            </a:r>
          </a:p>
          <a:p>
            <a:r>
              <a:rPr lang="en-US" dirty="0"/>
              <a:t> </a:t>
            </a:r>
          </a:p>
          <a:p>
            <a:endParaRPr lang="en-US" dirty="0"/>
          </a:p>
        </p:txBody>
      </p:sp>
    </p:spTree>
    <p:extLst>
      <p:ext uri="{BB962C8B-B14F-4D97-AF65-F5344CB8AC3E}">
        <p14:creationId xmlns:p14="http://schemas.microsoft.com/office/powerpoint/2010/main" val="1488965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Critique of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fontScale="85000" lnSpcReduction="10000"/>
          </a:bodyPr>
          <a:lstStyle/>
          <a:p>
            <a:r>
              <a:rPr lang="en-US" dirty="0"/>
              <a:t>When poisons are introduced into agriculture to control pests, or when GMOs are introduced under the argument of “feeding the world,” the justification given is always “science”. But “science” does not have a singular entity, and it did not come into existence within a vacuum. Today, what we generally refer to as “science” is in fact Western, mechanistic, reductionist modern science, which became the dominant practice of understanding the world during the Industrial Revolution and has continued as the dominant paradigm….To shape the industrial system in the form of new, violent technologies, and to shape the capitalist system in the form of new, profit-driven economics, a certain </a:t>
            </a:r>
            <a:r>
              <a:rPr lang="en-US" i="1" dirty="0"/>
              <a:t>type</a:t>
            </a:r>
            <a:r>
              <a:rPr lang="en-US" dirty="0"/>
              <a:t> of science was promoted and privileged as the </a:t>
            </a:r>
            <a:r>
              <a:rPr lang="en-US" i="1" dirty="0"/>
              <a:t>only</a:t>
            </a:r>
            <a:r>
              <a:rPr lang="en-US" dirty="0"/>
              <a:t> scientific knowledge system. Two scientific theories came to dominate this new, industrial paradigm, and they continue to shape practices of food, agriculture, health, and nutrition even today. The first is a Newtonian-Cartesian idea of separation: a fragmented world made of fixed, immutable atoms…The second significant theory that has framed the knowledge paradigm for industrial agriculture is Darwin’s theory of competition as the basis for evolution…The Newtonian-Cartesian theory of fragmentation and separation and the Darwinian paradigm of competition, have led to a nonrenewable use of Earth’s resources, a </a:t>
            </a:r>
            <a:r>
              <a:rPr lang="en-US" dirty="0" err="1"/>
              <a:t>nonsustainable</a:t>
            </a:r>
            <a:r>
              <a:rPr lang="en-US" dirty="0"/>
              <a:t> model for food and agriculture, and an unhealthy model of health and nutrition. An emphasis on the legitimacy of these arguments as the sole “scientific” approach has created a knowledge apartheid by discounting the knowledge of Mother Earth.</a:t>
            </a:r>
          </a:p>
          <a:p>
            <a:r>
              <a:rPr lang="en-CA" dirty="0"/>
              <a:t>Shiva, V. (Shiva, V. (2016) Who Really Feeds the World, North Atlantic Books, pp. 4 – 7.</a:t>
            </a:r>
            <a:endParaRPr lang="en-US" dirty="0"/>
          </a:p>
          <a:p>
            <a:r>
              <a:rPr lang="en-US" dirty="0"/>
              <a:t> </a:t>
            </a:r>
          </a:p>
          <a:p>
            <a:endParaRPr lang="en-US" dirty="0"/>
          </a:p>
        </p:txBody>
      </p:sp>
    </p:spTree>
    <p:extLst>
      <p:ext uri="{BB962C8B-B14F-4D97-AF65-F5344CB8AC3E}">
        <p14:creationId xmlns:p14="http://schemas.microsoft.com/office/powerpoint/2010/main" val="1691283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C9558-F2CF-4DFB-83AA-CFE7FFF7CFC2}"/>
              </a:ext>
            </a:extLst>
          </p:cNvPr>
          <p:cNvSpPr>
            <a:spLocks noGrp="1"/>
          </p:cNvSpPr>
          <p:nvPr>
            <p:ph type="title"/>
          </p:nvPr>
        </p:nvSpPr>
        <p:spPr/>
        <p:txBody>
          <a:bodyPr/>
          <a:lstStyle/>
          <a:p>
            <a:r>
              <a:rPr lang="en-US" dirty="0"/>
              <a:t>Activity Planting a Seed</a:t>
            </a:r>
          </a:p>
        </p:txBody>
      </p:sp>
      <p:sp>
        <p:nvSpPr>
          <p:cNvPr id="3" name="Content Placeholder 2">
            <a:extLst>
              <a:ext uri="{FF2B5EF4-FFF2-40B4-BE49-F238E27FC236}">
                <a16:creationId xmlns:a16="http://schemas.microsoft.com/office/drawing/2014/main" id="{AC8C6DBC-CA78-419A-9131-03DA56369059}"/>
              </a:ext>
            </a:extLst>
          </p:cNvPr>
          <p:cNvSpPr>
            <a:spLocks noGrp="1"/>
          </p:cNvSpPr>
          <p:nvPr>
            <p:ph idx="1"/>
          </p:nvPr>
        </p:nvSpPr>
        <p:spPr/>
        <p:txBody>
          <a:bodyPr/>
          <a:lstStyle/>
          <a:p>
            <a:r>
              <a:rPr lang="en-US" dirty="0"/>
              <a:t>Like a seed grows into a plant, we will all grow intellectually together as a class. </a:t>
            </a:r>
          </a:p>
          <a:p>
            <a:endParaRPr lang="en-US" dirty="0"/>
          </a:p>
          <a:p>
            <a:r>
              <a:rPr lang="en-US" dirty="0"/>
              <a:t>Take care of your plant and we’ll take care of each other’s intellectual and social needs during this course. </a:t>
            </a:r>
          </a:p>
          <a:p>
            <a:endParaRPr lang="en-US" dirty="0"/>
          </a:p>
          <a:p>
            <a:r>
              <a:rPr lang="en-US" dirty="0"/>
              <a:t>Your plant will need water, room to grow, light and nutrients (if it grows big). </a:t>
            </a:r>
          </a:p>
          <a:p>
            <a:pPr lvl="1"/>
            <a:r>
              <a:rPr lang="en-US" dirty="0"/>
              <a:t>The goal is to grow a kale plant to eat at the end of the course. </a:t>
            </a:r>
          </a:p>
        </p:txBody>
      </p:sp>
    </p:spTree>
    <p:extLst>
      <p:ext uri="{BB962C8B-B14F-4D97-AF65-F5344CB8AC3E}">
        <p14:creationId xmlns:p14="http://schemas.microsoft.com/office/powerpoint/2010/main" val="2685764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43DAA-19A8-4153-9EF8-815AF2A0A39E}"/>
              </a:ext>
            </a:extLst>
          </p:cNvPr>
          <p:cNvSpPr>
            <a:spLocks noGrp="1"/>
          </p:cNvSpPr>
          <p:nvPr>
            <p:ph type="title"/>
          </p:nvPr>
        </p:nvSpPr>
        <p:spPr/>
        <p:txBody>
          <a:bodyPr/>
          <a:lstStyle/>
          <a:p>
            <a:r>
              <a:rPr lang="en-US" dirty="0"/>
              <a:t>Discussion about the Food Project</a:t>
            </a:r>
          </a:p>
        </p:txBody>
      </p:sp>
      <p:sp>
        <p:nvSpPr>
          <p:cNvPr id="3" name="Content Placeholder 2">
            <a:extLst>
              <a:ext uri="{FF2B5EF4-FFF2-40B4-BE49-F238E27FC236}">
                <a16:creationId xmlns:a16="http://schemas.microsoft.com/office/drawing/2014/main" id="{FD0FFFBD-F0E5-45B2-8C75-D7E8AA12FF68}"/>
              </a:ext>
            </a:extLst>
          </p:cNvPr>
          <p:cNvSpPr>
            <a:spLocks noGrp="1"/>
          </p:cNvSpPr>
          <p:nvPr>
            <p:ph idx="1"/>
          </p:nvPr>
        </p:nvSpPr>
        <p:spPr/>
        <p:txBody>
          <a:bodyPr/>
          <a:lstStyle/>
          <a:p>
            <a:r>
              <a:rPr lang="en-US" dirty="0"/>
              <a:t>We will all take turns cooking and bringing food for our fellow classmates. </a:t>
            </a:r>
          </a:p>
          <a:p>
            <a:pPr lvl="1"/>
            <a:r>
              <a:rPr lang="en-US" dirty="0"/>
              <a:t>We will cook about 3 times each</a:t>
            </a:r>
          </a:p>
          <a:p>
            <a:pPr lvl="1"/>
            <a:r>
              <a:rPr lang="en-US" dirty="0"/>
              <a:t>We need to manage waste (no excessive garbage and we need to clean up the room)</a:t>
            </a:r>
          </a:p>
          <a:p>
            <a:pPr lvl="1"/>
            <a:r>
              <a:rPr lang="en-US" dirty="0"/>
              <a:t>We should respect people’s dietary needs (I suggest we do vegetarian or vegan items)</a:t>
            </a:r>
          </a:p>
          <a:p>
            <a:pPr lvl="1"/>
            <a:r>
              <a:rPr lang="en-US" dirty="0"/>
              <a:t>You shouldn’t spend much money</a:t>
            </a:r>
          </a:p>
          <a:p>
            <a:pPr lvl="1"/>
            <a:r>
              <a:rPr lang="en-US" dirty="0"/>
              <a:t>We will discuss who will prepare food for the next class every week</a:t>
            </a:r>
          </a:p>
          <a:p>
            <a:pPr lvl="1"/>
            <a:r>
              <a:rPr lang="en-US" dirty="0"/>
              <a:t>If there are issues why you cannot participate, please come see me (financial, or other) </a:t>
            </a:r>
          </a:p>
        </p:txBody>
      </p:sp>
    </p:spTree>
    <p:extLst>
      <p:ext uri="{BB962C8B-B14F-4D97-AF65-F5344CB8AC3E}">
        <p14:creationId xmlns:p14="http://schemas.microsoft.com/office/powerpoint/2010/main" val="190167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Videos</a:t>
            </a:r>
          </a:p>
        </p:txBody>
      </p:sp>
      <p:sp>
        <p:nvSpPr>
          <p:cNvPr id="3" name="Content Placeholder 2"/>
          <p:cNvSpPr>
            <a:spLocks noGrp="1"/>
          </p:cNvSpPr>
          <p:nvPr>
            <p:ph idx="1"/>
          </p:nvPr>
        </p:nvSpPr>
        <p:spPr/>
        <p:txBody>
          <a:bodyPr/>
          <a:lstStyle/>
          <a:p>
            <a:pPr marL="0" indent="0">
              <a:buNone/>
            </a:pPr>
            <a:r>
              <a:rPr lang="en-CA" dirty="0">
                <a:hlinkClick r:id="rId2"/>
              </a:rPr>
              <a:t>Hero’s Sanctuary</a:t>
            </a:r>
            <a:endParaRPr lang="en-CA" dirty="0">
              <a:hlinkClick r:id="rId3"/>
            </a:endParaRPr>
          </a:p>
          <a:p>
            <a:pPr marL="0" indent="0">
              <a:buNone/>
            </a:pPr>
            <a:endParaRPr lang="en-CA" dirty="0">
              <a:hlinkClick r:id="rId3"/>
            </a:endParaRPr>
          </a:p>
          <a:p>
            <a:pPr marL="0" indent="0">
              <a:buNone/>
            </a:pPr>
            <a:r>
              <a:rPr lang="en-CA" sz="2800" dirty="0"/>
              <a:t>What’s wrong with Industrial Food? </a:t>
            </a:r>
          </a:p>
          <a:p>
            <a:pPr marL="0" indent="0">
              <a:buNone/>
            </a:pPr>
            <a:r>
              <a:rPr lang="en-CA" dirty="0">
                <a:hlinkClick r:id="rId4"/>
              </a:rPr>
              <a:t>The World According to Monsanto</a:t>
            </a:r>
            <a:endParaRPr lang="en-CA" dirty="0">
              <a:hlinkClick r:id="rId3"/>
            </a:endParaRPr>
          </a:p>
          <a:p>
            <a:pPr marL="0" indent="0">
              <a:buNone/>
            </a:pPr>
            <a:r>
              <a:rPr lang="en-CA" dirty="0">
                <a:hlinkClick r:id="rId3"/>
              </a:rPr>
              <a:t>Monsanto Lobbyist</a:t>
            </a:r>
          </a:p>
        </p:txBody>
      </p:sp>
    </p:spTree>
    <p:extLst>
      <p:ext uri="{BB962C8B-B14F-4D97-AF65-F5344CB8AC3E}">
        <p14:creationId xmlns:p14="http://schemas.microsoft.com/office/powerpoint/2010/main" val="2242216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What do you know about industrial food?</a:t>
            </a:r>
          </a:p>
        </p:txBody>
      </p:sp>
      <p:sp>
        <p:nvSpPr>
          <p:cNvPr id="3" name="Content Placeholder 2"/>
          <p:cNvSpPr>
            <a:spLocks noGrp="1"/>
          </p:cNvSpPr>
          <p:nvPr>
            <p:ph idx="1"/>
          </p:nvPr>
        </p:nvSpPr>
        <p:spPr/>
        <p:txBody>
          <a:bodyPr/>
          <a:lstStyle/>
          <a:p>
            <a:r>
              <a:rPr lang="en-US" dirty="0"/>
              <a:t>What is your current level of knowledge about industrial producing, processing, distribution and waste management? </a:t>
            </a:r>
          </a:p>
          <a:p>
            <a:r>
              <a:rPr lang="en-US" dirty="0"/>
              <a:t>What are positive and negative consequences of industrial food practices? Please provide sources for evidence of claims if any are made.</a:t>
            </a:r>
          </a:p>
          <a:p>
            <a:r>
              <a:rPr lang="en-US" dirty="0"/>
              <a:t>What are your current food practices regarding industrial food? </a:t>
            </a:r>
          </a:p>
          <a:p>
            <a:pPr lvl="1"/>
            <a:r>
              <a:rPr lang="en-US" dirty="0"/>
              <a:t>Do you eat at restaurants a lot?</a:t>
            </a:r>
          </a:p>
          <a:p>
            <a:pPr lvl="1"/>
            <a:r>
              <a:rPr lang="en-US" dirty="0"/>
              <a:t>Do you regularly buy already processed food items at the grocery store instead of untransformed ingredients? </a:t>
            </a:r>
          </a:p>
          <a:p>
            <a:pPr lvl="1"/>
            <a:r>
              <a:rPr lang="en-US" dirty="0"/>
              <a:t>Do you buy factory farmed meat (if you consume meat)? </a:t>
            </a:r>
          </a:p>
          <a:p>
            <a:pPr lvl="1"/>
            <a:r>
              <a:rPr lang="en-US" dirty="0"/>
              <a:t>Do you buy GMO and mass produced monoculture farmed vegetables?</a:t>
            </a:r>
          </a:p>
          <a:p>
            <a:pPr lvl="1"/>
            <a:r>
              <a:rPr lang="en-US" dirty="0"/>
              <a:t>Do you buy foods with pesticides or organic produce?</a:t>
            </a:r>
          </a:p>
          <a:p>
            <a:pPr lvl="1"/>
            <a:r>
              <a:rPr lang="en-US" dirty="0"/>
              <a:t>How important are the above questions to you?</a:t>
            </a:r>
          </a:p>
        </p:txBody>
      </p:sp>
    </p:spTree>
    <p:extLst>
      <p:ext uri="{BB962C8B-B14F-4D97-AF65-F5344CB8AC3E}">
        <p14:creationId xmlns:p14="http://schemas.microsoft.com/office/powerpoint/2010/main" val="3290573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or Concerns?</a:t>
            </a:r>
          </a:p>
        </p:txBody>
      </p:sp>
      <p:sp>
        <p:nvSpPr>
          <p:cNvPr id="3" name="Content Placeholder 2"/>
          <p:cNvSpPr>
            <a:spLocks noGrp="1"/>
          </p:cNvSpPr>
          <p:nvPr>
            <p:ph idx="1"/>
          </p:nvPr>
        </p:nvSpPr>
        <p:spPr/>
        <p:txBody>
          <a:bodyPr>
            <a:normAutofit fontScale="85000" lnSpcReduction="20000"/>
          </a:bodyPr>
          <a:lstStyle/>
          <a:p>
            <a:r>
              <a:rPr lang="en-US" sz="3600" dirty="0"/>
              <a:t>Thanks!</a:t>
            </a:r>
          </a:p>
          <a:p>
            <a:r>
              <a:rPr lang="en-US" sz="3600" dirty="0"/>
              <a:t>Have a great day!</a:t>
            </a:r>
          </a:p>
          <a:p>
            <a:endParaRPr lang="en-US" sz="3600" dirty="0"/>
          </a:p>
          <a:p>
            <a:r>
              <a:rPr lang="en-US" sz="3600" dirty="0"/>
              <a:t>Homework – Go Check Out The Concordia Greenhouse!</a:t>
            </a:r>
          </a:p>
          <a:p>
            <a:endParaRPr lang="en-US" sz="3600" dirty="0"/>
          </a:p>
          <a:p>
            <a:r>
              <a:rPr lang="en-US" sz="3600" dirty="0"/>
              <a:t>Food for next week: </a:t>
            </a:r>
          </a:p>
          <a:p>
            <a:r>
              <a:rPr lang="en-US" sz="3600" dirty="0"/>
              <a:t>Salsa (and or dip) crackers (chips or toasted tortillas). </a:t>
            </a:r>
          </a:p>
          <a:p>
            <a:pPr lvl="1"/>
            <a:r>
              <a:rPr lang="en-US" sz="3400" dirty="0"/>
              <a:t>It cannot be bought processed! </a:t>
            </a:r>
          </a:p>
          <a:p>
            <a:endParaRPr lang="en-US" sz="3600" dirty="0"/>
          </a:p>
        </p:txBody>
      </p:sp>
    </p:spTree>
    <p:extLst>
      <p:ext uri="{BB962C8B-B14F-4D97-AF65-F5344CB8AC3E}">
        <p14:creationId xmlns:p14="http://schemas.microsoft.com/office/powerpoint/2010/main" val="1856412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and Culture Write-Up</a:t>
            </a:r>
          </a:p>
        </p:txBody>
      </p:sp>
      <p:sp>
        <p:nvSpPr>
          <p:cNvPr id="3" name="Content Placeholder 2"/>
          <p:cNvSpPr>
            <a:spLocks noGrp="1"/>
          </p:cNvSpPr>
          <p:nvPr>
            <p:ph idx="1"/>
          </p:nvPr>
        </p:nvSpPr>
        <p:spPr>
          <a:xfrm>
            <a:off x="1097280" y="1845734"/>
            <a:ext cx="10058400" cy="4250266"/>
          </a:xfrm>
        </p:spPr>
        <p:txBody>
          <a:bodyPr>
            <a:noAutofit/>
          </a:bodyPr>
          <a:lstStyle/>
          <a:p>
            <a:r>
              <a:rPr lang="en-US" sz="1100" dirty="0"/>
              <a:t>Food is an important part of cultural studies. It is central to many cultural rituals, like feasts and festivals; it has been a catalyst for global resistance to capitalism, like in the food sovereignty movement; it is embedded with a variety of beliefs and customs, like religious diets (i.e. Kosher and Halal); it is a uniting force for the development of a social economy, like in the development of food cooperatives; it has also been a central theme in countless cultural texts, films and literature; most importantly, it is what keeps people alive. </a:t>
            </a:r>
          </a:p>
          <a:p>
            <a:r>
              <a:rPr lang="en-US" sz="1100" dirty="0"/>
              <a:t>In this course, we explore themes related to food and culture. We focus on the political economy of food by examining how food is produced, transformed, distributed, consumed, and how food waste is managed in different areas of the world. We take a critical perspective to analyze multinational food corporations, like Bayer, by looking at the consequences of large scale industrialized farming, monoculture, and the privatization of genetics. These consequences include, the use of GMOs and the loss of biodiversity; reliance on fossil fuels and its contribution to climate change; use of glyphosate and the accompanying health effects; seed patents and loss of food sovereignty; use of natural resources and the depletion of water and food supplies; among others. </a:t>
            </a:r>
          </a:p>
          <a:p>
            <a:r>
              <a:rPr lang="en-US" sz="1100" dirty="0"/>
              <a:t>We also explore what certain cultures are doing to prevent these negative consequences. We look at the slow food movement coming out of Italy and Ireland as a way of re-localizing food production, processing and consumption – aka. the farm to plate movement; we examine the food sovereignty movement coming out of Mexico at La Via Campesina assembly in 1996 – which is now being popularized globally; we learn about the Detroit Black Community Food Security Network and their initiative to reclaim food sovereignty, food justice and eliminate food insecurity; we also look at sustainable production, like seed saving, indigenous practices, permaculture, rooftop gardening, and organic farming. Moreover, we read about and discuss a variety of beliefs and customs regarding food by addressing the differences in cultural symbolism of plants and animals in different parts of the world. </a:t>
            </a:r>
          </a:p>
          <a:p>
            <a:r>
              <a:rPr lang="en-US" sz="1100" dirty="0"/>
              <a:t>In this course, we partake in the ‘practice’ of food. Students cook a meal related to their cultural heritage to share with the class. They write about and discuss the cultural significance, meaning and symbolism of the food that they prepared for the class. They also perform research about the supply chain of the ingredients and environmental footprint, as well as the labour, gender, class, and racial relations that went into preparing the food. Students also take turns preparing food items for the class so we all have a snack while we learn. Student partake in other forms of food production – they will grow a plant from seed and must care for it until the class is complete. </a:t>
            </a:r>
          </a:p>
          <a:p>
            <a:r>
              <a:rPr lang="en-US" sz="1100" dirty="0"/>
              <a:t>An important focus of this course is community engagement. Students participate with local food projects in and around Concordia University. Students perform an action-based research project by creating a new food organization, participating with and enhancing a current food project, and/or conducting research about university food systems. Students can even create content for the Concordia Student-Run Food Group Research project: </a:t>
            </a:r>
          </a:p>
          <a:p>
            <a:r>
              <a:rPr lang="en-US" sz="1100" u="sng" dirty="0">
                <a:hlinkClick r:id="rId2"/>
              </a:rPr>
              <a:t>www.concordiafoodgroups.ca</a:t>
            </a:r>
            <a:endParaRPr lang="en-US" sz="1100" dirty="0"/>
          </a:p>
        </p:txBody>
      </p:sp>
    </p:spTree>
    <p:extLst>
      <p:ext uri="{BB962C8B-B14F-4D97-AF65-F5344CB8AC3E}">
        <p14:creationId xmlns:p14="http://schemas.microsoft.com/office/powerpoint/2010/main" val="200480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Rules</a:t>
            </a:r>
          </a:p>
        </p:txBody>
      </p:sp>
      <p:sp>
        <p:nvSpPr>
          <p:cNvPr id="3" name="Content Placeholder 2"/>
          <p:cNvSpPr>
            <a:spLocks noGrp="1"/>
          </p:cNvSpPr>
          <p:nvPr>
            <p:ph idx="1"/>
          </p:nvPr>
        </p:nvSpPr>
        <p:spPr/>
        <p:txBody>
          <a:bodyPr>
            <a:normAutofit/>
          </a:bodyPr>
          <a:lstStyle/>
          <a:p>
            <a:r>
              <a:rPr lang="en-CA" b="1" u="sng" dirty="0"/>
              <a:t>Course Materials and Text</a:t>
            </a:r>
            <a:r>
              <a:rPr lang="en-CA" b="1" dirty="0"/>
              <a:t>:</a:t>
            </a:r>
            <a:endParaRPr lang="en-CA" dirty="0"/>
          </a:p>
          <a:p>
            <a:r>
              <a:rPr lang="en-CA" dirty="0"/>
              <a:t>Students are expected to complete</a:t>
            </a:r>
            <a:r>
              <a:rPr lang="en-CA" b="1" dirty="0"/>
              <a:t> ALL</a:t>
            </a:r>
            <a:r>
              <a:rPr lang="en-CA" dirty="0"/>
              <a:t> the designated readings and watch</a:t>
            </a:r>
            <a:r>
              <a:rPr lang="en-CA" b="1" dirty="0"/>
              <a:t> ALL</a:t>
            </a:r>
            <a:r>
              <a:rPr lang="en-CA" dirty="0"/>
              <a:t> of the assigned videos </a:t>
            </a:r>
            <a:r>
              <a:rPr lang="en-CA" b="1" dirty="0"/>
              <a:t>BEFORE EACH CLASS</a:t>
            </a:r>
            <a:r>
              <a:rPr lang="en-CA" dirty="0"/>
              <a:t>. Students are also expected to attend </a:t>
            </a:r>
            <a:r>
              <a:rPr lang="en-CA" b="1" dirty="0"/>
              <a:t>ALL</a:t>
            </a:r>
            <a:r>
              <a:rPr lang="en-CA" dirty="0"/>
              <a:t> classes, and participate in class discussions.</a:t>
            </a:r>
          </a:p>
          <a:p>
            <a:r>
              <a:rPr lang="en-CA" dirty="0"/>
              <a:t>The </a:t>
            </a:r>
            <a:r>
              <a:rPr lang="en-CA" b="1" i="1" u="sng" dirty="0"/>
              <a:t>required readings</a:t>
            </a:r>
            <a:r>
              <a:rPr lang="en-CA" dirty="0"/>
              <a:t> for this course is contained in a course-pack available at the library bookstore.</a:t>
            </a:r>
          </a:p>
          <a:p>
            <a:r>
              <a:rPr lang="en-CA" dirty="0"/>
              <a:t>The power-point </a:t>
            </a:r>
            <a:r>
              <a:rPr lang="en-CA" b="1" i="1" u="sng" dirty="0"/>
              <a:t>lecture notes</a:t>
            </a:r>
            <a:r>
              <a:rPr lang="en-CA" dirty="0"/>
              <a:t> will be posted on the course site on a weekly basis before each class.</a:t>
            </a:r>
          </a:p>
          <a:p>
            <a:r>
              <a:rPr lang="en-CA" b="1" i="1" u="sng" dirty="0"/>
              <a:t>Recommended readings:</a:t>
            </a:r>
            <a:r>
              <a:rPr lang="en-CA" dirty="0"/>
              <a:t> URLs and other electronic sources may be posted on the course website from time to time. Please visit the course website to get this material. These are only for interest and are not required.</a:t>
            </a:r>
          </a:p>
          <a:p>
            <a:endParaRPr lang="en-US" dirty="0"/>
          </a:p>
          <a:p>
            <a:endParaRPr lang="en-US" dirty="0"/>
          </a:p>
        </p:txBody>
      </p:sp>
    </p:spTree>
    <p:extLst>
      <p:ext uri="{BB962C8B-B14F-4D97-AF65-F5344CB8AC3E}">
        <p14:creationId xmlns:p14="http://schemas.microsoft.com/office/powerpoint/2010/main" val="2188344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Evaluation</a:t>
            </a:r>
          </a:p>
        </p:txBody>
      </p:sp>
      <p:sp>
        <p:nvSpPr>
          <p:cNvPr id="3" name="Content Placeholder 2"/>
          <p:cNvSpPr>
            <a:spLocks noGrp="1"/>
          </p:cNvSpPr>
          <p:nvPr>
            <p:ph idx="1"/>
          </p:nvPr>
        </p:nvSpPr>
        <p:spPr/>
        <p:txBody>
          <a:bodyPr>
            <a:normAutofit/>
          </a:bodyPr>
          <a:lstStyle/>
          <a:p>
            <a:r>
              <a:rPr lang="en-CA" dirty="0"/>
              <a:t>Exam 1						30%</a:t>
            </a:r>
          </a:p>
          <a:p>
            <a:r>
              <a:rPr lang="en-CA" dirty="0"/>
              <a:t>Exam 2 						30%</a:t>
            </a:r>
          </a:p>
          <a:p>
            <a:r>
              <a:rPr lang="en-CA" dirty="0"/>
              <a:t>Conference/Workshop Report			10%</a:t>
            </a:r>
          </a:p>
          <a:p>
            <a:r>
              <a:rPr lang="en-CA" dirty="0"/>
              <a:t>Cultural Significance of Food Report		10%</a:t>
            </a:r>
          </a:p>
          <a:p>
            <a:r>
              <a:rPr lang="en-CA" dirty="0"/>
              <a:t>Report - Action Research Project			10%</a:t>
            </a:r>
          </a:p>
          <a:p>
            <a:r>
              <a:rPr lang="en-CA" dirty="0"/>
              <a:t>Participation in Classroom Activities &amp; Cooking	10%</a:t>
            </a:r>
          </a:p>
          <a:p>
            <a:r>
              <a:rPr lang="en-CA" dirty="0"/>
              <a:t>				Total		100%</a:t>
            </a:r>
          </a:p>
          <a:p>
            <a:endParaRPr lang="en-US" dirty="0"/>
          </a:p>
        </p:txBody>
      </p:sp>
    </p:spTree>
    <p:extLst>
      <p:ext uri="{BB962C8B-B14F-4D97-AF65-F5344CB8AC3E}">
        <p14:creationId xmlns:p14="http://schemas.microsoft.com/office/powerpoint/2010/main" val="2679249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p:txBody>
          <a:bodyPr>
            <a:normAutofit fontScale="85000" lnSpcReduction="10000"/>
          </a:bodyPr>
          <a:lstStyle/>
          <a:p>
            <a:r>
              <a:rPr lang="en-US" b="1" dirty="0"/>
              <a:t>Exams –</a:t>
            </a:r>
            <a:r>
              <a:rPr lang="en-US" dirty="0"/>
              <a:t> Exams will consist of a combination of multiple choice, short answer and essay questions. </a:t>
            </a:r>
          </a:p>
          <a:p>
            <a:r>
              <a:rPr lang="en-US" b="1" dirty="0"/>
              <a:t>Conference Report </a:t>
            </a:r>
            <a:r>
              <a:rPr lang="en-US" dirty="0"/>
              <a:t>– Students will attend a food related conference or event and create a blog post about the event. Blogs that are done well will be posted on the Concordia Food Groups Facebook page. </a:t>
            </a:r>
          </a:p>
          <a:p>
            <a:r>
              <a:rPr lang="en-US" b="1" dirty="0"/>
              <a:t>Cooking/Participation – </a:t>
            </a:r>
            <a:r>
              <a:rPr lang="en-US" dirty="0"/>
              <a:t>Students will be asked to prepare food for their fellow classmates from time to time. The goal is to have food available each class – we will all take turns preparing small items to offer to fellow classmates. This portion of the project will count towards a portion of the participation marks. No paper will be required for this assignment. </a:t>
            </a:r>
          </a:p>
          <a:p>
            <a:r>
              <a:rPr lang="en-US" b="1" dirty="0"/>
              <a:t>In Class Assignments/Participation </a:t>
            </a:r>
            <a:r>
              <a:rPr lang="en-US" dirty="0"/>
              <a:t>– Students will be given assignments, discussion topics and other interactive activities in class. These will also count for participation grades. </a:t>
            </a:r>
          </a:p>
          <a:p>
            <a:r>
              <a:rPr lang="en-US" b="1" dirty="0"/>
              <a:t>Cultural Significance of Food Report – </a:t>
            </a:r>
            <a:r>
              <a:rPr lang="en-US" dirty="0"/>
              <a:t>In one project, students will chose a food recipe related to your cultural heritage and prepare it for the class. For this project, they will also submit a short paper about your food item. On November 21</a:t>
            </a:r>
            <a:r>
              <a:rPr lang="en-US" baseline="30000" dirty="0"/>
              <a:t>st</a:t>
            </a:r>
            <a:r>
              <a:rPr lang="en-US" dirty="0"/>
              <a:t>, students will participate in potluck and get to taste food prepared by their fellow classmates. </a:t>
            </a:r>
            <a:endParaRPr lang="en-US" b="1" dirty="0"/>
          </a:p>
          <a:p>
            <a:r>
              <a:rPr lang="en-US" b="1" dirty="0"/>
              <a:t>Research Report –</a:t>
            </a:r>
            <a:r>
              <a:rPr lang="en-US" dirty="0"/>
              <a:t> Students will form research clusters and produce a short research report in collaboration with their group. Each individual will submit their own part and will be graded individually. </a:t>
            </a:r>
          </a:p>
          <a:p>
            <a:endParaRPr lang="en-US" dirty="0"/>
          </a:p>
        </p:txBody>
      </p:sp>
    </p:spTree>
    <p:extLst>
      <p:ext uri="{BB962C8B-B14F-4D97-AF65-F5344CB8AC3E}">
        <p14:creationId xmlns:p14="http://schemas.microsoft.com/office/powerpoint/2010/main" val="812566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Readings</a:t>
            </a:r>
          </a:p>
        </p:txBody>
      </p:sp>
      <p:sp>
        <p:nvSpPr>
          <p:cNvPr id="3" name="Content Placeholder 2"/>
          <p:cNvSpPr>
            <a:spLocks noGrp="1"/>
          </p:cNvSpPr>
          <p:nvPr>
            <p:ph idx="1"/>
          </p:nvPr>
        </p:nvSpPr>
        <p:spPr/>
        <p:txBody>
          <a:bodyPr>
            <a:normAutofit fontScale="92500" lnSpcReduction="10000"/>
          </a:bodyPr>
          <a:lstStyle/>
          <a:p>
            <a:r>
              <a:rPr lang="en-US" dirty="0"/>
              <a:t>Course-pack Available at the Concordia Bookstore. </a:t>
            </a:r>
          </a:p>
          <a:p>
            <a:endParaRPr lang="en-CA" dirty="0"/>
          </a:p>
          <a:p>
            <a:r>
              <a:rPr lang="en-CA" dirty="0"/>
              <a:t>Other Recommended Reading:</a:t>
            </a:r>
          </a:p>
          <a:p>
            <a:r>
              <a:rPr lang="en-US" dirty="0"/>
              <a:t>Di </a:t>
            </a:r>
            <a:r>
              <a:rPr lang="en-US" dirty="0" err="1"/>
              <a:t>Giovine</a:t>
            </a:r>
            <a:r>
              <a:rPr lang="en-US" dirty="0"/>
              <a:t>, M. A., </a:t>
            </a:r>
            <a:r>
              <a:rPr lang="en-US" dirty="0" err="1"/>
              <a:t>Brulotte</a:t>
            </a:r>
            <a:r>
              <a:rPr lang="en-US" dirty="0"/>
              <a:t>, R. L (2014), Edible Identities: Food as Cultural Heritage, Ashgate</a:t>
            </a:r>
          </a:p>
          <a:p>
            <a:endParaRPr lang="en-CA" dirty="0"/>
          </a:p>
          <a:p>
            <a:r>
              <a:rPr lang="en-CA" dirty="0"/>
              <a:t>This book is available at Concordia Community Solidarity Co-op Bookstore: www.co-opbookstore.ca/</a:t>
            </a:r>
            <a:endParaRPr lang="en-US" dirty="0"/>
          </a:p>
          <a:p>
            <a:endParaRPr lang="en-US" dirty="0"/>
          </a:p>
          <a:p>
            <a:endParaRPr lang="en-US" dirty="0"/>
          </a:p>
          <a:p>
            <a:r>
              <a:rPr lang="en-US" dirty="0"/>
              <a:t>The following slide is a </a:t>
            </a:r>
            <a:r>
              <a:rPr lang="en-US" b="1" dirty="0"/>
              <a:t>TENTATIVE</a:t>
            </a:r>
            <a:r>
              <a:rPr lang="en-US" dirty="0"/>
              <a:t> schedule and is subject to change. Be sure to consult the course website regularly to be aware of any changes. </a:t>
            </a:r>
          </a:p>
          <a:p>
            <a:endParaRPr lang="en-US" dirty="0"/>
          </a:p>
        </p:txBody>
      </p:sp>
    </p:spTree>
    <p:extLst>
      <p:ext uri="{BB962C8B-B14F-4D97-AF65-F5344CB8AC3E}">
        <p14:creationId xmlns:p14="http://schemas.microsoft.com/office/powerpoint/2010/main" val="2350189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2257F-CE4A-438A-A465-17C263675C51}"/>
              </a:ext>
            </a:extLst>
          </p:cNvPr>
          <p:cNvSpPr>
            <a:spLocks noGrp="1"/>
          </p:cNvSpPr>
          <p:nvPr>
            <p:ph type="title"/>
          </p:nvPr>
        </p:nvSpPr>
        <p:spPr/>
        <p:txBody>
          <a:bodyPr/>
          <a:lstStyle/>
          <a:p>
            <a:r>
              <a:rPr lang="en-US" dirty="0"/>
              <a:t>Course Format</a:t>
            </a:r>
          </a:p>
        </p:txBody>
      </p:sp>
      <p:sp>
        <p:nvSpPr>
          <p:cNvPr id="3" name="Content Placeholder 2">
            <a:extLst>
              <a:ext uri="{FF2B5EF4-FFF2-40B4-BE49-F238E27FC236}">
                <a16:creationId xmlns:a16="http://schemas.microsoft.com/office/drawing/2014/main" id="{86922FCE-58E0-4DE0-B1CB-F541FDE74A75}"/>
              </a:ext>
            </a:extLst>
          </p:cNvPr>
          <p:cNvSpPr>
            <a:spLocks noGrp="1"/>
          </p:cNvSpPr>
          <p:nvPr>
            <p:ph idx="1"/>
          </p:nvPr>
        </p:nvSpPr>
        <p:spPr/>
        <p:txBody>
          <a:bodyPr>
            <a:normAutofit/>
          </a:bodyPr>
          <a:lstStyle/>
          <a:p>
            <a:r>
              <a:rPr lang="en-US" dirty="0"/>
              <a:t>This course consists of a variety of pedagogical styles including lectures, discussions, guest speakers, and community service learning. Students are expected to read the required text and/or watch the assigned movie before coming to class. In class, students engage with each other through interactive activities, discussions and by talking with people who work with food – production, transformation, distribution, and waste management.  At times, the class participates in fieldtrips on and off campus. Students will be notified in advance by e-mail and in class prior to these events. </a:t>
            </a:r>
          </a:p>
          <a:p>
            <a:r>
              <a:rPr lang="en-US" dirty="0"/>
              <a:t> </a:t>
            </a:r>
          </a:p>
          <a:p>
            <a:r>
              <a:rPr lang="en-US" dirty="0"/>
              <a:t>Students also take turns preparing food items for the class so that we have snacks as we learn. Students work out a schedule in the first weeks of the course. This counts towards your participation grade along with other activities discussed below. </a:t>
            </a:r>
          </a:p>
          <a:p>
            <a:endParaRPr lang="en-US" dirty="0"/>
          </a:p>
        </p:txBody>
      </p:sp>
    </p:spTree>
    <p:extLst>
      <p:ext uri="{BB962C8B-B14F-4D97-AF65-F5344CB8AC3E}">
        <p14:creationId xmlns:p14="http://schemas.microsoft.com/office/powerpoint/2010/main" val="2215826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p>
        </p:txBody>
      </p:sp>
      <p:sp>
        <p:nvSpPr>
          <p:cNvPr id="3" name="Content Placeholder 2"/>
          <p:cNvSpPr>
            <a:spLocks noGrp="1"/>
          </p:cNvSpPr>
          <p:nvPr>
            <p:ph idx="1"/>
          </p:nvPr>
        </p:nvSpPr>
        <p:spPr/>
        <p:txBody>
          <a:bodyPr>
            <a:normAutofit fontScale="40000" lnSpcReduction="20000"/>
          </a:bodyPr>
          <a:lstStyle/>
          <a:p>
            <a:pPr marL="0" marR="0" indent="0">
              <a:spcBef>
                <a:spcPts val="0"/>
              </a:spcBef>
              <a:spcAft>
                <a:spcPts val="0"/>
              </a:spcAft>
              <a:buNone/>
            </a:pPr>
            <a:r>
              <a:rPr lang="en-US" sz="3200" b="1" dirty="0">
                <a:solidFill>
                  <a:srgbClr val="000000"/>
                </a:solidFill>
                <a:uFill>
                  <a:solidFill>
                    <a:srgbClr val="000000"/>
                  </a:solidFill>
                </a:uFill>
                <a:latin typeface="Times New Roman" panose="02020603050405020304" pitchFamily="18" charset="0"/>
                <a:ea typeface="Arial" panose="020B0604020202020204" pitchFamily="34" charset="0"/>
              </a:rPr>
              <a:t>September 5</a:t>
            </a:r>
            <a:r>
              <a:rPr lang="en-US" sz="3200" b="1" dirty="0">
                <a:solidFill>
                  <a:srgbClr val="000000"/>
                </a:solidFill>
                <a:uFill>
                  <a:solidFill>
                    <a:srgbClr val="000000"/>
                  </a:solidFill>
                </a:uFill>
                <a:latin typeface="Times New Roman" panose="02020603050405020304" pitchFamily="18" charset="0"/>
                <a:ea typeface="Arial Unicode MS" panose="020B0604020202020204" pitchFamily="34" charset="-128"/>
              </a:rPr>
              <a:t> – Introduction</a:t>
            </a:r>
            <a:endParaRPr lang="en-US" sz="3600" dirty="0">
              <a:solidFill>
                <a:srgbClr val="000000"/>
              </a:solidFill>
              <a:uFill>
                <a:solidFill>
                  <a:srgbClr val="000000"/>
                </a:solidFill>
              </a:uFill>
              <a:latin typeface="Arial Unicode MS" panose="020B0604020202020204" pitchFamily="34" charset="-128"/>
              <a:ea typeface="Arial Unicode MS" panose="020B0604020202020204" pitchFamily="34" charset="-128"/>
            </a:endParaRPr>
          </a:p>
          <a:p>
            <a:pPr marL="0" marR="0">
              <a:spcBef>
                <a:spcPts val="0"/>
              </a:spcBef>
              <a:spcAft>
                <a:spcPts val="0"/>
              </a:spcAft>
            </a:pPr>
            <a:r>
              <a:rPr lang="en-US" sz="32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3600" dirty="0">
              <a:solidFill>
                <a:srgbClr val="000000"/>
              </a:solidFill>
              <a:uFill>
                <a:solidFill>
                  <a:srgbClr val="000000"/>
                </a:solidFill>
              </a:uFill>
              <a:latin typeface="Arial Unicode MS" panose="020B0604020202020204" pitchFamily="34" charset="-128"/>
              <a:ea typeface="Arial Unicode MS" panose="020B0604020202020204" pitchFamily="34" charset="-128"/>
            </a:endParaRPr>
          </a:p>
          <a:p>
            <a:pPr marL="0" marR="0">
              <a:spcBef>
                <a:spcPts val="0"/>
              </a:spcBef>
              <a:spcAft>
                <a:spcPts val="0"/>
              </a:spcAft>
            </a:pPr>
            <a:r>
              <a:rPr lang="en-US" sz="32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3600" dirty="0">
              <a:solidFill>
                <a:srgbClr val="000000"/>
              </a:solidFill>
              <a:uFill>
                <a:solidFill>
                  <a:srgbClr val="000000"/>
                </a:solidFill>
              </a:uFill>
              <a:latin typeface="Arial Unicode MS" panose="020B0604020202020204" pitchFamily="34" charset="-128"/>
              <a:ea typeface="Arial Unicode MS" panose="020B0604020202020204" pitchFamily="34" charset="-128"/>
            </a:endParaRPr>
          </a:p>
          <a:p>
            <a:pPr marL="0" marR="0" indent="0">
              <a:spcBef>
                <a:spcPts val="0"/>
              </a:spcBef>
              <a:spcAft>
                <a:spcPts val="0"/>
              </a:spcAft>
              <a:buNone/>
            </a:pPr>
            <a:r>
              <a:rPr lang="en-US" sz="3200" b="1" dirty="0">
                <a:solidFill>
                  <a:srgbClr val="000000"/>
                </a:solidFill>
                <a:uFill>
                  <a:solidFill>
                    <a:srgbClr val="000000"/>
                  </a:solidFill>
                </a:uFill>
                <a:latin typeface="Times New Roman" panose="02020603050405020304" pitchFamily="18" charset="0"/>
                <a:ea typeface="Arial" panose="020B0604020202020204" pitchFamily="34" charset="0"/>
              </a:rPr>
              <a:t>September 12</a:t>
            </a:r>
            <a:r>
              <a:rPr lang="en-US" sz="3200" b="1" dirty="0">
                <a:solidFill>
                  <a:srgbClr val="000000"/>
                </a:solidFill>
                <a:uFill>
                  <a:solidFill>
                    <a:srgbClr val="000000"/>
                  </a:solidFill>
                </a:uFill>
                <a:latin typeface="Times New Roman" panose="02020603050405020304" pitchFamily="18" charset="0"/>
                <a:ea typeface="Arial Unicode MS" panose="020B0604020202020204" pitchFamily="34" charset="-128"/>
              </a:rPr>
              <a:t> – Food and Culture</a:t>
            </a:r>
            <a:endParaRPr lang="en-US" sz="3600" dirty="0">
              <a:solidFill>
                <a:srgbClr val="000000"/>
              </a:solidFill>
              <a:uFill>
                <a:solidFill>
                  <a:srgbClr val="000000"/>
                </a:solidFill>
              </a:uFill>
              <a:latin typeface="Arial Unicode MS" panose="020B0604020202020204" pitchFamily="34" charset="-128"/>
              <a:ea typeface="Arial Unicode MS" panose="020B0604020202020204" pitchFamily="34" charset="-128"/>
            </a:endParaRPr>
          </a:p>
          <a:p>
            <a:pPr marL="0" marR="0">
              <a:spcBef>
                <a:spcPts val="0"/>
              </a:spcBef>
              <a:spcAft>
                <a:spcPts val="0"/>
              </a:spcAft>
            </a:pPr>
            <a:r>
              <a:rPr lang="en-US" sz="3200" b="1" dirty="0">
                <a:solidFill>
                  <a:srgbClr val="000000"/>
                </a:solidFill>
                <a:uFill>
                  <a:solidFill>
                    <a:srgbClr val="000000"/>
                  </a:solidFill>
                </a:uFill>
                <a:latin typeface="Times New Roman" panose="02020603050405020304" pitchFamily="18" charset="0"/>
                <a:ea typeface="Arial Unicode MS" panose="020B0604020202020204" pitchFamily="34" charset="-128"/>
              </a:rPr>
              <a:t> </a:t>
            </a:r>
            <a:endParaRPr lang="en-US" sz="3600" dirty="0">
              <a:solidFill>
                <a:srgbClr val="000000"/>
              </a:solidFill>
              <a:uFill>
                <a:solidFill>
                  <a:srgbClr val="000000"/>
                </a:solidFill>
              </a:uFill>
              <a:latin typeface="Arial Unicode MS" panose="020B0604020202020204" pitchFamily="34" charset="-128"/>
              <a:ea typeface="Arial Unicode MS" panose="020B0604020202020204" pitchFamily="34" charset="-128"/>
            </a:endParaRPr>
          </a:p>
          <a:p>
            <a:pPr marL="0" marR="0" indent="0">
              <a:spcBef>
                <a:spcPts val="0"/>
              </a:spcBef>
              <a:spcAft>
                <a:spcPts val="0"/>
              </a:spcAft>
              <a:buNone/>
            </a:pPr>
            <a:r>
              <a:rPr lang="en-CA" sz="3200" dirty="0" err="1">
                <a:solidFill>
                  <a:srgbClr val="000000"/>
                </a:solidFill>
                <a:uFill>
                  <a:solidFill>
                    <a:srgbClr val="000000"/>
                  </a:solidFill>
                </a:uFill>
                <a:latin typeface="Times New Roman" panose="02020603050405020304" pitchFamily="18" charset="0"/>
                <a:ea typeface="Arial" panose="020B0604020202020204" pitchFamily="34" charset="0"/>
              </a:rPr>
              <a:t>Koc</a:t>
            </a:r>
            <a:r>
              <a:rPr lang="en-CA" sz="3200" dirty="0">
                <a:solidFill>
                  <a:srgbClr val="000000"/>
                </a:solidFill>
                <a:uFill>
                  <a:solidFill>
                    <a:srgbClr val="000000"/>
                  </a:solidFill>
                </a:uFill>
                <a:latin typeface="Times New Roman" panose="02020603050405020304" pitchFamily="18" charset="0"/>
                <a:ea typeface="Arial" panose="020B0604020202020204" pitchFamily="34" charset="0"/>
              </a:rPr>
              <a:t>, M., Sumner, J., </a:t>
            </a:r>
            <a:r>
              <a:rPr lang="en-CA" sz="3200" dirty="0" err="1">
                <a:solidFill>
                  <a:srgbClr val="000000"/>
                </a:solidFill>
                <a:uFill>
                  <a:solidFill>
                    <a:srgbClr val="000000"/>
                  </a:solidFill>
                </a:uFill>
                <a:latin typeface="Times New Roman" panose="02020603050405020304" pitchFamily="18" charset="0"/>
                <a:ea typeface="Arial" panose="020B0604020202020204" pitchFamily="34" charset="0"/>
              </a:rPr>
              <a:t>Winson</a:t>
            </a:r>
            <a:r>
              <a:rPr lang="en-CA" sz="3200" dirty="0">
                <a:solidFill>
                  <a:srgbClr val="000000"/>
                </a:solidFill>
                <a:uFill>
                  <a:solidFill>
                    <a:srgbClr val="000000"/>
                  </a:solidFill>
                </a:uFill>
                <a:latin typeface="Times New Roman" panose="02020603050405020304" pitchFamily="18" charset="0"/>
                <a:ea typeface="Arial" panose="020B0604020202020204" pitchFamily="34" charset="0"/>
              </a:rPr>
              <a:t>, A. (2012) </a:t>
            </a:r>
            <a:r>
              <a:rPr lang="en-CA" sz="3200" b="1" dirty="0">
                <a:solidFill>
                  <a:srgbClr val="000000"/>
                </a:solidFill>
                <a:uFill>
                  <a:solidFill>
                    <a:srgbClr val="000000"/>
                  </a:solidFill>
                </a:uFill>
                <a:latin typeface="Times New Roman" panose="02020603050405020304" pitchFamily="18" charset="0"/>
                <a:ea typeface="Arial" panose="020B0604020202020204" pitchFamily="34" charset="0"/>
              </a:rPr>
              <a:t>Critical Perspectives in Food Studies</a:t>
            </a:r>
            <a:r>
              <a:rPr lang="en-CA" sz="3200" dirty="0">
                <a:solidFill>
                  <a:srgbClr val="000000"/>
                </a:solidFill>
                <a:uFill>
                  <a:solidFill>
                    <a:srgbClr val="000000"/>
                  </a:solidFill>
                </a:uFill>
                <a:latin typeface="Times New Roman" panose="02020603050405020304" pitchFamily="18" charset="0"/>
                <a:ea typeface="Arial" panose="020B0604020202020204" pitchFamily="34" charset="0"/>
              </a:rPr>
              <a:t>, Oxford. </a:t>
            </a:r>
            <a:endParaRPr lang="en-US" sz="32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US" sz="2400" dirty="0">
                <a:solidFill>
                  <a:srgbClr val="000000"/>
                </a:solidFill>
                <a:uFill>
                  <a:solidFill>
                    <a:srgbClr val="000000"/>
                  </a:solidFill>
                </a:uFill>
                <a:latin typeface="Times New Roman" panose="02020603050405020304" pitchFamily="18" charset="0"/>
                <a:ea typeface="Arial Unicode MS" panose="020B0604020202020204" pitchFamily="34" charset="-128"/>
              </a:rPr>
              <a:t>Chapter 4 – Johnson, J., </a:t>
            </a:r>
            <a:r>
              <a:rPr lang="en-US" sz="2400" dirty="0" err="1">
                <a:solidFill>
                  <a:srgbClr val="000000"/>
                </a:solidFill>
                <a:uFill>
                  <a:solidFill>
                    <a:srgbClr val="000000"/>
                  </a:solidFill>
                </a:uFill>
                <a:latin typeface="Times New Roman" panose="02020603050405020304" pitchFamily="18" charset="0"/>
                <a:ea typeface="Arial Unicode MS" panose="020B0604020202020204" pitchFamily="34" charset="-128"/>
              </a:rPr>
              <a:t>Cappeliez</a:t>
            </a:r>
            <a:r>
              <a:rPr lang="en-US" sz="2400" dirty="0">
                <a:solidFill>
                  <a:srgbClr val="000000"/>
                </a:solidFill>
                <a:uFill>
                  <a:solidFill>
                    <a:srgbClr val="000000"/>
                  </a:solidFill>
                </a:uFill>
                <a:latin typeface="Times New Roman" panose="02020603050405020304" pitchFamily="18" charset="0"/>
                <a:ea typeface="Arial Unicode MS" panose="020B0604020202020204" pitchFamily="34" charset="-128"/>
              </a:rPr>
              <a:t>, You Are What You Eat: Enjoying (and Transforming) Food Culture, pp. 49 – 64. </a:t>
            </a:r>
            <a:endParaRPr lang="en-US" sz="3600" dirty="0">
              <a:solidFill>
                <a:srgbClr val="000000"/>
              </a:solidFill>
              <a:uFill>
                <a:solidFill>
                  <a:srgbClr val="000000"/>
                </a:solidFill>
              </a:uFill>
              <a:latin typeface="Arial Unicode MS" panose="020B0604020202020204" pitchFamily="34" charset="-128"/>
              <a:ea typeface="Arial Unicode MS" panose="020B0604020202020204" pitchFamily="34" charset="-128"/>
            </a:endParaRPr>
          </a:p>
          <a:p>
            <a:pPr marL="0" marR="0">
              <a:spcBef>
                <a:spcPts val="0"/>
              </a:spcBef>
              <a:spcAft>
                <a:spcPts val="0"/>
              </a:spcAft>
            </a:pPr>
            <a:r>
              <a:rPr lang="en-US" sz="3200" dirty="0">
                <a:solidFill>
                  <a:srgbClr val="000000"/>
                </a:solidFill>
                <a:uFill>
                  <a:solidFill>
                    <a:srgbClr val="000000"/>
                  </a:solidFill>
                </a:uFill>
                <a:latin typeface="Times New Roman" panose="02020603050405020304" pitchFamily="18" charset="0"/>
                <a:ea typeface="Arial Unicode MS" panose="020B0604020202020204" pitchFamily="34" charset="-128"/>
              </a:rPr>
              <a:t> </a:t>
            </a:r>
            <a:endParaRPr lang="en-US" sz="3600" dirty="0">
              <a:solidFill>
                <a:srgbClr val="000000"/>
              </a:solidFill>
              <a:uFill>
                <a:solidFill>
                  <a:srgbClr val="000000"/>
                </a:solidFill>
              </a:uFill>
              <a:latin typeface="Arial Unicode MS" panose="020B0604020202020204" pitchFamily="34" charset="-128"/>
              <a:ea typeface="Arial Unicode MS" panose="020B0604020202020204" pitchFamily="34" charset="-128"/>
            </a:endParaRPr>
          </a:p>
          <a:p>
            <a:pPr marL="0" marR="0" indent="0">
              <a:spcBef>
                <a:spcPts val="0"/>
              </a:spcBef>
              <a:spcAft>
                <a:spcPts val="0"/>
              </a:spcAft>
              <a:buNone/>
            </a:pPr>
            <a:r>
              <a:rPr lang="en-US" sz="3200" dirty="0" err="1">
                <a:solidFill>
                  <a:srgbClr val="000000"/>
                </a:solidFill>
                <a:uFill>
                  <a:solidFill>
                    <a:srgbClr val="000000"/>
                  </a:solidFill>
                </a:uFill>
                <a:latin typeface="Times New Roman" panose="02020603050405020304" pitchFamily="18" charset="0"/>
                <a:ea typeface="Arial Unicode MS" panose="020B0604020202020204" pitchFamily="34" charset="-128"/>
              </a:rPr>
              <a:t>Levkoe</a:t>
            </a:r>
            <a:r>
              <a:rPr lang="en-US" sz="3200" dirty="0">
                <a:solidFill>
                  <a:srgbClr val="000000"/>
                </a:solidFill>
                <a:uFill>
                  <a:solidFill>
                    <a:srgbClr val="000000"/>
                  </a:solidFill>
                </a:uFill>
                <a:latin typeface="Times New Roman" panose="02020603050405020304" pitchFamily="18" charset="0"/>
                <a:ea typeface="Arial Unicode MS" panose="020B0604020202020204" pitchFamily="34" charset="-128"/>
              </a:rPr>
              <a:t>, C., Brady, J., and Anderson, C. (2016) Towards and Interdisciplinary Food Studies: Working the Boundaries. In Conversations in Food Studies, Anderson, C. R., Brady, J., </a:t>
            </a:r>
            <a:r>
              <a:rPr lang="en-US" sz="3200" dirty="0" err="1">
                <a:solidFill>
                  <a:srgbClr val="000000"/>
                </a:solidFill>
                <a:uFill>
                  <a:solidFill>
                    <a:srgbClr val="000000"/>
                  </a:solidFill>
                </a:uFill>
                <a:latin typeface="Times New Roman" panose="02020603050405020304" pitchFamily="18" charset="0"/>
                <a:ea typeface="Arial Unicode MS" panose="020B0604020202020204" pitchFamily="34" charset="-128"/>
              </a:rPr>
              <a:t>Levkoe</a:t>
            </a:r>
            <a:r>
              <a:rPr lang="en-US" sz="3200" dirty="0">
                <a:solidFill>
                  <a:srgbClr val="000000"/>
                </a:solidFill>
                <a:uFill>
                  <a:solidFill>
                    <a:srgbClr val="000000"/>
                  </a:solidFill>
                </a:uFill>
                <a:latin typeface="Times New Roman" panose="02020603050405020304" pitchFamily="18" charset="0"/>
                <a:ea typeface="Arial Unicode MS" panose="020B0604020202020204" pitchFamily="34" charset="-128"/>
              </a:rPr>
              <a:t>, C. </a:t>
            </a:r>
            <a:r>
              <a:rPr lang="en-US" sz="3200" dirty="0" err="1">
                <a:solidFill>
                  <a:srgbClr val="000000"/>
                </a:solidFill>
                <a:uFill>
                  <a:solidFill>
                    <a:srgbClr val="000000"/>
                  </a:solidFill>
                </a:uFill>
                <a:latin typeface="Times New Roman" panose="02020603050405020304" pitchFamily="18" charset="0"/>
                <a:ea typeface="Arial Unicode MS" panose="020B0604020202020204" pitchFamily="34" charset="-128"/>
              </a:rPr>
              <a:t>eds</a:t>
            </a:r>
            <a:r>
              <a:rPr lang="en-US" sz="3200" dirty="0">
                <a:solidFill>
                  <a:srgbClr val="000000"/>
                </a:solidFill>
                <a:uFill>
                  <a:solidFill>
                    <a:srgbClr val="000000"/>
                  </a:solidFill>
                </a:uFill>
                <a:latin typeface="Times New Roman" panose="02020603050405020304" pitchFamily="18" charset="0"/>
                <a:ea typeface="Arial Unicode MS" panose="020B0604020202020204" pitchFamily="34" charset="-128"/>
              </a:rPr>
              <a:t>, University of Manitoba Press.</a:t>
            </a:r>
            <a:endParaRPr lang="en-US" sz="3600" dirty="0">
              <a:solidFill>
                <a:srgbClr val="000000"/>
              </a:solidFill>
              <a:uFill>
                <a:solidFill>
                  <a:srgbClr val="000000"/>
                </a:solidFill>
              </a:uFill>
              <a:latin typeface="Arial Unicode MS" panose="020B0604020202020204" pitchFamily="34" charset="-128"/>
              <a:ea typeface="Arial Unicode MS" panose="020B0604020202020204" pitchFamily="34" charset="-128"/>
            </a:endParaRPr>
          </a:p>
          <a:p>
            <a:pPr marL="0" marR="0">
              <a:spcBef>
                <a:spcPts val="0"/>
              </a:spcBef>
              <a:spcAft>
                <a:spcPts val="0"/>
              </a:spcAft>
            </a:pPr>
            <a:r>
              <a:rPr lang="en-US" sz="3200" dirty="0">
                <a:solidFill>
                  <a:srgbClr val="000000"/>
                </a:solidFill>
                <a:uFill>
                  <a:solidFill>
                    <a:srgbClr val="000000"/>
                  </a:solidFill>
                </a:uFill>
                <a:latin typeface="Times New Roman" panose="02020603050405020304" pitchFamily="18" charset="0"/>
                <a:ea typeface="Arial Unicode MS" panose="020B0604020202020204" pitchFamily="34" charset="-128"/>
              </a:rPr>
              <a:t> </a:t>
            </a:r>
            <a:endParaRPr lang="en-US" sz="3600" dirty="0">
              <a:solidFill>
                <a:srgbClr val="000000"/>
              </a:solidFill>
              <a:uFill>
                <a:solidFill>
                  <a:srgbClr val="000000"/>
                </a:solidFill>
              </a:uFill>
              <a:latin typeface="Arial Unicode MS" panose="020B0604020202020204" pitchFamily="34" charset="-128"/>
              <a:ea typeface="Arial Unicode MS" panose="020B0604020202020204" pitchFamily="34" charset="-128"/>
            </a:endParaRPr>
          </a:p>
          <a:p>
            <a:pPr marL="0" marR="0">
              <a:spcBef>
                <a:spcPts val="0"/>
              </a:spcBef>
              <a:spcAft>
                <a:spcPts val="0"/>
              </a:spcAft>
            </a:pPr>
            <a:r>
              <a:rPr lang="en-CA" sz="32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32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3200" b="1" dirty="0">
                <a:solidFill>
                  <a:srgbClr val="000000"/>
                </a:solidFill>
                <a:uFill>
                  <a:solidFill>
                    <a:srgbClr val="000000"/>
                  </a:solidFill>
                </a:uFill>
                <a:latin typeface="Times New Roman" panose="02020603050405020304" pitchFamily="18" charset="0"/>
                <a:ea typeface="Arial" panose="020B0604020202020204" pitchFamily="34" charset="0"/>
              </a:rPr>
              <a:t>September 19 </a:t>
            </a:r>
            <a:r>
              <a:rPr lang="en-CA" sz="3200" b="1"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3200" b="1" dirty="0">
                <a:solidFill>
                  <a:srgbClr val="000000"/>
                </a:solidFill>
                <a:uFill>
                  <a:solidFill>
                    <a:srgbClr val="000000"/>
                  </a:solidFill>
                </a:uFill>
                <a:latin typeface="Times New Roman" panose="02020603050405020304" pitchFamily="18" charset="0"/>
                <a:ea typeface="Arial" panose="020B0604020202020204" pitchFamily="34" charset="0"/>
              </a:rPr>
              <a:t> </a:t>
            </a:r>
            <a:r>
              <a:rPr lang="en-CA" sz="3600" b="1" dirty="0">
                <a:solidFill>
                  <a:srgbClr val="000000"/>
                </a:solidFill>
                <a:uFill>
                  <a:solidFill>
                    <a:srgbClr val="000000"/>
                  </a:solidFill>
                </a:uFill>
                <a:latin typeface="Times New Roman" panose="02020603050405020304" pitchFamily="18" charset="0"/>
                <a:ea typeface="Arial" panose="020B0604020202020204" pitchFamily="34" charset="0"/>
              </a:rPr>
              <a:t>Foundations of Food and Culture</a:t>
            </a:r>
            <a:endParaRPr lang="en-US" sz="32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32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32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3200" dirty="0" err="1">
                <a:solidFill>
                  <a:srgbClr val="000000"/>
                </a:solidFill>
                <a:uFill>
                  <a:solidFill>
                    <a:srgbClr val="000000"/>
                  </a:solidFill>
                </a:uFill>
                <a:latin typeface="Times New Roman" panose="02020603050405020304" pitchFamily="18" charset="0"/>
                <a:ea typeface="Arial" panose="020B0604020202020204" pitchFamily="34" charset="0"/>
              </a:rPr>
              <a:t>Couninham</a:t>
            </a:r>
            <a:r>
              <a:rPr lang="en-CA" sz="3200" dirty="0">
                <a:solidFill>
                  <a:srgbClr val="000000"/>
                </a:solidFill>
                <a:uFill>
                  <a:solidFill>
                    <a:srgbClr val="000000"/>
                  </a:solidFill>
                </a:uFill>
                <a:latin typeface="Times New Roman" panose="02020603050405020304" pitchFamily="18" charset="0"/>
                <a:ea typeface="Arial" panose="020B0604020202020204" pitchFamily="34" charset="0"/>
              </a:rPr>
              <a:t>, C., Van </a:t>
            </a:r>
            <a:r>
              <a:rPr lang="en-CA" sz="3200" dirty="0" err="1">
                <a:solidFill>
                  <a:srgbClr val="000000"/>
                </a:solidFill>
                <a:uFill>
                  <a:solidFill>
                    <a:srgbClr val="000000"/>
                  </a:solidFill>
                </a:uFill>
                <a:latin typeface="Times New Roman" panose="02020603050405020304" pitchFamily="18" charset="0"/>
                <a:ea typeface="Arial" panose="020B0604020202020204" pitchFamily="34" charset="0"/>
              </a:rPr>
              <a:t>Estrik</a:t>
            </a:r>
            <a:r>
              <a:rPr lang="en-CA" sz="3200" dirty="0">
                <a:solidFill>
                  <a:srgbClr val="000000"/>
                </a:solidFill>
                <a:uFill>
                  <a:solidFill>
                    <a:srgbClr val="000000"/>
                  </a:solidFill>
                </a:uFill>
                <a:latin typeface="Times New Roman" panose="02020603050405020304" pitchFamily="18" charset="0"/>
                <a:ea typeface="Arial" panose="020B0604020202020204" pitchFamily="34" charset="0"/>
              </a:rPr>
              <a:t>, P. (2013) </a:t>
            </a:r>
            <a:r>
              <a:rPr lang="en-CA" sz="3200" b="1" dirty="0">
                <a:solidFill>
                  <a:srgbClr val="000000"/>
                </a:solidFill>
                <a:uFill>
                  <a:solidFill>
                    <a:srgbClr val="000000"/>
                  </a:solidFill>
                </a:uFill>
                <a:latin typeface="Times New Roman" panose="02020603050405020304" pitchFamily="18" charset="0"/>
                <a:ea typeface="Arial" panose="020B0604020202020204" pitchFamily="34" charset="0"/>
              </a:rPr>
              <a:t>Food and Culture</a:t>
            </a:r>
            <a:r>
              <a:rPr lang="en-CA" sz="3200" dirty="0">
                <a:solidFill>
                  <a:srgbClr val="000000"/>
                </a:solidFill>
                <a:uFill>
                  <a:solidFill>
                    <a:srgbClr val="000000"/>
                  </a:solidFill>
                </a:uFill>
                <a:latin typeface="Times New Roman" panose="02020603050405020304" pitchFamily="18" charset="0"/>
                <a:ea typeface="Arial" panose="020B0604020202020204" pitchFamily="34" charset="0"/>
              </a:rPr>
              <a:t>; A Reader, Routledge. </a:t>
            </a:r>
            <a:endParaRPr lang="en-US" sz="32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Chapter 1 </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Mead. M. (1971) Why do we overeat? Pp. 19 </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22 </a:t>
            </a:r>
            <a:endParaRPr lang="en-US" sz="32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Chapter 2 </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Barthes, R. (1961) Towards a Psychosociology of Contemporary Food Consumption, pp. 23 </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30</a:t>
            </a:r>
            <a:endParaRPr lang="en-US" sz="32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Chapter 3 - </a:t>
            </a:r>
            <a:r>
              <a:rPr lang="en-US" sz="2400" dirty="0" err="1">
                <a:solidFill>
                  <a:srgbClr val="000000"/>
                </a:solidFill>
                <a:uFill>
                  <a:solidFill>
                    <a:srgbClr val="000000"/>
                  </a:solidFill>
                </a:uFill>
                <a:latin typeface="Times New Roman" panose="02020603050405020304" pitchFamily="18" charset="0"/>
                <a:ea typeface="Arial" panose="020B0604020202020204" pitchFamily="34" charset="0"/>
              </a:rPr>
              <a:t>Bordeau</a:t>
            </a:r>
            <a:r>
              <a:rPr lang="en-US" sz="2400" dirty="0">
                <a:solidFill>
                  <a:srgbClr val="000000"/>
                </a:solidFill>
                <a:uFill>
                  <a:solidFill>
                    <a:srgbClr val="000000"/>
                  </a:solidFill>
                </a:uFill>
                <a:latin typeface="Times New Roman" panose="02020603050405020304" pitchFamily="18" charset="0"/>
                <a:ea typeface="Arial" panose="020B0604020202020204" pitchFamily="34" charset="0"/>
              </a:rPr>
              <a:t>, P. (1979) Distinction: A Social Critique of the Judgement of Taste, pp. 31 </a:t>
            </a:r>
            <a:r>
              <a:rPr lang="en-US" sz="24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US" sz="2400" dirty="0">
                <a:solidFill>
                  <a:srgbClr val="000000"/>
                </a:solidFill>
                <a:uFill>
                  <a:solidFill>
                    <a:srgbClr val="000000"/>
                  </a:solidFill>
                </a:uFill>
                <a:latin typeface="Times New Roman" panose="02020603050405020304" pitchFamily="18" charset="0"/>
                <a:ea typeface="Arial" panose="020B0604020202020204" pitchFamily="34" charset="0"/>
              </a:rPr>
              <a:t> 40</a:t>
            </a:r>
            <a:endParaRPr lang="en-US" sz="32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Chapter 4 </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Levi-Strauss, C. (1966) The Culinary Triangle, pp. 40 – 47 </a:t>
            </a:r>
            <a:endParaRPr lang="en-US" sz="32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32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32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3200" b="1"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32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3200" b="1" dirty="0">
                <a:solidFill>
                  <a:srgbClr val="000000"/>
                </a:solidFill>
                <a:uFill>
                  <a:solidFill>
                    <a:srgbClr val="000000"/>
                  </a:solidFill>
                </a:uFill>
                <a:latin typeface="Times New Roman" panose="02020603050405020304" pitchFamily="18" charset="0"/>
                <a:ea typeface="Arial" panose="020B0604020202020204" pitchFamily="34" charset="0"/>
              </a:rPr>
              <a:t>September 26 </a:t>
            </a:r>
            <a:r>
              <a:rPr lang="en-CA" sz="3200" b="1"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3200" b="1" dirty="0">
                <a:solidFill>
                  <a:srgbClr val="000000"/>
                </a:solidFill>
                <a:uFill>
                  <a:solidFill>
                    <a:srgbClr val="000000"/>
                  </a:solidFill>
                </a:uFill>
                <a:latin typeface="Times New Roman" panose="02020603050405020304" pitchFamily="18" charset="0"/>
                <a:ea typeface="Arial" panose="020B0604020202020204" pitchFamily="34" charset="0"/>
              </a:rPr>
              <a:t> </a:t>
            </a:r>
            <a:r>
              <a:rPr lang="en-CA" sz="3600" b="1" dirty="0">
                <a:solidFill>
                  <a:srgbClr val="000000"/>
                </a:solidFill>
                <a:uFill>
                  <a:solidFill>
                    <a:srgbClr val="000000"/>
                  </a:solidFill>
                </a:uFill>
                <a:latin typeface="Times New Roman" panose="02020603050405020304" pitchFamily="18" charset="0"/>
                <a:ea typeface="Arial" panose="020B0604020202020204" pitchFamily="34" charset="0"/>
              </a:rPr>
              <a:t>Foundations of Food and Culture</a:t>
            </a:r>
            <a:endParaRPr lang="en-US" sz="32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a:spcBef>
                <a:spcPts val="0"/>
              </a:spcBef>
              <a:spcAft>
                <a:spcPts val="0"/>
              </a:spcAft>
            </a:pPr>
            <a:r>
              <a:rPr lang="en-CA" sz="3200" dirty="0">
                <a:solidFill>
                  <a:srgbClr val="000000"/>
                </a:solidFill>
                <a:uFill>
                  <a:solidFill>
                    <a:srgbClr val="000000"/>
                  </a:solidFill>
                </a:uFill>
                <a:latin typeface="Times New Roman" panose="02020603050405020304" pitchFamily="18" charset="0"/>
                <a:ea typeface="Arial" panose="020B0604020202020204" pitchFamily="34" charset="0"/>
              </a:rPr>
              <a:t> </a:t>
            </a:r>
            <a:endParaRPr lang="en-US" sz="32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3200" dirty="0" err="1">
                <a:solidFill>
                  <a:srgbClr val="000000"/>
                </a:solidFill>
                <a:uFill>
                  <a:solidFill>
                    <a:srgbClr val="000000"/>
                  </a:solidFill>
                </a:uFill>
                <a:latin typeface="Times New Roman" panose="02020603050405020304" pitchFamily="18" charset="0"/>
                <a:ea typeface="Arial" panose="020B0604020202020204" pitchFamily="34" charset="0"/>
              </a:rPr>
              <a:t>Couninham</a:t>
            </a:r>
            <a:r>
              <a:rPr lang="en-CA" sz="3200" dirty="0">
                <a:solidFill>
                  <a:srgbClr val="000000"/>
                </a:solidFill>
                <a:uFill>
                  <a:solidFill>
                    <a:srgbClr val="000000"/>
                  </a:solidFill>
                </a:uFill>
                <a:latin typeface="Times New Roman" panose="02020603050405020304" pitchFamily="18" charset="0"/>
                <a:ea typeface="Arial" panose="020B0604020202020204" pitchFamily="34" charset="0"/>
              </a:rPr>
              <a:t>, C., Van </a:t>
            </a:r>
            <a:r>
              <a:rPr lang="en-CA" sz="3200" dirty="0" err="1">
                <a:solidFill>
                  <a:srgbClr val="000000"/>
                </a:solidFill>
                <a:uFill>
                  <a:solidFill>
                    <a:srgbClr val="000000"/>
                  </a:solidFill>
                </a:uFill>
                <a:latin typeface="Times New Roman" panose="02020603050405020304" pitchFamily="18" charset="0"/>
                <a:ea typeface="Arial" panose="020B0604020202020204" pitchFamily="34" charset="0"/>
              </a:rPr>
              <a:t>Estrik</a:t>
            </a:r>
            <a:r>
              <a:rPr lang="en-CA" sz="3200" dirty="0">
                <a:solidFill>
                  <a:srgbClr val="000000"/>
                </a:solidFill>
                <a:uFill>
                  <a:solidFill>
                    <a:srgbClr val="000000"/>
                  </a:solidFill>
                </a:uFill>
                <a:latin typeface="Times New Roman" panose="02020603050405020304" pitchFamily="18" charset="0"/>
                <a:ea typeface="Arial" panose="020B0604020202020204" pitchFamily="34" charset="0"/>
              </a:rPr>
              <a:t>, P. (2013) </a:t>
            </a:r>
            <a:r>
              <a:rPr lang="en-CA" sz="3200" b="1" dirty="0">
                <a:solidFill>
                  <a:srgbClr val="000000"/>
                </a:solidFill>
                <a:uFill>
                  <a:solidFill>
                    <a:srgbClr val="000000"/>
                  </a:solidFill>
                </a:uFill>
                <a:latin typeface="Times New Roman" panose="02020603050405020304" pitchFamily="18" charset="0"/>
                <a:ea typeface="Arial" panose="020B0604020202020204" pitchFamily="34" charset="0"/>
              </a:rPr>
              <a:t>Food and Culture</a:t>
            </a:r>
            <a:r>
              <a:rPr lang="en-CA" sz="3200" dirty="0">
                <a:solidFill>
                  <a:srgbClr val="000000"/>
                </a:solidFill>
                <a:uFill>
                  <a:solidFill>
                    <a:srgbClr val="000000"/>
                  </a:solidFill>
                </a:uFill>
                <a:latin typeface="Times New Roman" panose="02020603050405020304" pitchFamily="18" charset="0"/>
                <a:ea typeface="Arial" panose="020B0604020202020204" pitchFamily="34" charset="0"/>
              </a:rPr>
              <a:t>; A Reader, Routledge. </a:t>
            </a:r>
            <a:endParaRPr lang="en-US" sz="32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Chapter 5 </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Douglas, M. (1966) The Abominations of Leviticus, pp. 48 </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58 </a:t>
            </a:r>
            <a:endParaRPr lang="en-US" sz="32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Chapter 6 </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Harris, M. (1985) The Abominable Pig, pp. 59 </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71</a:t>
            </a:r>
            <a:endParaRPr lang="en-US" sz="32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Chapter 7 </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Goody, J. (1982) Industrial Food: Towards the Development of a World Cuisine, pp. 72 </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90</a:t>
            </a:r>
            <a:endParaRPr lang="en-US" sz="3200" dirty="0">
              <a:solidFill>
                <a:srgbClr val="000000"/>
              </a:solidFill>
              <a:uFill>
                <a:solidFill>
                  <a:srgbClr val="000000"/>
                </a:solidFill>
              </a:uFill>
              <a:latin typeface="Calibri" panose="020F0502020204030204" pitchFamily="34" charset="0"/>
              <a:ea typeface="Calibri" panose="020F0502020204030204" pitchFamily="34" charset="0"/>
            </a:endParaRPr>
          </a:p>
          <a:p>
            <a:pPr marL="0" marR="0" indent="0">
              <a:spcBef>
                <a:spcPts val="0"/>
              </a:spcBef>
              <a:spcAft>
                <a:spcPts val="0"/>
              </a:spcAft>
              <a:buNone/>
            </a:pP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Chapter 8 </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a:t>
            </a:r>
            <a:r>
              <a:rPr lang="en-CA" sz="2400" dirty="0" err="1">
                <a:solidFill>
                  <a:srgbClr val="000000"/>
                </a:solidFill>
                <a:uFill>
                  <a:solidFill>
                    <a:srgbClr val="000000"/>
                  </a:solidFill>
                </a:uFill>
                <a:latin typeface="Times New Roman" panose="02020603050405020304" pitchFamily="18" charset="0"/>
                <a:ea typeface="Arial" panose="020B0604020202020204" pitchFamily="34" charset="0"/>
              </a:rPr>
              <a:t>Mintz</a:t>
            </a:r>
            <a:r>
              <a:rPr lang="en-CA" sz="2400" dirty="0">
                <a:solidFill>
                  <a:srgbClr val="000000"/>
                </a:solidFill>
                <a:uFill>
                  <a:solidFill>
                    <a:srgbClr val="000000"/>
                  </a:solidFill>
                </a:uFill>
                <a:latin typeface="Times New Roman" panose="02020603050405020304" pitchFamily="18" charset="0"/>
                <a:ea typeface="Arial" panose="020B0604020202020204" pitchFamily="34" charset="0"/>
              </a:rPr>
              <a:t>, S. W. (1979) Time, Sugar and Sweetness, pp. 91 – 103 </a:t>
            </a:r>
            <a:endParaRPr lang="en-US" sz="32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13257668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1362</TotalTime>
  <Words>2550</Words>
  <Application>Microsoft Office PowerPoint</Application>
  <PresentationFormat>Widescreen</PresentationFormat>
  <Paragraphs>247</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 Unicode MS</vt:lpstr>
      <vt:lpstr>Arial</vt:lpstr>
      <vt:lpstr>Calibri</vt:lpstr>
      <vt:lpstr>Calibri Light</vt:lpstr>
      <vt:lpstr>Times New Roman</vt:lpstr>
      <vt:lpstr>Retrospect</vt:lpstr>
      <vt:lpstr>Food and Culture</vt:lpstr>
      <vt:lpstr>About Me</vt:lpstr>
      <vt:lpstr>Food and Culture Write-Up</vt:lpstr>
      <vt:lpstr>Class Rules</vt:lpstr>
      <vt:lpstr>Course Evaluation</vt:lpstr>
      <vt:lpstr>Assignments</vt:lpstr>
      <vt:lpstr>Readings</vt:lpstr>
      <vt:lpstr>Course Format</vt:lpstr>
      <vt:lpstr>Tentative Schedule and Readings</vt:lpstr>
      <vt:lpstr>Tentative Schedule and Readings</vt:lpstr>
      <vt:lpstr>Tentative Schedule and Readings</vt:lpstr>
      <vt:lpstr>Tentative Schedule and Readings</vt:lpstr>
      <vt:lpstr>Introduction – Let’s Talk About Food</vt:lpstr>
      <vt:lpstr>What is Food Culture?</vt:lpstr>
      <vt:lpstr>Key Points to Consider </vt:lpstr>
      <vt:lpstr>Perception is Subjective</vt:lpstr>
      <vt:lpstr>Perception is Deceptive</vt:lpstr>
      <vt:lpstr>Perception is Deceptive</vt:lpstr>
      <vt:lpstr>Sometimes we cannot even notice what’s right in front of us!</vt:lpstr>
      <vt:lpstr>Importance of Action Based Research </vt:lpstr>
      <vt:lpstr>The Dominant Epistemological View of Food?</vt:lpstr>
      <vt:lpstr>Critique of Dominant Epistemological View of Food</vt:lpstr>
      <vt:lpstr>Activity Planting a Seed</vt:lpstr>
      <vt:lpstr>Discussion about the Food Project</vt:lpstr>
      <vt:lpstr>Videos</vt:lpstr>
      <vt:lpstr>What do you know about industrial food?</vt:lpstr>
      <vt:lpstr>Questions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80</cp:revision>
  <dcterms:created xsi:type="dcterms:W3CDTF">2016-08-29T02:04:56Z</dcterms:created>
  <dcterms:modified xsi:type="dcterms:W3CDTF">2018-09-05T23:38:07Z</dcterms:modified>
</cp:coreProperties>
</file>