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2" r:id="rId1"/>
  </p:sldMasterIdLst>
  <p:notesMasterIdLst>
    <p:notesMasterId r:id="rId34"/>
  </p:notesMasterIdLst>
  <p:sldIdLst>
    <p:sldId id="256" r:id="rId2"/>
    <p:sldId id="257" r:id="rId3"/>
    <p:sldId id="258" r:id="rId4"/>
    <p:sldId id="317" r:id="rId5"/>
    <p:sldId id="318" r:id="rId6"/>
    <p:sldId id="270" r:id="rId7"/>
    <p:sldId id="300" r:id="rId8"/>
    <p:sldId id="301" r:id="rId9"/>
    <p:sldId id="272" r:id="rId10"/>
    <p:sldId id="273" r:id="rId11"/>
    <p:sldId id="303" r:id="rId12"/>
    <p:sldId id="302" r:id="rId13"/>
    <p:sldId id="276" r:id="rId14"/>
    <p:sldId id="299" r:id="rId15"/>
    <p:sldId id="274" r:id="rId16"/>
    <p:sldId id="277" r:id="rId17"/>
    <p:sldId id="275" r:id="rId18"/>
    <p:sldId id="278" r:id="rId19"/>
    <p:sldId id="279" r:id="rId20"/>
    <p:sldId id="290" r:id="rId21"/>
    <p:sldId id="291" r:id="rId22"/>
    <p:sldId id="292" r:id="rId23"/>
    <p:sldId id="293" r:id="rId24"/>
    <p:sldId id="304" r:id="rId25"/>
    <p:sldId id="306" r:id="rId26"/>
    <p:sldId id="266" r:id="rId27"/>
    <p:sldId id="267" r:id="rId28"/>
    <p:sldId id="309" r:id="rId29"/>
    <p:sldId id="310" r:id="rId30"/>
    <p:sldId id="261" r:id="rId31"/>
    <p:sldId id="319" r:id="rId32"/>
    <p:sldId id="283"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88" autoAdjust="0"/>
    <p:restoredTop sz="94660"/>
  </p:normalViewPr>
  <p:slideViewPr>
    <p:cSldViewPr snapToGrid="0">
      <p:cViewPr varScale="1">
        <p:scale>
          <a:sx n="88" d="100"/>
          <a:sy n="88" d="100"/>
        </p:scale>
        <p:origin x="80" y="3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09237C-C3FD-452E-8E32-55B4E83C1FB7}" type="datetimeFigureOut">
              <a:rPr lang="en-US" smtClean="0"/>
              <a:t>9/13/2018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9C4681-C8FA-46BA-ACEB-0A28AD01EED3}" type="slidenum">
              <a:rPr lang="en-US" smtClean="0"/>
              <a:t>‹#›</a:t>
            </a:fld>
            <a:endParaRPr lang="en-US"/>
          </a:p>
        </p:txBody>
      </p:sp>
    </p:spTree>
    <p:extLst>
      <p:ext uri="{BB962C8B-B14F-4D97-AF65-F5344CB8AC3E}">
        <p14:creationId xmlns:p14="http://schemas.microsoft.com/office/powerpoint/2010/main" val="20891997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0"/>
          <p:cNvSpPr>
            <a:spLocks noGrp="1" noChangeArrowheads="1"/>
          </p:cNvSpPr>
          <p:nvPr>
            <p:ph type="sldNum"/>
          </p:nvPr>
        </p:nvSpPr>
        <p:spPr>
          <a:ln/>
        </p:spPr>
        <p:txBody>
          <a:bodyPr/>
          <a:lstStyle/>
          <a:p>
            <a:fld id="{4329B99B-FF27-4DCA-829A-347C47E409A9}" type="slidenum">
              <a:rPr lang="en-CA" altLang="en-US"/>
              <a:pPr/>
              <a:t>4</a:t>
            </a:fld>
            <a:endParaRPr lang="en-CA" altLang="en-US"/>
          </a:p>
        </p:txBody>
      </p:sp>
      <p:sp>
        <p:nvSpPr>
          <p:cNvPr id="19457" name="Rectangle 1"/>
          <p:cNvSpPr txBox="1">
            <a:spLocks noGrp="1" noRot="1" noChangeAspect="1" noChangeArrowheads="1"/>
          </p:cNvSpPr>
          <p:nvPr>
            <p:ph type="sldImg"/>
          </p:nvPr>
        </p:nvSpPr>
        <p:spPr bwMode="auto">
          <a:xfrm>
            <a:off x="533400" y="763588"/>
            <a:ext cx="67056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9458" name="Rectangle 2"/>
          <p:cNvSpPr txBox="1">
            <a:spLocks noGrp="1" noChangeArrowheads="1"/>
          </p:cNvSpPr>
          <p:nvPr>
            <p:ph type="body" idx="1"/>
          </p:nvPr>
        </p:nvSpPr>
        <p:spPr bwMode="auto">
          <a:xfrm>
            <a:off x="777875" y="4776788"/>
            <a:ext cx="6197600" cy="45069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22880725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21842BA-7EFE-4E94-BF70-CCD5482705EF}" type="datetimeFigureOut">
              <a:rPr lang="en-CA" smtClean="0"/>
              <a:t>2018-09-13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2E8C5B3-70D6-4FAB-BB21-E17DB9DB3569}" type="slidenum">
              <a:rPr lang="en-CA" smtClean="0"/>
              <a:t>‹#›</a:t>
            </a:fld>
            <a:endParaRPr lang="en-CA"/>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92490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1842BA-7EFE-4E94-BF70-CCD5482705EF}" type="datetimeFigureOut">
              <a:rPr lang="en-CA" smtClean="0"/>
              <a:t>2018-09-13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35252328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1842BA-7EFE-4E94-BF70-CCD5482705EF}" type="datetimeFigureOut">
              <a:rPr lang="en-CA" smtClean="0"/>
              <a:t>2018-09-13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328998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1842BA-7EFE-4E94-BF70-CCD5482705EF}" type="datetimeFigureOut">
              <a:rPr lang="en-CA" smtClean="0"/>
              <a:t>2018-09-13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10532762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21842BA-7EFE-4E94-BF70-CCD5482705EF}" type="datetimeFigureOut">
              <a:rPr lang="en-CA" smtClean="0"/>
              <a:t>2018-09-13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2E8C5B3-70D6-4FAB-BB21-E17DB9DB3569}" type="slidenum">
              <a:rPr lang="en-CA" smtClean="0"/>
              <a:t>‹#›</a:t>
            </a:fld>
            <a:endParaRPr lang="en-CA"/>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19578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21842BA-7EFE-4E94-BF70-CCD5482705EF}" type="datetimeFigureOut">
              <a:rPr lang="en-CA" smtClean="0"/>
              <a:t>2018-09-13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3514064454"/>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21842BA-7EFE-4E94-BF70-CCD5482705EF}" type="datetimeFigureOut">
              <a:rPr lang="en-CA" smtClean="0"/>
              <a:t>2018-09-13</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113213657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21842BA-7EFE-4E94-BF70-CCD5482705EF}" type="datetimeFigureOut">
              <a:rPr lang="en-CA" smtClean="0"/>
              <a:t>2018-09-13</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24969417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21842BA-7EFE-4E94-BF70-CCD5482705EF}" type="datetimeFigureOut">
              <a:rPr lang="en-CA" smtClean="0"/>
              <a:t>2018-09-13</a:t>
            </a:fld>
            <a:endParaRPr lang="en-CA"/>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CA"/>
          </a:p>
        </p:txBody>
      </p:sp>
      <p:sp>
        <p:nvSpPr>
          <p:cNvPr id="9" name="Slide Number Placeholder 8"/>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28393714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921842BA-7EFE-4E94-BF70-CCD5482705EF}" type="datetimeFigureOut">
              <a:rPr lang="en-CA" smtClean="0"/>
              <a:t>2018-09-13</a:t>
            </a:fld>
            <a:endParaRPr lang="en-CA"/>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CA"/>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2E8C5B3-70D6-4FAB-BB21-E17DB9DB3569}" type="slidenum">
              <a:rPr lang="en-CA" smtClean="0"/>
              <a:t>‹#›</a:t>
            </a:fld>
            <a:endParaRPr lang="en-CA"/>
          </a:p>
        </p:txBody>
      </p:sp>
    </p:spTree>
    <p:extLst>
      <p:ext uri="{BB962C8B-B14F-4D97-AF65-F5344CB8AC3E}">
        <p14:creationId xmlns:p14="http://schemas.microsoft.com/office/powerpoint/2010/main" val="2993521936"/>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21842BA-7EFE-4E94-BF70-CCD5482705EF}" type="datetimeFigureOut">
              <a:rPr lang="en-CA" smtClean="0"/>
              <a:t>2018-09-13</a:t>
            </a:fld>
            <a:endParaRPr lang="en-CA"/>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12423868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21842BA-7EFE-4E94-BF70-CCD5482705EF}" type="datetimeFigureOut">
              <a:rPr lang="en-CA" smtClean="0"/>
              <a:t>2018-09-13</a:t>
            </a:fld>
            <a:endParaRPr lang="en-CA"/>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CA"/>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C2E8C5B3-70D6-4FAB-BB21-E17DB9DB3569}" type="slidenum">
              <a:rPr lang="en-CA" smtClean="0"/>
              <a:t>‹#›</a:t>
            </a:fld>
            <a:endParaRPr lang="en-CA"/>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2822672"/>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3.emf"/></Relationships>
</file>

<file path=ppt/slides/_rels/slide1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www.co-opbookstore.ca/"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ww.youtube.com/watch?v=eJ3RzGoQC4s"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www.youtube.com/watch?v=Y888wVY5hzw"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www.pbs.org/wgbh/frontline/film/showspersuaders/"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hyperlink" Target="https://www.facebook.com/groups/advertisingandtheconsumerculture/" TargetMode="External"/><Relationship Id="rId3" Type="http://schemas.openxmlformats.org/officeDocument/2006/relationships/hyperlink" Target="http://collectivevision.ca/" TargetMode="External"/><Relationship Id="rId7" Type="http://schemas.openxmlformats.org/officeDocument/2006/relationships/hyperlink" Target="mailto:professor@erikchevrier.ca" TargetMode="External"/><Relationship Id="rId2" Type="http://schemas.openxmlformats.org/officeDocument/2006/relationships/hyperlink" Target="http://erikchevrier.ca/" TargetMode="External"/><Relationship Id="rId1" Type="http://schemas.openxmlformats.org/officeDocument/2006/relationships/slideLayout" Target="../slideLayouts/slideLayout2.xml"/><Relationship Id="rId6" Type="http://schemas.openxmlformats.org/officeDocument/2006/relationships/hyperlink" Target="http://spectrum.library.concordia.ca/7292/1/Chevrier_MA_S2011.pdf" TargetMode="External"/><Relationship Id="rId5" Type="http://schemas.openxmlformats.org/officeDocument/2006/relationships/hyperlink" Target="http://erikchevrier.ca/research/ethical-investment-research-for-the-concordia-student-union" TargetMode="External"/><Relationship Id="rId4" Type="http://schemas.openxmlformats.org/officeDocument/2006/relationships/hyperlink" Target="http://concordiafoodgroups.ca/"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hyperlink" Target="https://www.youtube.com/watch?v=mreQsQrDF-A"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hyperlink" Target="https://www.youtube.com/watch?v=cDBXeBoYK2A" TargetMode="External"/><Relationship Id="rId3" Type="http://schemas.openxmlformats.org/officeDocument/2006/relationships/hyperlink" Target="http://www.youtube.com/watch?v=hibyAJOSW8U" TargetMode="External"/><Relationship Id="rId7" Type="http://schemas.openxmlformats.org/officeDocument/2006/relationships/hyperlink" Target="https://www.youtube.com/watch?v=1eYi1qL1A-M" TargetMode="External"/><Relationship Id="rId2" Type="http://schemas.openxmlformats.org/officeDocument/2006/relationships/hyperlink" Target="http://www.dove.us/" TargetMode="External"/><Relationship Id="rId1" Type="http://schemas.openxmlformats.org/officeDocument/2006/relationships/slideLayout" Target="../slideLayouts/slideLayout2.xml"/><Relationship Id="rId6" Type="http://schemas.openxmlformats.org/officeDocument/2006/relationships/hyperlink" Target="https://www.youtube.com/watch?v=B7evC55NU8I" TargetMode="External"/><Relationship Id="rId5" Type="http://schemas.openxmlformats.org/officeDocument/2006/relationships/hyperlink" Target="http://www.axe.ca/" TargetMode="External"/><Relationship Id="rId4" Type="http://schemas.openxmlformats.org/officeDocument/2006/relationships/hyperlink" Target="https://www.youtube.com/watch?v=Ei6JvK0W60I" TargetMode="External"/></Relationships>
</file>

<file path=ppt/slides/_rels/slide31.xml.rels><?xml version="1.0" encoding="UTF-8" standalone="yes"?>
<Relationships xmlns="http://schemas.openxmlformats.org/package/2006/relationships"><Relationship Id="rId2" Type="http://schemas.openxmlformats.org/officeDocument/2006/relationships/hyperlink" Target="http://www.lesenseignistes.ca/"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uTOlURndRiQ"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https://www.youtube.com/watch?v=bdpucXyZNCM" TargetMode="External"/><Relationship Id="rId4" Type="http://schemas.openxmlformats.org/officeDocument/2006/relationships/hyperlink" Target="https://www.youtube.com/watch?v=HAxee1QN0hw"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a:t>Advertising and the Consumer Culture</a:t>
            </a:r>
          </a:p>
        </p:txBody>
      </p:sp>
      <p:sp>
        <p:nvSpPr>
          <p:cNvPr id="3" name="Subtitle 2"/>
          <p:cNvSpPr>
            <a:spLocks noGrp="1"/>
          </p:cNvSpPr>
          <p:nvPr>
            <p:ph type="subTitle" idx="1"/>
          </p:nvPr>
        </p:nvSpPr>
        <p:spPr/>
        <p:txBody>
          <a:bodyPr>
            <a:normAutofit fontScale="85000" lnSpcReduction="20000"/>
          </a:bodyPr>
          <a:lstStyle/>
          <a:p>
            <a:r>
              <a:rPr lang="en-CA" dirty="0"/>
              <a:t>Erik Chevrier</a:t>
            </a:r>
          </a:p>
          <a:p>
            <a:r>
              <a:rPr lang="en-CA" dirty="0"/>
              <a:t>September 6</a:t>
            </a:r>
            <a:r>
              <a:rPr lang="en-CA" baseline="30000" dirty="0"/>
              <a:t>th</a:t>
            </a:r>
            <a:r>
              <a:rPr lang="en-CA" dirty="0"/>
              <a:t>, 2018</a:t>
            </a:r>
          </a:p>
          <a:p>
            <a:r>
              <a:rPr lang="en-CA" dirty="0"/>
              <a:t>Introduction to course – advertising and consumer society</a:t>
            </a:r>
          </a:p>
          <a:p>
            <a:endParaRPr lang="en-CA" dirty="0"/>
          </a:p>
        </p:txBody>
      </p:sp>
    </p:spTree>
    <p:extLst>
      <p:ext uri="{BB962C8B-B14F-4D97-AF65-F5344CB8AC3E}">
        <p14:creationId xmlns:p14="http://schemas.microsoft.com/office/powerpoint/2010/main" val="918609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3DE3B93A-6105-4E0D-ABE7-1711117A80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2256" y="642257"/>
            <a:ext cx="3417677" cy="5226837"/>
          </a:xfrm>
        </p:spPr>
        <p:txBody>
          <a:bodyPr anchor="t">
            <a:normAutofit/>
          </a:bodyPr>
          <a:lstStyle/>
          <a:p>
            <a:r>
              <a:rPr lang="en-US" sz="4400" dirty="0"/>
              <a:t>Assignment 1: What is Your Role in Consumer Culture</a:t>
            </a:r>
          </a:p>
        </p:txBody>
      </p:sp>
      <p:sp>
        <p:nvSpPr>
          <p:cNvPr id="3" name="Content Placeholder 2"/>
          <p:cNvSpPr>
            <a:spLocks noGrp="1"/>
          </p:cNvSpPr>
          <p:nvPr>
            <p:ph idx="1"/>
          </p:nvPr>
        </p:nvSpPr>
        <p:spPr>
          <a:xfrm>
            <a:off x="4713512" y="642258"/>
            <a:ext cx="6847117" cy="3091682"/>
          </a:xfrm>
        </p:spPr>
        <p:txBody>
          <a:bodyPr>
            <a:normAutofit/>
          </a:bodyPr>
          <a:lstStyle/>
          <a:p>
            <a:r>
              <a:rPr lang="en-US" sz="1900" dirty="0"/>
              <a:t>The goal of the first assignment is for students to reflect on their participation in consumer culture. Students are asked to provide a critical, introspective account of the way they participate in consumerism. Topics can include, labour practices, consumption habits, ecological footprint, social justice work, or any other related topic approved by me. Students can choose to do an in-depth report about one of the practices listed above or can choose to write more broadly about their participation in consumer culture. The paper should be no more than three pages long. If a student requests to submit the assignment in another form, we will discuss the parameters of the assignment together once I approve the project. </a:t>
            </a:r>
          </a:p>
          <a:p>
            <a:endParaRPr lang="en-US" sz="1900" dirty="0"/>
          </a:p>
        </p:txBody>
      </p:sp>
      <p:sp>
        <p:nvSpPr>
          <p:cNvPr id="28" name="Rectangle 27">
            <a:extLst>
              <a:ext uri="{FF2B5EF4-FFF2-40B4-BE49-F238E27FC236}">
                <a16:creationId xmlns:a16="http://schemas.microsoft.com/office/drawing/2014/main" id="{1924D57B-FEC9-4779-B514-732685B87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a:extLst>
              <a:ext uri="{FF2B5EF4-FFF2-40B4-BE49-F238E27FC236}">
                <a16:creationId xmlns:a16="http://schemas.microsoft.com/office/drawing/2014/main" id="{55EFD2BD-6E0E-4450-A3FF-5D1EA322A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13" name="Object 12">
            <a:extLst>
              <a:ext uri="{FF2B5EF4-FFF2-40B4-BE49-F238E27FC236}">
                <a16:creationId xmlns:a16="http://schemas.microsoft.com/office/drawing/2014/main" id="{6409B96A-410F-467D-924D-7C0A261CDA64}"/>
              </a:ext>
            </a:extLst>
          </p:cNvPr>
          <p:cNvGraphicFramePr>
            <a:graphicFrameLocks noChangeAspect="1"/>
          </p:cNvGraphicFramePr>
          <p:nvPr>
            <p:extLst>
              <p:ext uri="{D42A27DB-BD31-4B8C-83A1-F6EECF244321}">
                <p14:modId xmlns:p14="http://schemas.microsoft.com/office/powerpoint/2010/main" val="1050421144"/>
              </p:ext>
            </p:extLst>
          </p:nvPr>
        </p:nvGraphicFramePr>
        <p:xfrm>
          <a:off x="4744589" y="3922877"/>
          <a:ext cx="6816039" cy="1772373"/>
        </p:xfrm>
        <a:graphic>
          <a:graphicData uri="http://schemas.openxmlformats.org/presentationml/2006/ole">
            <mc:AlternateContent xmlns:mc="http://schemas.openxmlformats.org/markup-compatibility/2006">
              <mc:Choice xmlns:v="urn:schemas-microsoft-com:vml" Requires="v">
                <p:oleObj spid="_x0000_s1026" name="Worksheet" r:id="rId3" imgW="4273560" imgH="1111348" progId="Excel.Sheet.12">
                  <p:embed/>
                </p:oleObj>
              </mc:Choice>
              <mc:Fallback>
                <p:oleObj name="Worksheet" r:id="rId3" imgW="4273560" imgH="1111348" progId="Excel.Sheet.12">
                  <p:embed/>
                  <p:pic>
                    <p:nvPicPr>
                      <p:cNvPr id="12" name="Object 11">
                        <a:extLst>
                          <a:ext uri="{FF2B5EF4-FFF2-40B4-BE49-F238E27FC236}">
                            <a16:creationId xmlns:a16="http://schemas.microsoft.com/office/drawing/2014/main" id="{370F20CF-2E12-4964-B2C1-190DF567FC90}"/>
                          </a:ext>
                        </a:extLst>
                      </p:cNvPr>
                      <p:cNvPicPr/>
                      <p:nvPr/>
                    </p:nvPicPr>
                    <p:blipFill>
                      <a:blip r:embed="rId4"/>
                      <a:stretch>
                        <a:fillRect/>
                      </a:stretch>
                    </p:blipFill>
                    <p:spPr>
                      <a:xfrm>
                        <a:off x="4744589" y="3922877"/>
                        <a:ext cx="6816039" cy="1772373"/>
                      </a:xfrm>
                      <a:prstGeom prst="rect">
                        <a:avLst/>
                      </a:prstGeom>
                    </p:spPr>
                  </p:pic>
                </p:oleObj>
              </mc:Fallback>
            </mc:AlternateContent>
          </a:graphicData>
        </a:graphic>
      </p:graphicFrame>
    </p:spTree>
    <p:extLst>
      <p:ext uri="{BB962C8B-B14F-4D97-AF65-F5344CB8AC3E}">
        <p14:creationId xmlns:p14="http://schemas.microsoft.com/office/powerpoint/2010/main" val="8125662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DE3B93A-6105-4E0D-ABE7-1711117A80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1D9980F-BD8B-4085-8274-53829FFC41DF}"/>
              </a:ext>
            </a:extLst>
          </p:cNvPr>
          <p:cNvSpPr>
            <a:spLocks noGrp="1"/>
          </p:cNvSpPr>
          <p:nvPr>
            <p:ph type="title"/>
          </p:nvPr>
        </p:nvSpPr>
        <p:spPr>
          <a:xfrm>
            <a:off x="642256" y="642257"/>
            <a:ext cx="3417677" cy="5226837"/>
          </a:xfrm>
        </p:spPr>
        <p:txBody>
          <a:bodyPr anchor="t">
            <a:normAutofit/>
          </a:bodyPr>
          <a:lstStyle/>
          <a:p>
            <a:r>
              <a:rPr lang="en-US" sz="4400" dirty="0"/>
              <a:t>Assignment 2: </a:t>
            </a:r>
            <a:br>
              <a:rPr lang="en-US" sz="4400" dirty="0"/>
            </a:br>
            <a:r>
              <a:rPr lang="en-US" sz="4400" dirty="0"/>
              <a:t>Critical Analysis of Advertising</a:t>
            </a:r>
          </a:p>
        </p:txBody>
      </p:sp>
      <p:sp>
        <p:nvSpPr>
          <p:cNvPr id="3" name="Content Placeholder 2">
            <a:extLst>
              <a:ext uri="{FF2B5EF4-FFF2-40B4-BE49-F238E27FC236}">
                <a16:creationId xmlns:a16="http://schemas.microsoft.com/office/drawing/2014/main" id="{75718826-56A2-459D-AA49-459E4EA30B3A}"/>
              </a:ext>
            </a:extLst>
          </p:cNvPr>
          <p:cNvSpPr>
            <a:spLocks noGrp="1"/>
          </p:cNvSpPr>
          <p:nvPr>
            <p:ph idx="1"/>
          </p:nvPr>
        </p:nvSpPr>
        <p:spPr>
          <a:xfrm>
            <a:off x="4713512" y="642258"/>
            <a:ext cx="6847117" cy="3091682"/>
          </a:xfrm>
        </p:spPr>
        <p:txBody>
          <a:bodyPr>
            <a:normAutofit/>
          </a:bodyPr>
          <a:lstStyle/>
          <a:p>
            <a:r>
              <a:rPr lang="en-US" sz="1700"/>
              <a:t>The goal of the second assignment is to allow students to explore critical topics related to advertising that weren’t addressed in the assigned and recommended readings. These topics can include: advertising and desire; advertising and body image; feminist perspectives in advertising; Indigenous perspectives in advertising; race and advertising; new media and advertising; political advertising; data mining; future of advertising; technology and advertising; product placement; and </a:t>
            </a:r>
            <a:r>
              <a:rPr lang="en-US" sz="1700" err="1"/>
              <a:t>mise</a:t>
            </a:r>
            <a:r>
              <a:rPr lang="en-US" sz="1700"/>
              <a:t>-</a:t>
            </a:r>
            <a:r>
              <a:rPr lang="en-US" sz="1700" err="1"/>
              <a:t>en</a:t>
            </a:r>
            <a:r>
              <a:rPr lang="en-US" sz="1700"/>
              <a:t>-scène advertising. Students can propose other topics, but these must be approved by me. The paper should be no more than three pages long. If a student requests to submit the assignment in another form, we will discuss the parameters of the assignment together once I approve the project. </a:t>
            </a:r>
          </a:p>
          <a:p>
            <a:endParaRPr lang="en-US" sz="1700"/>
          </a:p>
        </p:txBody>
      </p:sp>
      <p:pic>
        <p:nvPicPr>
          <p:cNvPr id="4" name="Picture 3">
            <a:extLst>
              <a:ext uri="{FF2B5EF4-FFF2-40B4-BE49-F238E27FC236}">
                <a16:creationId xmlns:a16="http://schemas.microsoft.com/office/drawing/2014/main" id="{EB493B76-055F-4FDC-B263-05A1849B0AE0}"/>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713512" y="4069982"/>
            <a:ext cx="6847117" cy="1731638"/>
          </a:xfrm>
          <a:prstGeom prst="rect">
            <a:avLst/>
          </a:prstGeom>
          <a:noFill/>
        </p:spPr>
      </p:pic>
      <p:sp>
        <p:nvSpPr>
          <p:cNvPr id="11" name="Rectangle 10">
            <a:extLst>
              <a:ext uri="{FF2B5EF4-FFF2-40B4-BE49-F238E27FC236}">
                <a16:creationId xmlns:a16="http://schemas.microsoft.com/office/drawing/2014/main" id="{1924D57B-FEC9-4779-B514-732685B87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5EFD2BD-6E0E-4450-A3FF-5D1EA322A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6934272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3DE3B93A-6105-4E0D-ABE7-1711117A80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94BBCB8-6B48-4A2C-8B91-E9226326F091}"/>
              </a:ext>
            </a:extLst>
          </p:cNvPr>
          <p:cNvSpPr>
            <a:spLocks noGrp="1"/>
          </p:cNvSpPr>
          <p:nvPr>
            <p:ph type="title"/>
          </p:nvPr>
        </p:nvSpPr>
        <p:spPr>
          <a:xfrm>
            <a:off x="642256" y="642257"/>
            <a:ext cx="3417677" cy="5226837"/>
          </a:xfrm>
        </p:spPr>
        <p:txBody>
          <a:bodyPr anchor="t">
            <a:normAutofit/>
          </a:bodyPr>
          <a:lstStyle/>
          <a:p>
            <a:r>
              <a:rPr lang="en-US" dirty="0"/>
              <a:t>Proposals</a:t>
            </a:r>
          </a:p>
        </p:txBody>
      </p:sp>
      <p:sp>
        <p:nvSpPr>
          <p:cNvPr id="3" name="Content Placeholder 2">
            <a:extLst>
              <a:ext uri="{FF2B5EF4-FFF2-40B4-BE49-F238E27FC236}">
                <a16:creationId xmlns:a16="http://schemas.microsoft.com/office/drawing/2014/main" id="{EB7EA292-B60B-479A-9C67-D2394E26975D}"/>
              </a:ext>
            </a:extLst>
          </p:cNvPr>
          <p:cNvSpPr>
            <a:spLocks noGrp="1"/>
          </p:cNvSpPr>
          <p:nvPr>
            <p:ph idx="1"/>
          </p:nvPr>
        </p:nvSpPr>
        <p:spPr>
          <a:xfrm>
            <a:off x="4713512" y="642258"/>
            <a:ext cx="6847117" cy="3091682"/>
          </a:xfrm>
        </p:spPr>
        <p:txBody>
          <a:bodyPr>
            <a:normAutofit/>
          </a:bodyPr>
          <a:lstStyle/>
          <a:p>
            <a:r>
              <a:rPr lang="en-US" dirty="0"/>
              <a:t>The proposals are clear and concise descriptions of the projects and includes the specific topic chosen, a summary of the project, the purpose of the project, the structure and format of the final report, sources cited and/or methodology used to gather research, and other relevant information about the project. The proposals should be no more than a page and a half long. </a:t>
            </a:r>
          </a:p>
          <a:p>
            <a:endParaRPr lang="en-US" dirty="0"/>
          </a:p>
        </p:txBody>
      </p:sp>
      <p:pic>
        <p:nvPicPr>
          <p:cNvPr id="10" name="Picture 9">
            <a:extLst>
              <a:ext uri="{FF2B5EF4-FFF2-40B4-BE49-F238E27FC236}">
                <a16:creationId xmlns:a16="http://schemas.microsoft.com/office/drawing/2014/main" id="{39A86CF4-53AB-4F1D-9E6E-5A9895FC5B9E}"/>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713512" y="4175548"/>
            <a:ext cx="6847117" cy="1520505"/>
          </a:xfrm>
          <a:prstGeom prst="rect">
            <a:avLst/>
          </a:prstGeom>
          <a:noFill/>
        </p:spPr>
      </p:pic>
      <p:sp>
        <p:nvSpPr>
          <p:cNvPr id="22" name="Rectangle 21">
            <a:extLst>
              <a:ext uri="{FF2B5EF4-FFF2-40B4-BE49-F238E27FC236}">
                <a16:creationId xmlns:a16="http://schemas.microsoft.com/office/drawing/2014/main" id="{1924D57B-FEC9-4779-B514-732685B87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Rectangle 23">
            <a:extLst>
              <a:ext uri="{FF2B5EF4-FFF2-40B4-BE49-F238E27FC236}">
                <a16:creationId xmlns:a16="http://schemas.microsoft.com/office/drawing/2014/main" id="{55EFD2BD-6E0E-4450-A3FF-5D1EA322A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4012013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Readings</a:t>
            </a:r>
          </a:p>
        </p:txBody>
      </p:sp>
      <p:sp>
        <p:nvSpPr>
          <p:cNvPr id="3" name="Content Placeholder 2"/>
          <p:cNvSpPr>
            <a:spLocks noGrp="1"/>
          </p:cNvSpPr>
          <p:nvPr>
            <p:ph idx="1"/>
          </p:nvPr>
        </p:nvSpPr>
        <p:spPr>
          <a:xfrm>
            <a:off x="1097280" y="1845734"/>
            <a:ext cx="10058400" cy="4023360"/>
          </a:xfrm>
        </p:spPr>
        <p:txBody>
          <a:bodyPr>
            <a:normAutofit fontScale="85000" lnSpcReduction="10000"/>
          </a:bodyPr>
          <a:lstStyle/>
          <a:p>
            <a:r>
              <a:rPr lang="en-CA" dirty="0"/>
              <a:t>Students are expected to complete</a:t>
            </a:r>
            <a:r>
              <a:rPr lang="en-CA" b="1" dirty="0"/>
              <a:t> ALL</a:t>
            </a:r>
            <a:r>
              <a:rPr lang="en-CA" dirty="0"/>
              <a:t> the designated readings and watch</a:t>
            </a:r>
            <a:r>
              <a:rPr lang="en-CA" b="1" dirty="0"/>
              <a:t> ALL</a:t>
            </a:r>
            <a:r>
              <a:rPr lang="en-CA" dirty="0"/>
              <a:t> of the assigned videos </a:t>
            </a:r>
            <a:r>
              <a:rPr lang="en-CA" b="1" dirty="0"/>
              <a:t>BEFORE EACH CLASS</a:t>
            </a:r>
            <a:r>
              <a:rPr lang="en-CA" dirty="0"/>
              <a:t>. Students are also expected to attend </a:t>
            </a:r>
            <a:r>
              <a:rPr lang="en-CA" b="1" dirty="0"/>
              <a:t>ALL</a:t>
            </a:r>
            <a:r>
              <a:rPr lang="en-CA" dirty="0"/>
              <a:t> classes, and participate in class discussions.</a:t>
            </a:r>
          </a:p>
          <a:p>
            <a:r>
              <a:rPr lang="en-US" b="1" i="1" dirty="0"/>
              <a:t>Required Books:</a:t>
            </a:r>
          </a:p>
          <a:p>
            <a:r>
              <a:rPr lang="en-US" dirty="0"/>
              <a:t>Holm, N. (2017) Advertising and Consumer Society: A Critical Introduction, Palgrave Macmillan.</a:t>
            </a:r>
          </a:p>
          <a:p>
            <a:r>
              <a:rPr lang="en-US" dirty="0" err="1"/>
              <a:t>Leiss</a:t>
            </a:r>
            <a:r>
              <a:rPr lang="en-US" dirty="0"/>
              <a:t>, W., Kline, S., </a:t>
            </a:r>
            <a:r>
              <a:rPr lang="en-US" dirty="0" err="1"/>
              <a:t>Jhally</a:t>
            </a:r>
            <a:r>
              <a:rPr lang="en-US" dirty="0"/>
              <a:t>, S., </a:t>
            </a:r>
            <a:r>
              <a:rPr lang="en-US" dirty="0" err="1"/>
              <a:t>Botterill</a:t>
            </a:r>
            <a:r>
              <a:rPr lang="en-US" dirty="0"/>
              <a:t>, J., Asquith, K. (2018) Social Communication in Advertising</a:t>
            </a:r>
            <a:br>
              <a:rPr lang="en-US" dirty="0"/>
            </a:br>
            <a:r>
              <a:rPr lang="en-US" dirty="0"/>
              <a:t>4th Edition, Routledge. </a:t>
            </a:r>
            <a:endParaRPr lang="en-CA" dirty="0"/>
          </a:p>
          <a:p>
            <a:r>
              <a:rPr lang="en-US" dirty="0"/>
              <a:t>The recommended readings are not provided, students are encouraged to seek them out on their own. </a:t>
            </a:r>
          </a:p>
          <a:p>
            <a:r>
              <a:rPr lang="en-CA" dirty="0"/>
              <a:t>The power-point </a:t>
            </a:r>
            <a:r>
              <a:rPr lang="en-CA" b="1" i="1" u="sng" dirty="0"/>
              <a:t>lecture notes</a:t>
            </a:r>
            <a:r>
              <a:rPr lang="en-CA" dirty="0"/>
              <a:t> will be posted on the course site on a weekly basis before each class.</a:t>
            </a:r>
          </a:p>
          <a:p>
            <a:r>
              <a:rPr lang="en-CA" b="1" i="1" u="sng" dirty="0"/>
              <a:t>Recommended readings:</a:t>
            </a:r>
            <a:r>
              <a:rPr lang="en-CA" dirty="0"/>
              <a:t> URLs and other electronic sources may be posted on the course website and/or Facebook group from time to time. Please visit the course website and Facebook group to get this material. These are only for interest and are not required. </a:t>
            </a:r>
          </a:p>
          <a:p>
            <a:r>
              <a:rPr lang="en-CA" dirty="0"/>
              <a:t>These books are available at </a:t>
            </a:r>
            <a:r>
              <a:rPr lang="en-CA" dirty="0">
                <a:hlinkClick r:id="rId2"/>
              </a:rPr>
              <a:t>Concordia Community Solidarity Co-op Bookstore</a:t>
            </a:r>
            <a:endParaRPr lang="en-US" dirty="0"/>
          </a:p>
          <a:p>
            <a:endParaRPr lang="en-US" dirty="0"/>
          </a:p>
        </p:txBody>
      </p:sp>
    </p:spTree>
    <p:extLst>
      <p:ext uri="{BB962C8B-B14F-4D97-AF65-F5344CB8AC3E}">
        <p14:creationId xmlns:p14="http://schemas.microsoft.com/office/powerpoint/2010/main" val="23501897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2257F-CE4A-438A-A465-17C263675C51}"/>
              </a:ext>
            </a:extLst>
          </p:cNvPr>
          <p:cNvSpPr>
            <a:spLocks noGrp="1"/>
          </p:cNvSpPr>
          <p:nvPr>
            <p:ph type="title"/>
          </p:nvPr>
        </p:nvSpPr>
        <p:spPr/>
        <p:txBody>
          <a:bodyPr/>
          <a:lstStyle/>
          <a:p>
            <a:r>
              <a:rPr lang="en-US" dirty="0"/>
              <a:t>Course Format</a:t>
            </a:r>
          </a:p>
        </p:txBody>
      </p:sp>
      <p:sp>
        <p:nvSpPr>
          <p:cNvPr id="3" name="Content Placeholder 2">
            <a:extLst>
              <a:ext uri="{FF2B5EF4-FFF2-40B4-BE49-F238E27FC236}">
                <a16:creationId xmlns:a16="http://schemas.microsoft.com/office/drawing/2014/main" id="{86922FCE-58E0-4DE0-B1CB-F541FDE74A75}"/>
              </a:ext>
            </a:extLst>
          </p:cNvPr>
          <p:cNvSpPr>
            <a:spLocks noGrp="1"/>
          </p:cNvSpPr>
          <p:nvPr>
            <p:ph idx="1"/>
          </p:nvPr>
        </p:nvSpPr>
        <p:spPr/>
        <p:txBody>
          <a:bodyPr>
            <a:normAutofit/>
          </a:bodyPr>
          <a:lstStyle/>
          <a:p>
            <a:r>
              <a:rPr lang="en-US" dirty="0"/>
              <a:t>This course consists of a variety of pedagogical styles including lectures, discussions, guest speakers, and/or community service learning (if requested as part of a project). Students are expected to read the required text and/or watch the assigned movie before coming to class. In class, students participate in interactive activities, discussions and have occasional visits from people who work: in advertising, culture jamming, with alternative economic practices and/or other related domains. At times, the class participates in fieldtrips on and off campus. Students are notified in advance by e-mail and in class prior to these events. </a:t>
            </a:r>
          </a:p>
          <a:p>
            <a:endParaRPr lang="en-US" dirty="0"/>
          </a:p>
        </p:txBody>
      </p:sp>
    </p:spTree>
    <p:extLst>
      <p:ext uri="{BB962C8B-B14F-4D97-AF65-F5344CB8AC3E}">
        <p14:creationId xmlns:p14="http://schemas.microsoft.com/office/powerpoint/2010/main" val="22158264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Tentative Schedule and Readings</a:t>
            </a:r>
          </a:p>
        </p:txBody>
      </p:sp>
      <p:sp>
        <p:nvSpPr>
          <p:cNvPr id="3" name="Content Placeholder 2"/>
          <p:cNvSpPr>
            <a:spLocks noGrp="1"/>
          </p:cNvSpPr>
          <p:nvPr>
            <p:ph idx="1"/>
          </p:nvPr>
        </p:nvSpPr>
        <p:spPr/>
        <p:txBody>
          <a:bodyPr>
            <a:noAutofit/>
          </a:bodyPr>
          <a:lstStyle/>
          <a:p>
            <a:r>
              <a:rPr lang="en-US" sz="1600" dirty="0"/>
              <a:t>The following slide is a </a:t>
            </a:r>
            <a:r>
              <a:rPr lang="en-US" sz="1600" b="1" dirty="0"/>
              <a:t>TENTATIVE</a:t>
            </a:r>
            <a:r>
              <a:rPr lang="en-US" sz="1600" dirty="0"/>
              <a:t> schedule and is subject to change. Be sure to consult the course website regularly to be aware of any changes. </a:t>
            </a:r>
            <a:endParaRPr lang="en-US" sz="1600" b="1" dirty="0"/>
          </a:p>
          <a:p>
            <a:r>
              <a:rPr lang="en-US" sz="1600" b="1" dirty="0"/>
              <a:t>September 6</a:t>
            </a:r>
            <a:r>
              <a:rPr lang="en-US" sz="1600" b="1" baseline="30000" dirty="0"/>
              <a:t> </a:t>
            </a:r>
            <a:r>
              <a:rPr lang="en-US" sz="1600" b="1" dirty="0"/>
              <a:t>– Introduction to the Course</a:t>
            </a:r>
          </a:p>
          <a:p>
            <a:r>
              <a:rPr lang="en-US" sz="1600" b="1" dirty="0"/>
              <a:t>September 13 – Introduction to Advertising and Consumer Culture</a:t>
            </a:r>
            <a:br>
              <a:rPr lang="en-US" sz="1200" b="1" dirty="0"/>
            </a:br>
            <a:r>
              <a:rPr lang="en-US" sz="1200" b="1" dirty="0"/>
              <a:t>Required Readings: </a:t>
            </a:r>
            <a:br>
              <a:rPr lang="en-US" sz="1200" b="1" dirty="0"/>
            </a:br>
            <a:r>
              <a:rPr lang="en-US" sz="1200" dirty="0"/>
              <a:t>Chapter 1 – Introduction: Why study advertising? Holm, N. (2017) Advertising and Consumer Society: A Critical Introduction, Palgrave Macmillan, pp. 1 – 12. </a:t>
            </a:r>
            <a:br>
              <a:rPr lang="en-US" sz="1200" dirty="0"/>
            </a:br>
            <a:r>
              <a:rPr lang="en-US" sz="1200" dirty="0"/>
              <a:t>Chapter 1 – Introduction, </a:t>
            </a:r>
            <a:r>
              <a:rPr lang="en-US" sz="1200" dirty="0" err="1"/>
              <a:t>Leiss</a:t>
            </a:r>
            <a:r>
              <a:rPr lang="en-US" sz="1200" dirty="0"/>
              <a:t>, W., Kline, S., </a:t>
            </a:r>
            <a:r>
              <a:rPr lang="en-US" sz="1200" dirty="0" err="1"/>
              <a:t>Jhally</a:t>
            </a:r>
            <a:r>
              <a:rPr lang="en-US" sz="1200" dirty="0"/>
              <a:t>, S., </a:t>
            </a:r>
            <a:r>
              <a:rPr lang="en-US" sz="1200" dirty="0" err="1"/>
              <a:t>Botterill</a:t>
            </a:r>
            <a:r>
              <a:rPr lang="en-US" sz="1200" dirty="0"/>
              <a:t>, J., Asquith, K. (2018) Social Communication in Advertising, 4th Edition, Routledge, pp. 1 – 25. </a:t>
            </a:r>
          </a:p>
          <a:p>
            <a:r>
              <a:rPr lang="en-US" sz="1200" b="1" dirty="0"/>
              <a:t>Documentary to Watch: </a:t>
            </a:r>
            <a:br>
              <a:rPr lang="en-US" sz="1200" b="1" dirty="0"/>
            </a:br>
            <a:r>
              <a:rPr lang="en-US" sz="1200" dirty="0"/>
              <a:t>The Century of Self: Part 1</a:t>
            </a:r>
            <a:br>
              <a:rPr lang="en-US" sz="1200" dirty="0"/>
            </a:br>
            <a:r>
              <a:rPr lang="en-US" sz="1200" u="sng" dirty="0">
                <a:hlinkClick r:id="rId2"/>
              </a:rPr>
              <a:t>https://www.youtube.com/watch?v=eJ3RzGoQC4s</a:t>
            </a:r>
            <a:endParaRPr lang="en-US" sz="1200" b="1" dirty="0"/>
          </a:p>
          <a:p>
            <a:r>
              <a:rPr lang="en-US" sz="1600" b="1" dirty="0"/>
              <a:t>September 20 – Analyzing Advertisements</a:t>
            </a:r>
            <a:br>
              <a:rPr lang="en-US" sz="1200" b="1" dirty="0"/>
            </a:br>
            <a:r>
              <a:rPr lang="en-US" sz="1200" b="1" dirty="0"/>
              <a:t>Required Reading: </a:t>
            </a:r>
            <a:br>
              <a:rPr lang="en-US" sz="1200" b="1" dirty="0"/>
            </a:br>
            <a:r>
              <a:rPr lang="en-US" sz="1200" dirty="0"/>
              <a:t>Chapter 3 – Analyzing Advertisements: Form, Semiotics, and Ideology, Holm, N. (2017) Advertising and Consumer Society: A Critical Introduction, Palgrave Macmillan, pp. 35 – 61. </a:t>
            </a:r>
          </a:p>
          <a:p>
            <a:r>
              <a:rPr lang="en-US" sz="1200" b="1" dirty="0"/>
              <a:t>Documentary to Watch: </a:t>
            </a:r>
            <a:br>
              <a:rPr lang="en-US" sz="1200" b="1" dirty="0"/>
            </a:br>
            <a:r>
              <a:rPr lang="en-US" sz="1200" dirty="0"/>
              <a:t>The Century of Self: Part 2</a:t>
            </a:r>
            <a:br>
              <a:rPr lang="en-US" sz="1200" dirty="0"/>
            </a:br>
            <a:r>
              <a:rPr lang="en-US" sz="1200" u="sng" dirty="0">
                <a:hlinkClick r:id="rId2"/>
              </a:rPr>
              <a:t>https://www.youtube.com/watch?v=eJ3RzGoQC4s</a:t>
            </a:r>
            <a:endParaRPr lang="en-US" sz="1200" dirty="0"/>
          </a:p>
          <a:p>
            <a:endParaRPr lang="en-US" sz="1200" dirty="0"/>
          </a:p>
        </p:txBody>
      </p:sp>
    </p:spTree>
    <p:extLst>
      <p:ext uri="{BB962C8B-B14F-4D97-AF65-F5344CB8AC3E}">
        <p14:creationId xmlns:p14="http://schemas.microsoft.com/office/powerpoint/2010/main" val="21325766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Tentative Schedule and Readings</a:t>
            </a:r>
          </a:p>
        </p:txBody>
      </p:sp>
      <p:sp>
        <p:nvSpPr>
          <p:cNvPr id="3" name="Content Placeholder 2"/>
          <p:cNvSpPr>
            <a:spLocks noGrp="1"/>
          </p:cNvSpPr>
          <p:nvPr>
            <p:ph idx="1"/>
          </p:nvPr>
        </p:nvSpPr>
        <p:spPr/>
        <p:txBody>
          <a:bodyPr>
            <a:normAutofit fontScale="85000" lnSpcReduction="20000"/>
          </a:bodyPr>
          <a:lstStyle/>
          <a:p>
            <a:r>
              <a:rPr lang="en-US" sz="2600" b="1" dirty="0"/>
              <a:t>September 27 – History of Advertising and Consumer Society</a:t>
            </a:r>
            <a:br>
              <a:rPr lang="en-US" dirty="0"/>
            </a:br>
            <a:r>
              <a:rPr lang="en-US" b="1" dirty="0"/>
              <a:t>Required Readings: </a:t>
            </a:r>
            <a:br>
              <a:rPr lang="en-US" b="1" dirty="0"/>
            </a:br>
            <a:r>
              <a:rPr lang="en-US" dirty="0"/>
              <a:t>Chapter 2 – The History of Advertising: Contexts, Transformations and Continuity, Holm, N. (2017) Advertising and Consumer Society: A Critical Introduction, Palgrave Macmillan, pp. 14 – 32.</a:t>
            </a:r>
            <a:br>
              <a:rPr lang="en-US" dirty="0"/>
            </a:br>
            <a:r>
              <a:rPr lang="en-US" dirty="0"/>
              <a:t>Chapter 4 – Advertising, Capitalism, and Ideology. Holm, N. (2017) Advertising and Consumer Society: A Critical Introduction, Palgrave Macmillan, pp. 63 – 92.</a:t>
            </a:r>
          </a:p>
          <a:p>
            <a:r>
              <a:rPr lang="en-US" sz="2600" b="1" dirty="0"/>
              <a:t>October 4 – Advertising and the Economy</a:t>
            </a:r>
            <a:br>
              <a:rPr lang="en-US" b="1" dirty="0"/>
            </a:br>
            <a:r>
              <a:rPr lang="en-US" b="1" i="1" dirty="0">
                <a:solidFill>
                  <a:srgbClr val="00B050"/>
                </a:solidFill>
              </a:rPr>
              <a:t>Proposal for Project 1 Due</a:t>
            </a:r>
            <a:br>
              <a:rPr lang="en-US" b="1" i="1" dirty="0"/>
            </a:br>
            <a:r>
              <a:rPr lang="en-US" b="1" dirty="0"/>
              <a:t>Required Reading: </a:t>
            </a:r>
            <a:br>
              <a:rPr lang="en-US" b="1" dirty="0"/>
            </a:br>
            <a:r>
              <a:rPr lang="en-US" dirty="0"/>
              <a:t>Chapter 9 – Late-Modern Consumer Society, </a:t>
            </a:r>
            <a:r>
              <a:rPr lang="en-US" dirty="0" err="1"/>
              <a:t>Leiss</a:t>
            </a:r>
            <a:r>
              <a:rPr lang="en-US" dirty="0"/>
              <a:t>, W., Kline, S., </a:t>
            </a:r>
            <a:r>
              <a:rPr lang="en-US" dirty="0" err="1"/>
              <a:t>Jhally</a:t>
            </a:r>
            <a:r>
              <a:rPr lang="en-US" dirty="0"/>
              <a:t>, S., </a:t>
            </a:r>
            <a:r>
              <a:rPr lang="en-US" dirty="0" err="1"/>
              <a:t>Botterill</a:t>
            </a:r>
            <a:r>
              <a:rPr lang="en-US" dirty="0"/>
              <a:t>, J., Asquith, K. (2018) Social Communication in Advertising, 4</a:t>
            </a:r>
            <a:r>
              <a:rPr lang="en-US" baseline="30000" dirty="0"/>
              <a:t>th</a:t>
            </a:r>
            <a:r>
              <a:rPr lang="en-US" dirty="0"/>
              <a:t> Edition, Routledge, pp. 214 – 237. </a:t>
            </a:r>
          </a:p>
          <a:p>
            <a:r>
              <a:rPr lang="en-US" b="1" dirty="0"/>
              <a:t>Documentary to Watch: </a:t>
            </a:r>
            <a:br>
              <a:rPr lang="en-US" b="1" dirty="0"/>
            </a:br>
            <a:r>
              <a:rPr lang="en-US" dirty="0"/>
              <a:t>The Corporation</a:t>
            </a:r>
            <a:br>
              <a:rPr lang="en-US" dirty="0"/>
            </a:br>
            <a:r>
              <a:rPr lang="en-US" dirty="0">
                <a:hlinkClick r:id="rId2"/>
              </a:rPr>
              <a:t>https://www.youtube.com/watch?v=Y888wVY5hzw</a:t>
            </a:r>
            <a:endParaRPr lang="en-US" dirty="0"/>
          </a:p>
          <a:p>
            <a:endParaRPr lang="en-US" sz="2600" b="1" dirty="0">
              <a:solidFill>
                <a:srgbClr val="0070C0"/>
              </a:solidFill>
            </a:endParaRPr>
          </a:p>
          <a:p>
            <a:r>
              <a:rPr lang="en-US" sz="2600" b="1" dirty="0">
                <a:solidFill>
                  <a:srgbClr val="00B050"/>
                </a:solidFill>
              </a:rPr>
              <a:t>October 11 – Exam 1 </a:t>
            </a:r>
            <a:endParaRPr lang="en-US" sz="2600" dirty="0">
              <a:solidFill>
                <a:srgbClr val="00B050"/>
              </a:solidFill>
            </a:endParaRPr>
          </a:p>
          <a:p>
            <a:endParaRPr lang="en-US" dirty="0"/>
          </a:p>
          <a:p>
            <a:endParaRPr lang="en-US" dirty="0"/>
          </a:p>
        </p:txBody>
      </p:sp>
    </p:spTree>
    <p:extLst>
      <p:ext uri="{BB962C8B-B14F-4D97-AF65-F5344CB8AC3E}">
        <p14:creationId xmlns:p14="http://schemas.microsoft.com/office/powerpoint/2010/main" val="9563622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Tentative Schedule and Readings</a:t>
            </a:r>
          </a:p>
        </p:txBody>
      </p:sp>
      <p:sp>
        <p:nvSpPr>
          <p:cNvPr id="3" name="Content Placeholder 2"/>
          <p:cNvSpPr>
            <a:spLocks noGrp="1"/>
          </p:cNvSpPr>
          <p:nvPr>
            <p:ph idx="1"/>
          </p:nvPr>
        </p:nvSpPr>
        <p:spPr/>
        <p:txBody>
          <a:bodyPr>
            <a:normAutofit fontScale="85000" lnSpcReduction="20000"/>
          </a:bodyPr>
          <a:lstStyle/>
          <a:p>
            <a:r>
              <a:rPr lang="en-US" b="1" dirty="0"/>
              <a:t>October 18 – Advertising and Commodities</a:t>
            </a:r>
            <a:br>
              <a:rPr lang="en-US" b="1" dirty="0"/>
            </a:br>
            <a:r>
              <a:rPr lang="en-US" b="1" dirty="0"/>
              <a:t>Required Readings: </a:t>
            </a:r>
            <a:br>
              <a:rPr lang="en-US" dirty="0"/>
            </a:br>
            <a:r>
              <a:rPr lang="en-US" dirty="0"/>
              <a:t>Chapter 5 – Advertising, Commodities and Commodity Fetishism, Holm, N. (2017) Advertising and Consumer Society: A Critical Introduction, Palgrave Macmillan, pp. 93 – 114.  </a:t>
            </a:r>
            <a:br>
              <a:rPr lang="en-US" dirty="0"/>
            </a:br>
            <a:r>
              <a:rPr lang="en-US" dirty="0"/>
              <a:t>Chapter 6 – Audiences for Sale: Quantification, Segmentation, and Personalization, Holm, N. (2017) Advertising and Consumer Society: A Critical Introduction, Palgrave Macmillan, pp. 117 – 137.   </a:t>
            </a:r>
          </a:p>
          <a:p>
            <a:r>
              <a:rPr lang="en-US" b="1" dirty="0"/>
              <a:t>October 25 – Advertising Agencies</a:t>
            </a:r>
            <a:br>
              <a:rPr lang="en-US" b="1" dirty="0"/>
            </a:br>
            <a:r>
              <a:rPr lang="en-US" b="1" i="1" dirty="0">
                <a:solidFill>
                  <a:srgbClr val="00B050"/>
                </a:solidFill>
              </a:rPr>
              <a:t>Project 1 Report Due</a:t>
            </a:r>
            <a:br>
              <a:rPr lang="en-US" b="1" i="1" dirty="0"/>
            </a:br>
            <a:r>
              <a:rPr lang="en-US" b="1" dirty="0"/>
              <a:t>Required Reading: </a:t>
            </a:r>
            <a:br>
              <a:rPr lang="en-US" b="1" dirty="0"/>
            </a:br>
            <a:r>
              <a:rPr lang="en-US" dirty="0"/>
              <a:t>Chapter 7 – Advertising Agencies: Organization, Agency and Internal Conflict, Holm, N. (2017) Advertising and Consumer Society: A Critical Introduction, Palgrave Macmillan, pp. 142 – 160.   </a:t>
            </a:r>
          </a:p>
          <a:p>
            <a:r>
              <a:rPr lang="en-US" b="1" dirty="0"/>
              <a:t>Documentary to Watch: </a:t>
            </a:r>
            <a:br>
              <a:rPr lang="en-US" b="1" dirty="0"/>
            </a:br>
            <a:r>
              <a:rPr lang="en-US" dirty="0"/>
              <a:t>The Persuaders by Douglas </a:t>
            </a:r>
            <a:r>
              <a:rPr lang="en-US" dirty="0" err="1"/>
              <a:t>Rushkoff</a:t>
            </a:r>
            <a:br>
              <a:rPr lang="en-US" dirty="0"/>
            </a:br>
            <a:r>
              <a:rPr lang="en-US" u="sng" dirty="0">
                <a:hlinkClick r:id="rId2"/>
              </a:rPr>
              <a:t>https://www.pbs.org/wgbh/frontline/film/showspersuaders/</a:t>
            </a:r>
            <a:endParaRPr lang="en-US" u="sng" dirty="0"/>
          </a:p>
          <a:p>
            <a:r>
              <a:rPr lang="en-US" b="1" dirty="0"/>
              <a:t>November 1 – Advertising, the Internet, Social and Mobile Mediated Marketplaces</a:t>
            </a:r>
            <a:br>
              <a:rPr lang="en-US" b="1" dirty="0"/>
            </a:br>
            <a:r>
              <a:rPr lang="en-US" b="1" dirty="0"/>
              <a:t>Required Reading: </a:t>
            </a:r>
            <a:br>
              <a:rPr lang="en-US" b="1" dirty="0"/>
            </a:br>
            <a:r>
              <a:rPr lang="en-US" dirty="0"/>
              <a:t>Chapter 12 – The Internet, Social and Mobile Mediated Marketplace, </a:t>
            </a:r>
            <a:r>
              <a:rPr lang="en-US" dirty="0" err="1"/>
              <a:t>Leiss</a:t>
            </a:r>
            <a:r>
              <a:rPr lang="en-US" dirty="0"/>
              <a:t>, W., Kline, S., </a:t>
            </a:r>
            <a:r>
              <a:rPr lang="en-US" dirty="0" err="1"/>
              <a:t>Jhally</a:t>
            </a:r>
            <a:r>
              <a:rPr lang="en-US" dirty="0"/>
              <a:t>, S., </a:t>
            </a:r>
            <a:r>
              <a:rPr lang="en-US" dirty="0" err="1"/>
              <a:t>Botterill</a:t>
            </a:r>
            <a:r>
              <a:rPr lang="en-US" dirty="0"/>
              <a:t>, J., Asquith, K. (2018) Social Communication in Advertising, 4</a:t>
            </a:r>
            <a:r>
              <a:rPr lang="en-US" baseline="30000" dirty="0"/>
              <a:t>th</a:t>
            </a:r>
            <a:r>
              <a:rPr lang="en-US" dirty="0"/>
              <a:t> Edition, Routledge, pp. 313 – 344. </a:t>
            </a:r>
          </a:p>
          <a:p>
            <a:endParaRPr lang="en-US" dirty="0"/>
          </a:p>
          <a:p>
            <a:endParaRPr lang="en-US" dirty="0"/>
          </a:p>
        </p:txBody>
      </p:sp>
    </p:spTree>
    <p:extLst>
      <p:ext uri="{BB962C8B-B14F-4D97-AF65-F5344CB8AC3E}">
        <p14:creationId xmlns:p14="http://schemas.microsoft.com/office/powerpoint/2010/main" val="10045467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Tentative Schedule and Readings</a:t>
            </a:r>
          </a:p>
        </p:txBody>
      </p:sp>
      <p:sp>
        <p:nvSpPr>
          <p:cNvPr id="3" name="Content Placeholder 2"/>
          <p:cNvSpPr>
            <a:spLocks noGrp="1"/>
          </p:cNvSpPr>
          <p:nvPr>
            <p:ph idx="1"/>
          </p:nvPr>
        </p:nvSpPr>
        <p:spPr>
          <a:xfrm>
            <a:off x="1097280" y="1845734"/>
            <a:ext cx="10058400" cy="4337352"/>
          </a:xfrm>
        </p:spPr>
        <p:txBody>
          <a:bodyPr>
            <a:normAutofit fontScale="70000" lnSpcReduction="20000"/>
          </a:bodyPr>
          <a:lstStyle/>
          <a:p>
            <a:r>
              <a:rPr lang="en-US" sz="2900" b="1" dirty="0"/>
              <a:t>November 8 – Twenty-First-Century Promotional and Consumer Culture</a:t>
            </a:r>
            <a:br>
              <a:rPr lang="en-US" b="1" dirty="0"/>
            </a:br>
            <a:r>
              <a:rPr lang="en-US" b="1" i="1" dirty="0">
                <a:solidFill>
                  <a:srgbClr val="00B050"/>
                </a:solidFill>
              </a:rPr>
              <a:t>Proposal for Project 2 Due</a:t>
            </a:r>
            <a:br>
              <a:rPr lang="en-US" b="1" i="1" dirty="0"/>
            </a:br>
            <a:r>
              <a:rPr lang="en-US" b="1" dirty="0"/>
              <a:t>Required Reading: </a:t>
            </a:r>
            <a:br>
              <a:rPr lang="en-US" b="1" dirty="0"/>
            </a:br>
            <a:r>
              <a:rPr lang="en-US" dirty="0"/>
              <a:t>Chapter 13 – Twenty-First-Century Promotional and Consumer Culture, </a:t>
            </a:r>
            <a:r>
              <a:rPr lang="en-US" dirty="0" err="1"/>
              <a:t>Leiss</a:t>
            </a:r>
            <a:r>
              <a:rPr lang="en-US" dirty="0"/>
              <a:t>, W., Kline, S., </a:t>
            </a:r>
            <a:r>
              <a:rPr lang="en-US" dirty="0" err="1"/>
              <a:t>Jhally</a:t>
            </a:r>
            <a:r>
              <a:rPr lang="en-US" dirty="0"/>
              <a:t>, S., </a:t>
            </a:r>
            <a:r>
              <a:rPr lang="en-US" dirty="0" err="1"/>
              <a:t>Botterill</a:t>
            </a:r>
            <a:r>
              <a:rPr lang="en-US" dirty="0"/>
              <a:t>, J., Asquith, K. (2018) Social Communication in Advertising, 4</a:t>
            </a:r>
            <a:r>
              <a:rPr lang="en-US" baseline="30000" dirty="0"/>
              <a:t>th</a:t>
            </a:r>
            <a:r>
              <a:rPr lang="en-US" dirty="0"/>
              <a:t> Edition, Routledge, pp. 345 – 372. </a:t>
            </a:r>
          </a:p>
          <a:p>
            <a:r>
              <a:rPr lang="en-US" sz="2900" b="1" dirty="0"/>
              <a:t>November 15 – Advertising as Art</a:t>
            </a:r>
            <a:br>
              <a:rPr lang="en-US" b="1" dirty="0"/>
            </a:br>
            <a:r>
              <a:rPr lang="en-US" b="1" dirty="0"/>
              <a:t>Required Reading:</a:t>
            </a:r>
            <a:br>
              <a:rPr lang="en-US" b="1" dirty="0"/>
            </a:br>
            <a:r>
              <a:rPr lang="en-US" dirty="0"/>
              <a:t>Chapter 8 – Advertising as Art: From Creativity to Critique.</a:t>
            </a:r>
            <a:r>
              <a:rPr lang="en-US" b="1" dirty="0"/>
              <a:t> </a:t>
            </a:r>
            <a:r>
              <a:rPr lang="en-US" dirty="0"/>
              <a:t>Holm, N. (2017) Advertising and Consumer Society: A Critical Introduction, Palgrave Macmillan, pp. 162 – 180.    </a:t>
            </a:r>
          </a:p>
          <a:p>
            <a:r>
              <a:rPr lang="en-US" b="1" dirty="0"/>
              <a:t>Documentary to Watch:</a:t>
            </a:r>
            <a:br>
              <a:rPr lang="en-US" b="1" dirty="0"/>
            </a:br>
            <a:r>
              <a:rPr lang="en-US" dirty="0"/>
              <a:t>Art &amp; Copy: Inside Advertising's Creative Revolution by Doug Pray</a:t>
            </a:r>
          </a:p>
          <a:p>
            <a:r>
              <a:rPr lang="en-US" sz="2900" b="1" dirty="0"/>
              <a:t>November 22 – Culture Jamming and Resistance Culture</a:t>
            </a:r>
            <a:br>
              <a:rPr lang="en-US" b="1" dirty="0"/>
            </a:br>
            <a:r>
              <a:rPr lang="en-US" b="1" dirty="0"/>
              <a:t>Required Readings: </a:t>
            </a:r>
            <a:br>
              <a:rPr lang="en-US" b="1" dirty="0"/>
            </a:br>
            <a:r>
              <a:rPr lang="en-US" dirty="0"/>
              <a:t>Chapter 9 – Empowering Consumers: Engagement, Interpretation, Interpretation and Resistance.</a:t>
            </a:r>
            <a:r>
              <a:rPr lang="en-US" b="1" dirty="0"/>
              <a:t> </a:t>
            </a:r>
            <a:r>
              <a:rPr lang="en-US" dirty="0"/>
              <a:t>Holm, N. (2017) Advertising and Consumer Society: A Critical Introduction, Palgrave Macmillan, pp. 181 – 199.    </a:t>
            </a:r>
            <a:br>
              <a:rPr lang="en-US" dirty="0"/>
            </a:br>
            <a:r>
              <a:rPr lang="en-US" dirty="0"/>
              <a:t>Chapter 10 – The Politics of Advertising: Capitalism, Resistance, and Liberalism. Holm, N. (2017) Advertising and Consumer Society: A Critical Introduction, Palgrave Macmillan, pp. 201 – 209.    </a:t>
            </a:r>
          </a:p>
          <a:p>
            <a:r>
              <a:rPr lang="en-US" sz="2900" b="1" dirty="0"/>
              <a:t>November 29 – Presentations </a:t>
            </a:r>
            <a:br>
              <a:rPr lang="en-US" dirty="0"/>
            </a:br>
            <a:r>
              <a:rPr lang="en-US" b="1" i="1" dirty="0">
                <a:solidFill>
                  <a:srgbClr val="00B050"/>
                </a:solidFill>
              </a:rPr>
              <a:t>Project 2 Due</a:t>
            </a:r>
            <a:endParaRPr lang="en-US" dirty="0">
              <a:solidFill>
                <a:srgbClr val="00B050"/>
              </a:solidFill>
            </a:endParaRPr>
          </a:p>
          <a:p>
            <a:r>
              <a:rPr lang="en-US" sz="2900" b="1" dirty="0">
                <a:solidFill>
                  <a:srgbClr val="00B050"/>
                </a:solidFill>
              </a:rPr>
              <a:t>Final Exam During Exam Period</a:t>
            </a:r>
          </a:p>
          <a:p>
            <a:endParaRPr lang="en-US" dirty="0"/>
          </a:p>
          <a:p>
            <a:endParaRPr lang="en-US" dirty="0"/>
          </a:p>
          <a:p>
            <a:pPr marL="0" marR="0" indent="0">
              <a:spcBef>
                <a:spcPts val="0"/>
              </a:spcBef>
              <a:spcAft>
                <a:spcPts val="0"/>
              </a:spcAft>
              <a:buNone/>
            </a:pPr>
            <a:endParaRPr lang="en-US" sz="2800" dirty="0">
              <a:solidFill>
                <a:srgbClr val="000000"/>
              </a:solidFill>
              <a:uFill>
                <a:solidFill>
                  <a:srgbClr val="000000"/>
                </a:solidFill>
              </a:uFill>
              <a:latin typeface="Calibri" panose="020F0502020204030204" pitchFamily="34" charset="0"/>
              <a:ea typeface="Calibri" panose="020F0502020204030204" pitchFamily="34" charset="0"/>
            </a:endParaRPr>
          </a:p>
          <a:p>
            <a:endParaRPr lang="en-US" dirty="0"/>
          </a:p>
        </p:txBody>
      </p:sp>
    </p:spTree>
    <p:extLst>
      <p:ext uri="{BB962C8B-B14F-4D97-AF65-F5344CB8AC3E}">
        <p14:creationId xmlns:p14="http://schemas.microsoft.com/office/powerpoint/2010/main" val="34844854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2AF5A-8CD7-4DD1-88C7-A09BB884F785}"/>
              </a:ext>
            </a:extLst>
          </p:cNvPr>
          <p:cNvSpPr>
            <a:spLocks noGrp="1"/>
          </p:cNvSpPr>
          <p:nvPr>
            <p:ph type="title"/>
          </p:nvPr>
        </p:nvSpPr>
        <p:spPr/>
        <p:txBody>
          <a:bodyPr/>
          <a:lstStyle/>
          <a:p>
            <a:r>
              <a:rPr lang="en-US" dirty="0"/>
              <a:t>Key Points to Consider </a:t>
            </a:r>
          </a:p>
        </p:txBody>
      </p:sp>
      <p:sp>
        <p:nvSpPr>
          <p:cNvPr id="3" name="Content Placeholder 2">
            <a:extLst>
              <a:ext uri="{FF2B5EF4-FFF2-40B4-BE49-F238E27FC236}">
                <a16:creationId xmlns:a16="http://schemas.microsoft.com/office/drawing/2014/main" id="{32FC0D75-1A60-44BC-8D65-FCE964423D19}"/>
              </a:ext>
            </a:extLst>
          </p:cNvPr>
          <p:cNvSpPr>
            <a:spLocks noGrp="1"/>
          </p:cNvSpPr>
          <p:nvPr>
            <p:ph idx="1"/>
          </p:nvPr>
        </p:nvSpPr>
        <p:spPr/>
        <p:txBody>
          <a:bodyPr/>
          <a:lstStyle/>
          <a:p>
            <a:r>
              <a:rPr lang="en-US" dirty="0"/>
              <a:t>Objectivity vs subjectivity</a:t>
            </a:r>
          </a:p>
          <a:p>
            <a:r>
              <a:rPr lang="en-US" dirty="0"/>
              <a:t>Parts vs whole</a:t>
            </a:r>
          </a:p>
          <a:p>
            <a:r>
              <a:rPr lang="en-US" dirty="0"/>
              <a:t>Representation vs reality</a:t>
            </a:r>
          </a:p>
          <a:p>
            <a:r>
              <a:rPr lang="en-US" dirty="0"/>
              <a:t>Process vs structure</a:t>
            </a:r>
          </a:p>
          <a:p>
            <a:r>
              <a:rPr lang="en-US" dirty="0"/>
              <a:t>Epistemology vs ontology</a:t>
            </a:r>
          </a:p>
          <a:p>
            <a:endParaRPr lang="en-US" dirty="0"/>
          </a:p>
        </p:txBody>
      </p:sp>
    </p:spTree>
    <p:extLst>
      <p:ext uri="{BB962C8B-B14F-4D97-AF65-F5344CB8AC3E}">
        <p14:creationId xmlns:p14="http://schemas.microsoft.com/office/powerpoint/2010/main" val="24165386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About Me</a:t>
            </a:r>
          </a:p>
        </p:txBody>
      </p:sp>
      <p:sp>
        <p:nvSpPr>
          <p:cNvPr id="3" name="Content Placeholder 2"/>
          <p:cNvSpPr>
            <a:spLocks noGrp="1"/>
          </p:cNvSpPr>
          <p:nvPr>
            <p:ph idx="1"/>
          </p:nvPr>
        </p:nvSpPr>
        <p:spPr/>
        <p:txBody>
          <a:bodyPr>
            <a:normAutofit fontScale="85000" lnSpcReduction="20000"/>
          </a:bodyPr>
          <a:lstStyle/>
          <a:p>
            <a:r>
              <a:rPr lang="en-CA" sz="3600" dirty="0">
                <a:hlinkClick r:id="rId2"/>
              </a:rPr>
              <a:t>Erik Chevrier Website</a:t>
            </a:r>
            <a:endParaRPr lang="en-CA" sz="3600" dirty="0"/>
          </a:p>
          <a:p>
            <a:endParaRPr lang="en-CA" dirty="0"/>
          </a:p>
          <a:p>
            <a:r>
              <a:rPr lang="en-CA" sz="3600" dirty="0"/>
              <a:t>Projects:</a:t>
            </a:r>
          </a:p>
          <a:p>
            <a:pPr marL="201168" lvl="1" indent="0">
              <a:buNone/>
            </a:pPr>
            <a:r>
              <a:rPr lang="en-CA" dirty="0">
                <a:hlinkClick r:id="rId3"/>
              </a:rPr>
              <a:t>Coop Collective Vision</a:t>
            </a:r>
            <a:endParaRPr lang="en-CA" dirty="0"/>
          </a:p>
          <a:p>
            <a:pPr marL="201168" lvl="1" indent="0">
              <a:buNone/>
            </a:pPr>
            <a:r>
              <a:rPr lang="en-CA" dirty="0">
                <a:hlinkClick r:id="rId4"/>
              </a:rPr>
              <a:t>Concordia Food Groups Research Project</a:t>
            </a:r>
            <a:endParaRPr lang="en-CA" dirty="0"/>
          </a:p>
          <a:p>
            <a:pPr marL="201168" lvl="1" indent="0">
              <a:buNone/>
            </a:pPr>
            <a:r>
              <a:rPr lang="en-CA" dirty="0">
                <a:hlinkClick r:id="rId5"/>
              </a:rPr>
              <a:t>Research for the CSU on Concordia’s Investment Practices</a:t>
            </a:r>
            <a:endParaRPr lang="en-CA" dirty="0"/>
          </a:p>
          <a:p>
            <a:pPr marL="201168" lvl="1" indent="0">
              <a:buNone/>
            </a:pPr>
            <a:endParaRPr lang="en-CA" dirty="0"/>
          </a:p>
          <a:p>
            <a:pPr marL="201168" lvl="1" indent="0">
              <a:buNone/>
            </a:pPr>
            <a:r>
              <a:rPr lang="en-CA" sz="3600" dirty="0"/>
              <a:t>Masters Thesis:</a:t>
            </a:r>
          </a:p>
          <a:p>
            <a:pPr marL="201168" lvl="1" indent="0">
              <a:buNone/>
            </a:pPr>
            <a:r>
              <a:rPr lang="en-CA" dirty="0">
                <a:hlinkClick r:id="rId6"/>
              </a:rPr>
              <a:t>How Individuals are Affected by Profuse Amounts of Publicity: A multidimensional approach</a:t>
            </a:r>
            <a:endParaRPr lang="en-CA" dirty="0"/>
          </a:p>
          <a:p>
            <a:pPr marL="201168" lvl="1" indent="0">
              <a:buNone/>
            </a:pPr>
            <a:endParaRPr lang="en-CA" dirty="0"/>
          </a:p>
          <a:p>
            <a:pPr marL="201168" lvl="1" indent="0">
              <a:buNone/>
            </a:pPr>
            <a:r>
              <a:rPr lang="en-US" dirty="0"/>
              <a:t>Office hours: By request – Wednesday 6-8:30 PM</a:t>
            </a:r>
            <a:br>
              <a:rPr lang="en-US" dirty="0"/>
            </a:br>
            <a:r>
              <a:rPr lang="en-US" dirty="0"/>
              <a:t>Office location: H-1125.12 – we can meet at Loyola after class</a:t>
            </a:r>
            <a:br>
              <a:rPr lang="en-US" dirty="0"/>
            </a:br>
            <a:r>
              <a:rPr lang="en-US" dirty="0"/>
              <a:t>E-Mail: </a:t>
            </a:r>
            <a:r>
              <a:rPr lang="en-US" dirty="0">
                <a:hlinkClick r:id="rId7"/>
              </a:rPr>
              <a:t>professor@erikchevrier.ca</a:t>
            </a:r>
            <a:br>
              <a:rPr lang="en-US" dirty="0"/>
            </a:br>
            <a:r>
              <a:rPr lang="en-US" dirty="0"/>
              <a:t>Facebook Group for the Class: </a:t>
            </a:r>
            <a:r>
              <a:rPr lang="en-US" dirty="0">
                <a:hlinkClick r:id="rId8"/>
              </a:rPr>
              <a:t>https://www.facebook.com/groups/advertisingandtheconsumerculture/</a:t>
            </a:r>
            <a:br>
              <a:rPr lang="en-US" dirty="0"/>
            </a:br>
            <a:endParaRPr lang="en-CA" dirty="0"/>
          </a:p>
        </p:txBody>
      </p:sp>
    </p:spTree>
    <p:extLst>
      <p:ext uri="{BB962C8B-B14F-4D97-AF65-F5344CB8AC3E}">
        <p14:creationId xmlns:p14="http://schemas.microsoft.com/office/powerpoint/2010/main" val="29899983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Perception is Subjective</a:t>
            </a:r>
          </a:p>
        </p:txBody>
      </p:sp>
      <p:pic>
        <p:nvPicPr>
          <p:cNvPr id="5" name="trianglekiwi-580x562.jpg"/>
          <p:cNvPicPr/>
          <p:nvPr/>
        </p:nvPicPr>
        <p:blipFill>
          <a:blip r:embed="rId2">
            <a:extLst/>
          </a:blip>
          <a:stretch>
            <a:fillRect/>
          </a:stretch>
        </p:blipFill>
        <p:spPr>
          <a:xfrm>
            <a:off x="1233924" y="1820042"/>
            <a:ext cx="4486561" cy="4434454"/>
          </a:xfrm>
          <a:prstGeom prst="rect">
            <a:avLst/>
          </a:prstGeom>
          <a:ln>
            <a:noFill/>
          </a:ln>
          <a:effectLst/>
        </p:spPr>
      </p:pic>
      <p:pic>
        <p:nvPicPr>
          <p:cNvPr id="8" name="image.png"/>
          <p:cNvPicPr/>
          <p:nvPr/>
        </p:nvPicPr>
        <p:blipFill>
          <a:blip r:embed="rId3">
            <a:extLst/>
          </a:blip>
          <a:stretch>
            <a:fillRect/>
          </a:stretch>
        </p:blipFill>
        <p:spPr>
          <a:xfrm>
            <a:off x="7181613" y="1820042"/>
            <a:ext cx="3974067" cy="4434454"/>
          </a:xfrm>
          <a:prstGeom prst="rect">
            <a:avLst/>
          </a:prstGeom>
          <a:ln>
            <a:noFill/>
          </a:ln>
          <a:effectLst/>
        </p:spPr>
      </p:pic>
    </p:spTree>
    <p:extLst>
      <p:ext uri="{BB962C8B-B14F-4D97-AF65-F5344CB8AC3E}">
        <p14:creationId xmlns:p14="http://schemas.microsoft.com/office/powerpoint/2010/main" val="39409831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Perception is Deceptive</a:t>
            </a:r>
          </a:p>
        </p:txBody>
      </p:sp>
      <p:pic>
        <p:nvPicPr>
          <p:cNvPr id="5" name="dauphins.jpg"/>
          <p:cNvPicPr/>
          <p:nvPr/>
        </p:nvPicPr>
        <p:blipFill>
          <a:blip r:embed="rId2">
            <a:extLst/>
          </a:blip>
          <a:stretch>
            <a:fillRect/>
          </a:stretch>
        </p:blipFill>
        <p:spPr>
          <a:xfrm>
            <a:off x="1097280" y="1839774"/>
            <a:ext cx="2973186" cy="3924604"/>
          </a:xfrm>
          <a:prstGeom prst="rect">
            <a:avLst/>
          </a:prstGeom>
          <a:ln>
            <a:noFill/>
          </a:ln>
          <a:effectLst/>
        </p:spPr>
      </p:pic>
    </p:spTree>
    <p:extLst>
      <p:ext uri="{BB962C8B-B14F-4D97-AF65-F5344CB8AC3E}">
        <p14:creationId xmlns:p14="http://schemas.microsoft.com/office/powerpoint/2010/main" val="27996342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Perception is Deceptive</a:t>
            </a:r>
          </a:p>
        </p:txBody>
      </p:sp>
      <p:pic>
        <p:nvPicPr>
          <p:cNvPr id="5" name="dauphins1eu.jpg"/>
          <p:cNvPicPr/>
          <p:nvPr/>
        </p:nvPicPr>
        <p:blipFill>
          <a:blip r:embed="rId2">
            <a:extLst/>
          </a:blip>
          <a:stretch>
            <a:fillRect/>
          </a:stretch>
        </p:blipFill>
        <p:spPr>
          <a:xfrm>
            <a:off x="1097280" y="1845734"/>
            <a:ext cx="2973587" cy="3806190"/>
          </a:xfrm>
          <a:prstGeom prst="rect">
            <a:avLst/>
          </a:prstGeom>
          <a:ln>
            <a:noFill/>
          </a:ln>
          <a:effectLst/>
        </p:spPr>
      </p:pic>
    </p:spTree>
    <p:extLst>
      <p:ext uri="{BB962C8B-B14F-4D97-AF65-F5344CB8AC3E}">
        <p14:creationId xmlns:p14="http://schemas.microsoft.com/office/powerpoint/2010/main" val="11615004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Sometimes we cannot even notice what’s right in front of us!</a:t>
            </a:r>
          </a:p>
        </p:txBody>
      </p:sp>
      <p:pic>
        <p:nvPicPr>
          <p:cNvPr id="1026" name="Picture 2" descr="http://image.slidesharecdn.com/opticalillusions-091206182711-phpapp02/95/optical-illusions-57-728.jpg?cb=1260124897"/>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444346" y="1846263"/>
            <a:ext cx="5363633" cy="4022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01878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2AF5A-8CD7-4DD1-88C7-A09BB884F785}"/>
              </a:ext>
            </a:extLst>
          </p:cNvPr>
          <p:cNvSpPr>
            <a:spLocks noGrp="1"/>
          </p:cNvSpPr>
          <p:nvPr>
            <p:ph type="title"/>
          </p:nvPr>
        </p:nvSpPr>
        <p:spPr/>
        <p:txBody>
          <a:bodyPr/>
          <a:lstStyle/>
          <a:p>
            <a:r>
              <a:rPr lang="en-US" dirty="0"/>
              <a:t>Recap – Key Points to Consider </a:t>
            </a:r>
          </a:p>
        </p:txBody>
      </p:sp>
      <p:sp>
        <p:nvSpPr>
          <p:cNvPr id="3" name="Content Placeholder 2">
            <a:extLst>
              <a:ext uri="{FF2B5EF4-FFF2-40B4-BE49-F238E27FC236}">
                <a16:creationId xmlns:a16="http://schemas.microsoft.com/office/drawing/2014/main" id="{32FC0D75-1A60-44BC-8D65-FCE964423D19}"/>
              </a:ext>
            </a:extLst>
          </p:cNvPr>
          <p:cNvSpPr>
            <a:spLocks noGrp="1"/>
          </p:cNvSpPr>
          <p:nvPr>
            <p:ph idx="1"/>
          </p:nvPr>
        </p:nvSpPr>
        <p:spPr/>
        <p:txBody>
          <a:bodyPr/>
          <a:lstStyle/>
          <a:p>
            <a:r>
              <a:rPr lang="en-US" dirty="0"/>
              <a:t>Objectivity vs subjectivity</a:t>
            </a:r>
          </a:p>
          <a:p>
            <a:r>
              <a:rPr lang="en-US" dirty="0"/>
              <a:t>Parts vs whole</a:t>
            </a:r>
          </a:p>
          <a:p>
            <a:r>
              <a:rPr lang="en-US" dirty="0"/>
              <a:t>Representation vs reality</a:t>
            </a:r>
          </a:p>
          <a:p>
            <a:r>
              <a:rPr lang="en-US" dirty="0"/>
              <a:t>Process vs structure</a:t>
            </a:r>
          </a:p>
          <a:p>
            <a:r>
              <a:rPr lang="en-US" dirty="0"/>
              <a:t>Epistemology vs ontology</a:t>
            </a:r>
          </a:p>
          <a:p>
            <a:endParaRPr lang="en-US" dirty="0"/>
          </a:p>
        </p:txBody>
      </p:sp>
    </p:spTree>
    <p:extLst>
      <p:ext uri="{BB962C8B-B14F-4D97-AF65-F5344CB8AC3E}">
        <p14:creationId xmlns:p14="http://schemas.microsoft.com/office/powerpoint/2010/main" val="39137156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7A17E-B3B1-4787-A034-8F22D4992830}"/>
              </a:ext>
            </a:extLst>
          </p:cNvPr>
          <p:cNvSpPr>
            <a:spLocks noGrp="1"/>
          </p:cNvSpPr>
          <p:nvPr>
            <p:ph type="title"/>
          </p:nvPr>
        </p:nvSpPr>
        <p:spPr/>
        <p:txBody>
          <a:bodyPr/>
          <a:lstStyle/>
          <a:p>
            <a:r>
              <a:rPr lang="en-US" dirty="0"/>
              <a:t>How Does this Apply to Advertising? </a:t>
            </a:r>
          </a:p>
        </p:txBody>
      </p:sp>
      <p:sp>
        <p:nvSpPr>
          <p:cNvPr id="3" name="Content Placeholder 2">
            <a:extLst>
              <a:ext uri="{FF2B5EF4-FFF2-40B4-BE49-F238E27FC236}">
                <a16:creationId xmlns:a16="http://schemas.microsoft.com/office/drawing/2014/main" id="{5B787F5B-2388-4C48-B71F-9B01DC31189D}"/>
              </a:ext>
            </a:extLst>
          </p:cNvPr>
          <p:cNvSpPr>
            <a:spLocks noGrp="1"/>
          </p:cNvSpPr>
          <p:nvPr>
            <p:ph idx="1"/>
          </p:nvPr>
        </p:nvSpPr>
        <p:spPr/>
        <p:txBody>
          <a:bodyPr>
            <a:normAutofit/>
          </a:bodyPr>
          <a:lstStyle/>
          <a:p>
            <a:r>
              <a:rPr lang="en-US" sz="2800" b="1" dirty="0"/>
              <a:t>Advertising is NOT good or bad. It has intended and unintended, positive and negative consequences that are created with helpful and/or harmful intentions.  </a:t>
            </a:r>
          </a:p>
          <a:p>
            <a:r>
              <a:rPr lang="en-US" b="1" dirty="0"/>
              <a:t>To understand advertising and consumer culture, a critical, multidimensional approach is best. </a:t>
            </a:r>
          </a:p>
          <a:p>
            <a:endParaRPr lang="en-US" dirty="0"/>
          </a:p>
        </p:txBody>
      </p:sp>
    </p:spTree>
    <p:extLst>
      <p:ext uri="{BB962C8B-B14F-4D97-AF65-F5344CB8AC3E}">
        <p14:creationId xmlns:p14="http://schemas.microsoft.com/office/powerpoint/2010/main" val="41267884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Critical Multidimensional Model</a:t>
            </a:r>
          </a:p>
        </p:txBody>
      </p:sp>
      <p:pic>
        <p:nvPicPr>
          <p:cNvPr id="4" name="Content Placeholder 3"/>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143627" y="1846263"/>
            <a:ext cx="4845383" cy="4022725"/>
          </a:xfrm>
        </p:spPr>
      </p:pic>
      <p:sp>
        <p:nvSpPr>
          <p:cNvPr id="5" name="Content Placeholder 4"/>
          <p:cNvSpPr>
            <a:spLocks noGrp="1"/>
          </p:cNvSpPr>
          <p:nvPr>
            <p:ph sz="half" idx="2"/>
          </p:nvPr>
        </p:nvSpPr>
        <p:spPr/>
        <p:txBody>
          <a:bodyPr/>
          <a:lstStyle/>
          <a:p>
            <a:r>
              <a:rPr lang="en-US" altLang="en-US" sz="5400" dirty="0"/>
              <a:t>Richard Johnson</a:t>
            </a:r>
            <a:br>
              <a:rPr lang="en-US" altLang="en-US" dirty="0"/>
            </a:br>
            <a:r>
              <a:rPr lang="en-US" altLang="en-US" dirty="0"/>
              <a:t>What is Cultural Studies Anyways, Social Text, (1986-87)</a:t>
            </a:r>
            <a:endParaRPr lang="en-CA" dirty="0"/>
          </a:p>
        </p:txBody>
      </p:sp>
    </p:spTree>
    <p:extLst>
      <p:ext uri="{BB962C8B-B14F-4D97-AF65-F5344CB8AC3E}">
        <p14:creationId xmlns:p14="http://schemas.microsoft.com/office/powerpoint/2010/main" val="25969994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Critical Multidimensional Model</a:t>
            </a:r>
          </a:p>
        </p:txBody>
      </p:sp>
      <p:pic>
        <p:nvPicPr>
          <p:cNvPr id="5" name="Content Placeholder 4"/>
          <p:cNvPicPr>
            <a:picLocks noGrp="1" noChangeAspect="1"/>
          </p:cNvPicPr>
          <p:nvPr>
            <p:ph sz="half" idx="1"/>
          </p:nvPr>
        </p:nvPicPr>
        <p:blipFill>
          <a:blip r:embed="rId2"/>
          <a:stretch>
            <a:fillRect/>
          </a:stretch>
        </p:blipFill>
        <p:spPr>
          <a:xfrm>
            <a:off x="1096963" y="2039317"/>
            <a:ext cx="4938712" cy="3636617"/>
          </a:xfrm>
          <a:prstGeom prst="rect">
            <a:avLst/>
          </a:prstGeom>
        </p:spPr>
      </p:pic>
      <p:sp>
        <p:nvSpPr>
          <p:cNvPr id="4" name="Content Placeholder 3"/>
          <p:cNvSpPr>
            <a:spLocks noGrp="1"/>
          </p:cNvSpPr>
          <p:nvPr>
            <p:ph sz="half" idx="2"/>
          </p:nvPr>
        </p:nvSpPr>
        <p:spPr/>
        <p:txBody>
          <a:bodyPr/>
          <a:lstStyle/>
          <a:p>
            <a:r>
              <a:rPr lang="en-US" dirty="0"/>
              <a:t>Paul Nesbitt-Larking. </a:t>
            </a:r>
            <a:r>
              <a:rPr lang="en-US" i="1" dirty="0"/>
              <a:t>Politics, Society and the Media</a:t>
            </a:r>
            <a:r>
              <a:rPr lang="en-US" dirty="0"/>
              <a:t> (2</a:t>
            </a:r>
            <a:r>
              <a:rPr lang="en-US" baseline="30000" dirty="0"/>
              <a:t>nd</a:t>
            </a:r>
            <a:r>
              <a:rPr lang="en-US" dirty="0"/>
              <a:t> Edition). Broadview Press. 2009.</a:t>
            </a:r>
            <a:endParaRPr lang="en-CA" dirty="0"/>
          </a:p>
        </p:txBody>
      </p:sp>
    </p:spTree>
    <p:extLst>
      <p:ext uri="{BB962C8B-B14F-4D97-AF65-F5344CB8AC3E}">
        <p14:creationId xmlns:p14="http://schemas.microsoft.com/office/powerpoint/2010/main" val="34639391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Critical Multidimensional Models</a:t>
            </a:r>
          </a:p>
        </p:txBody>
      </p:sp>
      <p:pic>
        <p:nvPicPr>
          <p:cNvPr id="4" name="Content Placeholder 3"/>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143627" y="1846263"/>
            <a:ext cx="4845383" cy="4022725"/>
          </a:xfrm>
        </p:spPr>
      </p:pic>
      <p:pic>
        <p:nvPicPr>
          <p:cNvPr id="6" name="Content Placeholder 4"/>
          <p:cNvPicPr>
            <a:picLocks noChangeAspect="1"/>
          </p:cNvPicPr>
          <p:nvPr/>
        </p:nvPicPr>
        <p:blipFill>
          <a:blip r:embed="rId3"/>
          <a:stretch>
            <a:fillRect/>
          </a:stretch>
        </p:blipFill>
        <p:spPr>
          <a:xfrm>
            <a:off x="6216968" y="2039316"/>
            <a:ext cx="4938712" cy="3636617"/>
          </a:xfrm>
          <a:prstGeom prst="rect">
            <a:avLst/>
          </a:prstGeom>
        </p:spPr>
      </p:pic>
    </p:spTree>
    <p:extLst>
      <p:ext uri="{BB962C8B-B14F-4D97-AF65-F5344CB8AC3E}">
        <p14:creationId xmlns:p14="http://schemas.microsoft.com/office/powerpoint/2010/main" val="42766179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820B991-397C-4BEC-99B3-ED25476998C6}"/>
              </a:ext>
            </a:extLst>
          </p:cNvPr>
          <p:cNvSpPr>
            <a:spLocks noGrp="1"/>
          </p:cNvSpPr>
          <p:nvPr>
            <p:ph type="title"/>
          </p:nvPr>
        </p:nvSpPr>
        <p:spPr/>
        <p:txBody>
          <a:bodyPr/>
          <a:lstStyle/>
          <a:p>
            <a:r>
              <a:rPr lang="en-US" dirty="0"/>
              <a:t>Let’s Analyze the New Nike Ad</a:t>
            </a:r>
          </a:p>
        </p:txBody>
      </p:sp>
      <p:sp>
        <p:nvSpPr>
          <p:cNvPr id="6" name="Content Placeholder 5">
            <a:extLst>
              <a:ext uri="{FF2B5EF4-FFF2-40B4-BE49-F238E27FC236}">
                <a16:creationId xmlns:a16="http://schemas.microsoft.com/office/drawing/2014/main" id="{0926E054-FFE2-4065-B77C-123A874980A2}"/>
              </a:ext>
            </a:extLst>
          </p:cNvPr>
          <p:cNvSpPr>
            <a:spLocks noGrp="1"/>
          </p:cNvSpPr>
          <p:nvPr>
            <p:ph idx="1"/>
          </p:nvPr>
        </p:nvSpPr>
        <p:spPr/>
        <p:txBody>
          <a:bodyPr/>
          <a:lstStyle/>
          <a:p>
            <a:r>
              <a:rPr lang="en-US" dirty="0">
                <a:hlinkClick r:id="rId2"/>
              </a:rPr>
              <a:t>Colin Kaepernick Nike Commercial</a:t>
            </a:r>
            <a:endParaRPr lang="en-US" dirty="0"/>
          </a:p>
          <a:p>
            <a:endParaRPr lang="en-US" dirty="0"/>
          </a:p>
        </p:txBody>
      </p:sp>
    </p:spTree>
    <p:extLst>
      <p:ext uri="{BB962C8B-B14F-4D97-AF65-F5344CB8AC3E}">
        <p14:creationId xmlns:p14="http://schemas.microsoft.com/office/powerpoint/2010/main" val="21968559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Who are you?</a:t>
            </a:r>
          </a:p>
        </p:txBody>
      </p:sp>
      <p:sp>
        <p:nvSpPr>
          <p:cNvPr id="3" name="Content Placeholder 2"/>
          <p:cNvSpPr>
            <a:spLocks noGrp="1"/>
          </p:cNvSpPr>
          <p:nvPr>
            <p:ph idx="1"/>
          </p:nvPr>
        </p:nvSpPr>
        <p:spPr/>
        <p:txBody>
          <a:bodyPr>
            <a:normAutofit fontScale="85000" lnSpcReduction="20000"/>
          </a:bodyPr>
          <a:lstStyle/>
          <a:p>
            <a:r>
              <a:rPr lang="en-CA" sz="2400" dirty="0"/>
              <a:t>What is your name?</a:t>
            </a:r>
          </a:p>
          <a:p>
            <a:r>
              <a:rPr lang="en-CA" sz="2400" dirty="0"/>
              <a:t>What is your program major and minor?</a:t>
            </a:r>
          </a:p>
          <a:p>
            <a:r>
              <a:rPr lang="en-CA" sz="2400" dirty="0"/>
              <a:t>What is your level of knowledge about advertising and consumer culture?</a:t>
            </a:r>
          </a:p>
          <a:p>
            <a:r>
              <a:rPr lang="en-CA" sz="2400" dirty="0"/>
              <a:t>Why are you interested in this course?</a:t>
            </a:r>
          </a:p>
          <a:p>
            <a:r>
              <a:rPr lang="en-CA" sz="2400" dirty="0"/>
              <a:t>What do you want to get out of this course?</a:t>
            </a:r>
          </a:p>
          <a:p>
            <a:endParaRPr lang="en-CA" sz="2400" dirty="0"/>
          </a:p>
          <a:p>
            <a:r>
              <a:rPr lang="en-CA" sz="2400" dirty="0"/>
              <a:t>What kind of media platforms do you use? </a:t>
            </a:r>
            <a:br>
              <a:rPr lang="en-CA" sz="2400" dirty="0"/>
            </a:br>
            <a:r>
              <a:rPr lang="en-CA" sz="2400" dirty="0"/>
              <a:t>How much time do you spend with different media platforms? </a:t>
            </a:r>
          </a:p>
          <a:p>
            <a:br>
              <a:rPr lang="en-CA" sz="2400" dirty="0"/>
            </a:br>
            <a:r>
              <a:rPr lang="en-CA" sz="2400" dirty="0"/>
              <a:t>How do you participate in consumer culture? </a:t>
            </a:r>
            <a:r>
              <a:rPr lang="en-US" sz="2400" dirty="0"/>
              <a:t>What do you do for work? What are your consumer/shopping habits? What is your ecological footprint? Do you do social justice or volunteer work? </a:t>
            </a:r>
            <a:endParaRPr lang="en-CA" dirty="0"/>
          </a:p>
        </p:txBody>
      </p:sp>
    </p:spTree>
    <p:extLst>
      <p:ext uri="{BB962C8B-B14F-4D97-AF65-F5344CB8AC3E}">
        <p14:creationId xmlns:p14="http://schemas.microsoft.com/office/powerpoint/2010/main" val="13774674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indent="-334963">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dirty="0">
                <a:solidFill>
                  <a:srgbClr val="000000"/>
                </a:solidFill>
              </a:rPr>
              <a:t>Compare and contrast ad campaigns!</a:t>
            </a:r>
          </a:p>
        </p:txBody>
      </p:sp>
      <p:sp>
        <p:nvSpPr>
          <p:cNvPr id="3" name="Content Placeholder 2"/>
          <p:cNvSpPr>
            <a:spLocks noGrp="1"/>
          </p:cNvSpPr>
          <p:nvPr>
            <p:ph idx="1"/>
          </p:nvPr>
        </p:nvSpPr>
        <p:spPr/>
        <p:txBody>
          <a:bodyPr>
            <a:normAutofit fontScale="85000" lnSpcReduction="20000"/>
          </a:bodyPr>
          <a:lstStyle/>
          <a:p>
            <a:pPr indent="-334963">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sz="4600" dirty="0">
                <a:solidFill>
                  <a:srgbClr val="000000"/>
                </a:solidFill>
                <a:hlinkClick r:id="rId2"/>
              </a:rPr>
              <a:t>Dove </a:t>
            </a:r>
            <a:endParaRPr lang="en-US" altLang="en-US" sz="4600" dirty="0">
              <a:solidFill>
                <a:srgbClr val="000000"/>
              </a:solidFill>
            </a:endParaRPr>
          </a:p>
          <a:p>
            <a:pPr indent="-334963">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sz="3100" dirty="0">
                <a:solidFill>
                  <a:srgbClr val="000000"/>
                </a:solidFill>
                <a:hlinkClick r:id="rId3"/>
              </a:rPr>
              <a:t>Dove Evolution Video</a:t>
            </a:r>
            <a:endParaRPr lang="en-US" altLang="en-US" sz="3100" dirty="0">
              <a:solidFill>
                <a:srgbClr val="000000"/>
              </a:solidFill>
            </a:endParaRPr>
          </a:p>
          <a:p>
            <a:pPr indent="-334963">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sz="3100" dirty="0">
                <a:solidFill>
                  <a:srgbClr val="000000"/>
                </a:solidFill>
                <a:hlinkClick r:id="rId4"/>
              </a:rPr>
              <a:t>Dove Onslaught Video</a:t>
            </a:r>
            <a:endParaRPr lang="en-US" altLang="en-US" sz="3100" dirty="0">
              <a:solidFill>
                <a:srgbClr val="000000"/>
              </a:solidFill>
            </a:endParaRPr>
          </a:p>
          <a:p>
            <a:pPr indent="-334963">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altLang="en-US" sz="2400" dirty="0">
              <a:solidFill>
                <a:srgbClr val="000000"/>
              </a:solidFill>
            </a:endParaRPr>
          </a:p>
          <a:p>
            <a:pPr indent="-334963">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sz="4600" dirty="0">
                <a:solidFill>
                  <a:srgbClr val="000000"/>
                </a:solidFill>
                <a:hlinkClick r:id="rId5"/>
              </a:rPr>
              <a:t>Axe </a:t>
            </a:r>
            <a:endParaRPr lang="en-US" altLang="en-US" sz="4600" dirty="0">
              <a:solidFill>
                <a:srgbClr val="000000"/>
              </a:solidFill>
            </a:endParaRPr>
          </a:p>
          <a:p>
            <a:pPr indent="-334963">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sz="3100" dirty="0">
                <a:solidFill>
                  <a:srgbClr val="000000"/>
                </a:solidFill>
                <a:hlinkClick r:id="rId6"/>
              </a:rPr>
              <a:t>Axe Music Video</a:t>
            </a:r>
            <a:endParaRPr lang="en-US" altLang="en-US" sz="3100" dirty="0">
              <a:solidFill>
                <a:srgbClr val="000000"/>
              </a:solidFill>
            </a:endParaRPr>
          </a:p>
          <a:p>
            <a:pPr indent="-334963">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sz="3100" dirty="0">
                <a:solidFill>
                  <a:srgbClr val="000000"/>
                </a:solidFill>
                <a:hlinkClick r:id="rId7"/>
              </a:rPr>
              <a:t>Axe Television Ad Diner Party</a:t>
            </a:r>
            <a:endParaRPr lang="en-US" altLang="en-US" sz="3100" dirty="0">
              <a:solidFill>
                <a:srgbClr val="000000"/>
              </a:solidFill>
            </a:endParaRPr>
          </a:p>
          <a:p>
            <a:pPr indent="-334963">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sz="3100" dirty="0">
                <a:solidFill>
                  <a:srgbClr val="000000"/>
                </a:solidFill>
                <a:hlinkClick r:id="rId8"/>
              </a:rPr>
              <a:t>Axe Television Ad Dentist</a:t>
            </a:r>
            <a:endParaRPr lang="en-US" altLang="en-US" sz="3100" dirty="0">
              <a:solidFill>
                <a:srgbClr val="000000"/>
              </a:solidFill>
            </a:endParaRPr>
          </a:p>
          <a:p>
            <a:pPr indent="-334963">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altLang="en-US" sz="4000" dirty="0">
              <a:solidFill>
                <a:srgbClr val="000000"/>
              </a:solidFill>
            </a:endParaRPr>
          </a:p>
          <a:p>
            <a:pPr indent="-334963">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altLang="en-US" sz="4000" dirty="0">
              <a:solidFill>
                <a:srgbClr val="000000"/>
              </a:solidFill>
            </a:endParaRPr>
          </a:p>
          <a:p>
            <a:endParaRPr lang="en-CA" dirty="0"/>
          </a:p>
        </p:txBody>
      </p:sp>
    </p:spTree>
    <p:extLst>
      <p:ext uri="{BB962C8B-B14F-4D97-AF65-F5344CB8AC3E}">
        <p14:creationId xmlns:p14="http://schemas.microsoft.com/office/powerpoint/2010/main" val="15734739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28FCB-F36A-42D8-BCD5-08F833E1E95C}"/>
              </a:ext>
            </a:extLst>
          </p:cNvPr>
          <p:cNvSpPr>
            <a:spLocks noGrp="1"/>
          </p:cNvSpPr>
          <p:nvPr>
            <p:ph type="title"/>
          </p:nvPr>
        </p:nvSpPr>
        <p:spPr/>
        <p:txBody>
          <a:bodyPr/>
          <a:lstStyle/>
          <a:p>
            <a:r>
              <a:rPr lang="en-US" dirty="0"/>
              <a:t>Possible Field Trip</a:t>
            </a:r>
          </a:p>
        </p:txBody>
      </p:sp>
      <p:sp>
        <p:nvSpPr>
          <p:cNvPr id="3" name="Content Placeholder 2">
            <a:extLst>
              <a:ext uri="{FF2B5EF4-FFF2-40B4-BE49-F238E27FC236}">
                <a16:creationId xmlns:a16="http://schemas.microsoft.com/office/drawing/2014/main" id="{69C5191F-4D86-41CA-9B57-139717121102}"/>
              </a:ext>
            </a:extLst>
          </p:cNvPr>
          <p:cNvSpPr>
            <a:spLocks noGrp="1"/>
          </p:cNvSpPr>
          <p:nvPr>
            <p:ph idx="1"/>
          </p:nvPr>
        </p:nvSpPr>
        <p:spPr/>
        <p:txBody>
          <a:bodyPr/>
          <a:lstStyle/>
          <a:p>
            <a:r>
              <a:rPr lang="en-US" dirty="0">
                <a:hlinkClick r:id="rId2"/>
              </a:rPr>
              <a:t>The Sign Makers of Montreal – Film Screening and Discussion</a:t>
            </a:r>
            <a:endParaRPr lang="en-US" dirty="0"/>
          </a:p>
          <a:p>
            <a:r>
              <a:rPr lang="en-US" dirty="0"/>
              <a:t>September 13</a:t>
            </a:r>
            <a:r>
              <a:rPr lang="en-US" baseline="30000" dirty="0"/>
              <a:t>th</a:t>
            </a:r>
            <a:r>
              <a:rPr lang="en-US" dirty="0"/>
              <a:t> </a:t>
            </a:r>
          </a:p>
          <a:p>
            <a:r>
              <a:rPr lang="en-US" dirty="0"/>
              <a:t>5:30 PM </a:t>
            </a:r>
          </a:p>
          <a:p>
            <a:r>
              <a:rPr lang="en-US" dirty="0"/>
              <a:t>CJ. 1.114 </a:t>
            </a:r>
          </a:p>
          <a:p>
            <a:endParaRPr lang="en-US" dirty="0"/>
          </a:p>
          <a:p>
            <a:r>
              <a:rPr lang="en-US" dirty="0"/>
              <a:t>Do we want to go? Who can make it at 5:30?</a:t>
            </a:r>
          </a:p>
        </p:txBody>
      </p:sp>
    </p:spTree>
    <p:extLst>
      <p:ext uri="{BB962C8B-B14F-4D97-AF65-F5344CB8AC3E}">
        <p14:creationId xmlns:p14="http://schemas.microsoft.com/office/powerpoint/2010/main" val="14734954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or Concerns?</a:t>
            </a:r>
          </a:p>
        </p:txBody>
      </p:sp>
      <p:sp>
        <p:nvSpPr>
          <p:cNvPr id="3" name="Content Placeholder 2"/>
          <p:cNvSpPr>
            <a:spLocks noGrp="1"/>
          </p:cNvSpPr>
          <p:nvPr>
            <p:ph idx="1"/>
          </p:nvPr>
        </p:nvSpPr>
        <p:spPr/>
        <p:txBody>
          <a:bodyPr>
            <a:normAutofit/>
          </a:bodyPr>
          <a:lstStyle/>
          <a:p>
            <a:r>
              <a:rPr lang="en-US" sz="2400" dirty="0"/>
              <a:t>See you all next week. </a:t>
            </a:r>
          </a:p>
          <a:p>
            <a:endParaRPr lang="en-US" sz="2400" dirty="0"/>
          </a:p>
          <a:p>
            <a:r>
              <a:rPr lang="en-US" sz="2400" b="1" dirty="0"/>
              <a:t>Prioritize the following reading. </a:t>
            </a:r>
          </a:p>
          <a:p>
            <a:r>
              <a:rPr lang="en-US" sz="2400" i="1" dirty="0"/>
              <a:t>Chapter 1 – Introduction, </a:t>
            </a:r>
            <a:r>
              <a:rPr lang="en-US" sz="2400" i="1" dirty="0" err="1"/>
              <a:t>Leiss</a:t>
            </a:r>
            <a:r>
              <a:rPr lang="en-US" sz="2400" i="1" dirty="0"/>
              <a:t>, W., Kline, S., </a:t>
            </a:r>
            <a:r>
              <a:rPr lang="en-US" sz="2400" i="1" dirty="0" err="1"/>
              <a:t>Jhally</a:t>
            </a:r>
            <a:r>
              <a:rPr lang="en-US" sz="2400" i="1" dirty="0"/>
              <a:t>, S., </a:t>
            </a:r>
            <a:r>
              <a:rPr lang="en-US" sz="2400" i="1" dirty="0" err="1"/>
              <a:t>Botterill</a:t>
            </a:r>
            <a:r>
              <a:rPr lang="en-US" sz="2400" i="1" dirty="0"/>
              <a:t>, J., Asquith, K. (2018) Social Communication in Advertising, 4th Edition, Routledge, pp. 1 – 25.</a:t>
            </a:r>
          </a:p>
          <a:p>
            <a:endParaRPr lang="en-US" sz="2400" dirty="0"/>
          </a:p>
          <a:p>
            <a:r>
              <a:rPr lang="en-US" sz="2400" dirty="0"/>
              <a:t>Reflect on your consumption habits over the next week in order to prepare for the discussion next week. </a:t>
            </a:r>
          </a:p>
        </p:txBody>
      </p:sp>
    </p:spTree>
    <p:extLst>
      <p:ext uri="{BB962C8B-B14F-4D97-AF65-F5344CB8AC3E}">
        <p14:creationId xmlns:p14="http://schemas.microsoft.com/office/powerpoint/2010/main" val="18564128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altLang="en-US" sz="5400" dirty="0">
                <a:solidFill>
                  <a:srgbClr val="000000"/>
                </a:solidFill>
                <a:latin typeface="+mn-lt"/>
              </a:rPr>
              <a:t>What is Advertising? </a:t>
            </a:r>
            <a:endParaRPr lang="en-CA" sz="5400" dirty="0">
              <a:latin typeface="+mn-lt"/>
            </a:endParaRPr>
          </a:p>
        </p:txBody>
      </p:sp>
      <p:sp>
        <p:nvSpPr>
          <p:cNvPr id="8193" name="Rectangle 1"/>
          <p:cNvSpPr>
            <a:spLocks noGrp="1" noChangeArrowheads="1"/>
          </p:cNvSpPr>
          <p:nvPr>
            <p:ph idx="1"/>
          </p:nvPr>
        </p:nvSpPr>
        <p:spPr>
          <a:ln/>
        </p:spPr>
        <p:txBody>
          <a:bodyPr vert="horz" lIns="90000" tIns="45000" rIns="90000" bIns="45000" rtlCol="0">
            <a:normAutofit/>
          </a:bodyPr>
          <a:lstStyle/>
          <a:p>
            <a:pPr indent="-336550">
              <a:lnSpc>
                <a:spcPct val="100000"/>
              </a:lnSpc>
              <a:spcAft>
                <a:spcPct val="0"/>
              </a:spcAft>
              <a:buClr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CA" altLang="en-US" sz="4000" dirty="0">
                <a:solidFill>
                  <a:srgbClr val="000000"/>
                </a:solidFill>
              </a:rPr>
              <a:t>You are a commodity to be sold to advertisers!</a:t>
            </a:r>
          </a:p>
          <a:p>
            <a:pPr indent="-336550">
              <a:lnSpc>
                <a:spcPct val="100000"/>
              </a:lnSpc>
              <a:spcAft>
                <a:spcPct val="0"/>
              </a:spcAft>
              <a:buClr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CA" altLang="en-US" sz="4400" dirty="0">
                <a:solidFill>
                  <a:srgbClr val="000000"/>
                </a:solidFill>
                <a:hlinkClick r:id="rId3"/>
              </a:rPr>
              <a:t>We Deliver Young People</a:t>
            </a:r>
            <a:endParaRPr lang="en-CA" altLang="en-US" sz="4400" dirty="0">
              <a:solidFill>
                <a:srgbClr val="000000"/>
              </a:solidFill>
            </a:endParaRPr>
          </a:p>
          <a:p>
            <a:r>
              <a:rPr lang="en-CA" sz="4400" dirty="0">
                <a:hlinkClick r:id="rId4"/>
              </a:rPr>
              <a:t>YUL-LAB</a:t>
            </a:r>
            <a:endParaRPr lang="en-CA" sz="4400" dirty="0"/>
          </a:p>
          <a:p>
            <a:r>
              <a:rPr lang="en-CA" sz="4400" dirty="0">
                <a:hlinkClick r:id="rId5"/>
              </a:rPr>
              <a:t>Advertising and the End of the World</a:t>
            </a:r>
            <a:endParaRPr lang="en-CA" sz="4400" dirty="0"/>
          </a:p>
        </p:txBody>
      </p:sp>
    </p:spTree>
    <p:extLst>
      <p:ext uri="{BB962C8B-B14F-4D97-AF65-F5344CB8AC3E}">
        <p14:creationId xmlns:p14="http://schemas.microsoft.com/office/powerpoint/2010/main" val="9547825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DD4534-F9AC-4889-B746-81046707F6D2}"/>
              </a:ext>
            </a:extLst>
          </p:cNvPr>
          <p:cNvSpPr>
            <a:spLocks noGrp="1"/>
          </p:cNvSpPr>
          <p:nvPr>
            <p:ph type="title"/>
          </p:nvPr>
        </p:nvSpPr>
        <p:spPr/>
        <p:txBody>
          <a:bodyPr/>
          <a:lstStyle/>
          <a:p>
            <a:r>
              <a:rPr lang="en-US" dirty="0"/>
              <a:t>What is Advertising?</a:t>
            </a:r>
          </a:p>
        </p:txBody>
      </p:sp>
      <p:sp>
        <p:nvSpPr>
          <p:cNvPr id="3" name="Content Placeholder 2">
            <a:extLst>
              <a:ext uri="{FF2B5EF4-FFF2-40B4-BE49-F238E27FC236}">
                <a16:creationId xmlns:a16="http://schemas.microsoft.com/office/drawing/2014/main" id="{CFDBCDC7-2EF1-42BC-AF6A-4FF198F2CE8F}"/>
              </a:ext>
            </a:extLst>
          </p:cNvPr>
          <p:cNvSpPr>
            <a:spLocks noGrp="1"/>
          </p:cNvSpPr>
          <p:nvPr>
            <p:ph idx="1"/>
          </p:nvPr>
        </p:nvSpPr>
        <p:spPr/>
        <p:txBody>
          <a:bodyPr>
            <a:normAutofit fontScale="70000" lnSpcReduction="20000"/>
          </a:bodyPr>
          <a:lstStyle/>
          <a:p>
            <a:r>
              <a:rPr lang="en-US" dirty="0"/>
              <a:t>Advertising is a product whose purpose is to sell other products/and or ideas. </a:t>
            </a:r>
          </a:p>
          <a:p>
            <a:r>
              <a:rPr lang="en-US" dirty="0"/>
              <a:t>Advertising provides a source of revenue to media companies and is a form of media itself. </a:t>
            </a:r>
          </a:p>
          <a:p>
            <a:r>
              <a:rPr lang="en-US" dirty="0"/>
              <a:t>Advertising is a creation of artistic expression, but one controlled by commercial/political interests. </a:t>
            </a:r>
          </a:p>
          <a:p>
            <a:r>
              <a:rPr lang="en-US" dirty="0"/>
              <a:t>Advertising reflects and creates culture simultaneously – it is designed to reflect social interactions but, in the process, it influences social behaviour. </a:t>
            </a:r>
          </a:p>
          <a:p>
            <a:r>
              <a:rPr lang="en-US" dirty="0"/>
              <a:t>Advertising is loved and hated by people.</a:t>
            </a:r>
          </a:p>
          <a:p>
            <a:r>
              <a:rPr lang="en-US" dirty="0"/>
              <a:t>Advertisers are always trying to find new ways to capture the attention of their audience and at the same time, people also watch ads for pleasure. </a:t>
            </a:r>
          </a:p>
          <a:p>
            <a:r>
              <a:rPr lang="en-US" dirty="0"/>
              <a:t>Many people don’t believe that they are personally affected by advertising, yet, they insist that it affects everyone else. </a:t>
            </a:r>
          </a:p>
          <a:p>
            <a:r>
              <a:rPr lang="en-US" dirty="0"/>
              <a:t>Advertising is pervasive in industrialized nations and consists of a plethora of commercial signs and symbols that communicate ideas and meaning – mainly to sell products and services and/or political ideas. </a:t>
            </a:r>
          </a:p>
          <a:p>
            <a:r>
              <a:rPr lang="en-CA" dirty="0"/>
              <a:t>Attention is what advertisers seek but oversaturating the adverting environment causes people to pay less attention to advertising.</a:t>
            </a:r>
          </a:p>
          <a:p>
            <a:endParaRPr lang="en-CA" dirty="0"/>
          </a:p>
          <a:p>
            <a:r>
              <a:rPr lang="en-CA" dirty="0"/>
              <a:t>What is advertising to you? </a:t>
            </a:r>
          </a:p>
          <a:p>
            <a:endParaRPr lang="en-US" dirty="0"/>
          </a:p>
          <a:p>
            <a:endParaRPr lang="en-US" dirty="0"/>
          </a:p>
        </p:txBody>
      </p:sp>
    </p:spTree>
    <p:extLst>
      <p:ext uri="{BB962C8B-B14F-4D97-AF65-F5344CB8AC3E}">
        <p14:creationId xmlns:p14="http://schemas.microsoft.com/office/powerpoint/2010/main" val="32501414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Advertising and the Consumer Culture Write-Up</a:t>
            </a:r>
          </a:p>
        </p:txBody>
      </p:sp>
      <p:sp>
        <p:nvSpPr>
          <p:cNvPr id="3" name="Content Placeholder 2"/>
          <p:cNvSpPr>
            <a:spLocks noGrp="1"/>
          </p:cNvSpPr>
          <p:nvPr>
            <p:ph idx="1"/>
          </p:nvPr>
        </p:nvSpPr>
        <p:spPr>
          <a:xfrm>
            <a:off x="1097280" y="1845734"/>
            <a:ext cx="10058400" cy="4250266"/>
          </a:xfrm>
        </p:spPr>
        <p:txBody>
          <a:bodyPr>
            <a:noAutofit/>
          </a:bodyPr>
          <a:lstStyle/>
          <a:p>
            <a:pPr marL="0" marR="0" indent="0">
              <a:spcBef>
                <a:spcPts val="0"/>
              </a:spcBef>
              <a:spcAft>
                <a:spcPts val="1000"/>
              </a:spcAft>
              <a:buNone/>
            </a:pPr>
            <a:r>
              <a:rPr lang="en-US" sz="1500" dirty="0">
                <a:latin typeface="Times New Roman" panose="02020603050405020304" pitchFamily="18" charset="0"/>
                <a:ea typeface="MS Mincho" panose="02020609040205080304" pitchFamily="49" charset="-128"/>
                <a:cs typeface="Times New Roman" panose="02020603050405020304" pitchFamily="18" charset="0"/>
              </a:rPr>
              <a:t>The goal of this course is to provide students with a critical examination of advertising and consumer culture in contemporary society. To accomplish this, we take a multidimensional approach by looking at advertising agencies, producers, and technologies; codes, texts, and forms; audiences and readings; and political socio-economic environments. </a:t>
            </a:r>
            <a:endParaRPr lang="en-US" sz="1500" dirty="0">
              <a:latin typeface="Calisto MT" panose="02040603050505030304" pitchFamily="18" charset="0"/>
              <a:ea typeface="MS Mincho" panose="02020609040205080304" pitchFamily="49" charset="-128"/>
              <a:cs typeface="Times New Roman" panose="02020603050405020304" pitchFamily="18" charset="0"/>
            </a:endParaRPr>
          </a:p>
          <a:p>
            <a:pPr marL="0" marR="0" indent="0">
              <a:spcBef>
                <a:spcPts val="0"/>
              </a:spcBef>
              <a:spcAft>
                <a:spcPts val="1000"/>
              </a:spcAft>
              <a:buNone/>
            </a:pPr>
            <a:r>
              <a:rPr lang="en-US" sz="1500" dirty="0">
                <a:latin typeface="Times New Roman" panose="02020603050405020304" pitchFamily="18" charset="0"/>
                <a:ea typeface="MS Mincho" panose="02020609040205080304" pitchFamily="49" charset="-128"/>
                <a:cs typeface="Times New Roman" panose="02020603050405020304" pitchFamily="18" charset="0"/>
              </a:rPr>
              <a:t>Students learn about advertising and consumer culture by looking at the changing structure of advertisements over the course of history. For example, we explore six advertising strategies and their historical context: utility-based ads in the 1800 - 1920s, product symbol based ads from the 1920s - 1950s, personification ads from the 1950s - 1970s, lifestyle ads from the 1970s - 1990s, </a:t>
            </a:r>
            <a:r>
              <a:rPr lang="en-US" sz="1500" dirty="0" err="1">
                <a:latin typeface="Times New Roman" panose="02020603050405020304" pitchFamily="18" charset="0"/>
                <a:ea typeface="MS Mincho" panose="02020609040205080304" pitchFamily="49" charset="-128"/>
                <a:cs typeface="Times New Roman" panose="02020603050405020304" pitchFamily="18" charset="0"/>
              </a:rPr>
              <a:t>demassifying</a:t>
            </a:r>
            <a:r>
              <a:rPr lang="en-US" sz="1500" dirty="0">
                <a:latin typeface="Times New Roman" panose="02020603050405020304" pitchFamily="18" charset="0"/>
                <a:ea typeface="MS Mincho" panose="02020609040205080304" pitchFamily="49" charset="-128"/>
                <a:cs typeface="Times New Roman" panose="02020603050405020304" pitchFamily="18" charset="0"/>
              </a:rPr>
              <a:t> ads from the 1990s - 2000s, and the </a:t>
            </a:r>
            <a:r>
              <a:rPr lang="en-US" sz="1500" dirty="0" err="1">
                <a:latin typeface="Times New Roman" panose="02020603050405020304" pitchFamily="18" charset="0"/>
                <a:ea typeface="MS Mincho" panose="02020609040205080304" pitchFamily="49" charset="-128"/>
                <a:cs typeface="Times New Roman" panose="02020603050405020304" pitchFamily="18" charset="0"/>
              </a:rPr>
              <a:t>mise</a:t>
            </a:r>
            <a:r>
              <a:rPr lang="en-US" sz="1500" dirty="0">
                <a:latin typeface="Times New Roman" panose="02020603050405020304" pitchFamily="18" charset="0"/>
                <a:ea typeface="MS Mincho" panose="02020609040205080304" pitchFamily="49" charset="-128"/>
                <a:cs typeface="Times New Roman" panose="02020603050405020304" pitchFamily="18" charset="0"/>
              </a:rPr>
              <a:t>-</a:t>
            </a:r>
            <a:r>
              <a:rPr lang="en-US" sz="1500" dirty="0" err="1">
                <a:latin typeface="Times New Roman" panose="02020603050405020304" pitchFamily="18" charset="0"/>
                <a:ea typeface="MS Mincho" panose="02020609040205080304" pitchFamily="49" charset="-128"/>
                <a:cs typeface="Times New Roman" panose="02020603050405020304" pitchFamily="18" charset="0"/>
              </a:rPr>
              <a:t>en</a:t>
            </a:r>
            <a:r>
              <a:rPr lang="en-US" sz="1500" dirty="0">
                <a:latin typeface="Times New Roman" panose="02020603050405020304" pitchFamily="18" charset="0"/>
                <a:ea typeface="MS Mincho" panose="02020609040205080304" pitchFamily="49" charset="-128"/>
                <a:cs typeface="Times New Roman" panose="02020603050405020304" pitchFamily="18" charset="0"/>
              </a:rPr>
              <a:t>-scène ads in the 2000s until now. </a:t>
            </a:r>
            <a:endParaRPr lang="en-US" sz="1500" dirty="0">
              <a:latin typeface="Calisto MT" panose="02040603050505030304" pitchFamily="18" charset="0"/>
              <a:ea typeface="MS Mincho" panose="02020609040205080304" pitchFamily="49" charset="-128"/>
              <a:cs typeface="Times New Roman" panose="02020603050405020304" pitchFamily="18" charset="0"/>
            </a:endParaRPr>
          </a:p>
          <a:p>
            <a:pPr marL="0" marR="0" indent="0">
              <a:spcBef>
                <a:spcPts val="0"/>
              </a:spcBef>
              <a:spcAft>
                <a:spcPts val="1000"/>
              </a:spcAft>
              <a:buNone/>
            </a:pPr>
            <a:r>
              <a:rPr lang="en-US" sz="1500" dirty="0">
                <a:latin typeface="Times New Roman" panose="02020603050405020304" pitchFamily="18" charset="0"/>
                <a:ea typeface="MS Mincho" panose="02020609040205080304" pitchFamily="49" charset="-128"/>
                <a:cs typeface="Times New Roman" panose="02020603050405020304" pitchFamily="18" charset="0"/>
              </a:rPr>
              <a:t>Furthermore, we juxtapose these strategies, within their historical contexts, with political and economic trends that helped pave the way for modern-day consumerism. For example, we look at the history of capitalism, industrialization, Fordism, liberalism, neoliberalism, financialization, and globalization, among other topics. We also explore what an economy is by looking at how commodities are produced, processed, distributed, and how current economic practices are affecting the biosphere. </a:t>
            </a:r>
            <a:endParaRPr lang="en-US" sz="1500" dirty="0">
              <a:latin typeface="Calisto MT" panose="02040603050505030304" pitchFamily="18" charset="0"/>
              <a:ea typeface="MS Mincho" panose="02020609040205080304" pitchFamily="49" charset="-128"/>
              <a:cs typeface="Times New Roman" panose="02020603050405020304" pitchFamily="18" charset="0"/>
            </a:endParaRPr>
          </a:p>
          <a:p>
            <a:pPr marL="0" marR="0" indent="0">
              <a:spcBef>
                <a:spcPts val="0"/>
              </a:spcBef>
              <a:spcAft>
                <a:spcPts val="1000"/>
              </a:spcAft>
              <a:buNone/>
            </a:pPr>
            <a:r>
              <a:rPr lang="en-US" sz="1500" dirty="0">
                <a:latin typeface="Times New Roman" panose="02020603050405020304" pitchFamily="18" charset="0"/>
                <a:ea typeface="MS Mincho" panose="02020609040205080304" pitchFamily="49" charset="-128"/>
                <a:cs typeface="Times New Roman" panose="02020603050405020304" pitchFamily="18" charset="0"/>
              </a:rPr>
              <a:t>In the course, students critically analyze their own economic practices to encourage them to become engaged, socially and environmentally responsible, ethical citizens of the world. </a:t>
            </a:r>
            <a:endParaRPr lang="en-US" sz="1500" dirty="0">
              <a:latin typeface="Calisto MT" panose="02040603050505030304" pitchFamily="18" charset="0"/>
              <a:ea typeface="MS Mincho" panose="02020609040205080304" pitchFamily="49" charset="-128"/>
              <a:cs typeface="Times New Roman" panose="02020603050405020304" pitchFamily="18" charset="0"/>
            </a:endParaRPr>
          </a:p>
          <a:p>
            <a:pPr marL="0" marR="0" indent="0">
              <a:spcBef>
                <a:spcPts val="0"/>
              </a:spcBef>
              <a:spcAft>
                <a:spcPts val="1000"/>
              </a:spcAft>
              <a:buNone/>
            </a:pPr>
            <a:r>
              <a:rPr lang="en-US" sz="1500" dirty="0">
                <a:latin typeface="Times New Roman" panose="02020603050405020304" pitchFamily="18" charset="0"/>
                <a:ea typeface="MS Mincho" panose="02020609040205080304" pitchFamily="49" charset="-128"/>
                <a:cs typeface="Times New Roman" panose="02020603050405020304" pitchFamily="18" charset="0"/>
              </a:rPr>
              <a:t>Topics covered in this course include but are not limited to: semiology, ideology, mythology, culture, consumerism, political economy, commodity fetishism, advertising agencies, structure of advertisements, culture jamming, materialism, resistance movements, modernism, post-modernism, digital advertising, social media, privacy, priming, feminism, racism, Marxism, among others. </a:t>
            </a:r>
            <a:endParaRPr lang="en-US" sz="1500" dirty="0">
              <a:effectLst/>
              <a:latin typeface="Calisto MT" panose="02040603050505030304" pitchFamily="18"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20048062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180E2-46EB-4AC2-BE29-6A7E651018C9}"/>
              </a:ext>
            </a:extLst>
          </p:cNvPr>
          <p:cNvSpPr>
            <a:spLocks noGrp="1"/>
          </p:cNvSpPr>
          <p:nvPr>
            <p:ph type="title"/>
          </p:nvPr>
        </p:nvSpPr>
        <p:spPr/>
        <p:txBody>
          <a:bodyPr/>
          <a:lstStyle/>
          <a:p>
            <a:r>
              <a:rPr lang="en-US" dirty="0"/>
              <a:t>Learning Objectives</a:t>
            </a:r>
          </a:p>
        </p:txBody>
      </p:sp>
      <p:sp>
        <p:nvSpPr>
          <p:cNvPr id="3" name="Content Placeholder 2">
            <a:extLst>
              <a:ext uri="{FF2B5EF4-FFF2-40B4-BE49-F238E27FC236}">
                <a16:creationId xmlns:a16="http://schemas.microsoft.com/office/drawing/2014/main" id="{7C7334CF-1329-4CBF-BAAB-D3001CD86B87}"/>
              </a:ext>
            </a:extLst>
          </p:cNvPr>
          <p:cNvSpPr>
            <a:spLocks noGrp="1"/>
          </p:cNvSpPr>
          <p:nvPr>
            <p:ph idx="1"/>
          </p:nvPr>
        </p:nvSpPr>
        <p:spPr/>
        <p:txBody>
          <a:bodyPr>
            <a:noAutofit/>
          </a:bodyPr>
          <a:lstStyle/>
          <a:p>
            <a:pPr lvl="0"/>
            <a:r>
              <a:rPr lang="en-US" sz="1400" b="1" dirty="0"/>
              <a:t>To develop a critical understanding of advertising and consumer culture: </a:t>
            </a:r>
          </a:p>
          <a:p>
            <a:pPr lvl="1"/>
            <a:r>
              <a:rPr lang="en-US" sz="1200" dirty="0"/>
              <a:t>By exploring the interrelation between cultural codes, forms, and texts; reception and readings of audiences; political and socio-economic environments; and productive organizations and technologies. </a:t>
            </a:r>
          </a:p>
          <a:p>
            <a:pPr lvl="1"/>
            <a:r>
              <a:rPr lang="en-US" sz="1200" dirty="0"/>
              <a:t>By examining the history of advertising, advertising agencies, commodities, and new industrialized production methods. </a:t>
            </a:r>
          </a:p>
          <a:p>
            <a:pPr lvl="1"/>
            <a:r>
              <a:rPr lang="en-US" sz="1200" dirty="0"/>
              <a:t>By investigating new media forms and their impact on consumerism, privacy, political systems and social systems.  </a:t>
            </a:r>
          </a:p>
          <a:p>
            <a:pPr lvl="0"/>
            <a:r>
              <a:rPr lang="en-US" sz="1400" b="1" dirty="0"/>
              <a:t>To develop a critical understanding of political economy:</a:t>
            </a:r>
          </a:p>
          <a:p>
            <a:pPr lvl="1"/>
            <a:r>
              <a:rPr lang="en-US" sz="1200" dirty="0"/>
              <a:t>By exploring power dynamics of those who produce, transform, distribute, and consume products – especially advertising agencies and audiences. </a:t>
            </a:r>
          </a:p>
          <a:p>
            <a:pPr lvl="1"/>
            <a:r>
              <a:rPr lang="en-US" sz="1200" dirty="0"/>
              <a:t>By analyzing different types of political and economic arrangements focusing on the interaction between three main actors: states, corporations, and civil society. </a:t>
            </a:r>
          </a:p>
          <a:p>
            <a:pPr lvl="1"/>
            <a:r>
              <a:rPr lang="en-US" sz="1200" dirty="0"/>
              <a:t>By understanding the history of capitalism, market economies, industrialization, mass production, consumerism and advertising. </a:t>
            </a:r>
          </a:p>
          <a:p>
            <a:pPr lvl="1"/>
            <a:r>
              <a:rPr lang="en-US" sz="1200" dirty="0"/>
              <a:t>By evaluating other types of ‘post-capitalist’ political arrangements. </a:t>
            </a:r>
          </a:p>
          <a:p>
            <a:pPr lvl="1"/>
            <a:r>
              <a:rPr lang="en-US" sz="1200" dirty="0"/>
              <a:t>By reviewing Marx’s theory of commodity fetishism (the perception of social relations being about a relationship between commodities instead of a relationship between people) and </a:t>
            </a:r>
            <a:r>
              <a:rPr lang="en-US" sz="1200" dirty="0" err="1"/>
              <a:t>Lukács's</a:t>
            </a:r>
            <a:r>
              <a:rPr lang="en-US" sz="1200" dirty="0"/>
              <a:t> theory of reification (the act of transforming human properties, relations and actions into properties, relations and actions of human‑produced things which have become independent from their creators). </a:t>
            </a:r>
          </a:p>
          <a:p>
            <a:r>
              <a:rPr lang="en-US" sz="1400" b="1" dirty="0"/>
              <a:t> To learn how to ‘read’ advertisements: </a:t>
            </a:r>
          </a:p>
          <a:p>
            <a:pPr lvl="1"/>
            <a:r>
              <a:rPr lang="en-US" sz="1200" dirty="0"/>
              <a:t>By analyzing the influence of media forms, contexts, and meanings. </a:t>
            </a:r>
          </a:p>
          <a:p>
            <a:pPr lvl="1"/>
            <a:r>
              <a:rPr lang="en-US" sz="1200" dirty="0"/>
              <a:t>By introducing semiotics, mythology and ideology. </a:t>
            </a:r>
          </a:p>
          <a:p>
            <a:pPr lvl="1"/>
            <a:r>
              <a:rPr lang="en-US" sz="1200" dirty="0"/>
              <a:t>By examining social media forms, like Facebook, </a:t>
            </a:r>
            <a:r>
              <a:rPr lang="en-US" sz="1200" dirty="0" err="1"/>
              <a:t>Youtube</a:t>
            </a:r>
            <a:r>
              <a:rPr lang="en-US" sz="1200" dirty="0"/>
              <a:t>, and Twitter, etc. </a:t>
            </a:r>
          </a:p>
          <a:p>
            <a:endParaRPr lang="en-US" sz="1000" dirty="0"/>
          </a:p>
        </p:txBody>
      </p:sp>
    </p:spTree>
    <p:extLst>
      <p:ext uri="{BB962C8B-B14F-4D97-AF65-F5344CB8AC3E}">
        <p14:creationId xmlns:p14="http://schemas.microsoft.com/office/powerpoint/2010/main" val="33285636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347FD-229F-4F87-BA26-F59091D4964A}"/>
              </a:ext>
            </a:extLst>
          </p:cNvPr>
          <p:cNvSpPr>
            <a:spLocks noGrp="1"/>
          </p:cNvSpPr>
          <p:nvPr>
            <p:ph type="title"/>
          </p:nvPr>
        </p:nvSpPr>
        <p:spPr/>
        <p:txBody>
          <a:bodyPr/>
          <a:lstStyle/>
          <a:p>
            <a:r>
              <a:rPr lang="en-US"/>
              <a:t>Learning Objectives</a:t>
            </a:r>
          </a:p>
        </p:txBody>
      </p:sp>
      <p:sp>
        <p:nvSpPr>
          <p:cNvPr id="3" name="Content Placeholder 2">
            <a:extLst>
              <a:ext uri="{FF2B5EF4-FFF2-40B4-BE49-F238E27FC236}">
                <a16:creationId xmlns:a16="http://schemas.microsoft.com/office/drawing/2014/main" id="{1CEBA1E6-E2CC-4346-B1EE-5BABF4F611D0}"/>
              </a:ext>
            </a:extLst>
          </p:cNvPr>
          <p:cNvSpPr>
            <a:spLocks noGrp="1"/>
          </p:cNvSpPr>
          <p:nvPr>
            <p:ph idx="1"/>
          </p:nvPr>
        </p:nvSpPr>
        <p:spPr/>
        <p:txBody>
          <a:bodyPr>
            <a:normAutofit lnSpcReduction="10000"/>
          </a:bodyPr>
          <a:lstStyle/>
          <a:p>
            <a:pPr lvl="0"/>
            <a:r>
              <a:rPr lang="en-US" sz="1800" b="1" dirty="0"/>
              <a:t>To learn how advertisers encode meaning: </a:t>
            </a:r>
          </a:p>
          <a:p>
            <a:pPr lvl="1"/>
            <a:r>
              <a:rPr lang="en-US" sz="1600" dirty="0"/>
              <a:t>By exploring the various technologies used to create advertisements. </a:t>
            </a:r>
          </a:p>
          <a:p>
            <a:pPr lvl="1"/>
            <a:r>
              <a:rPr lang="en-US" sz="1600" dirty="0"/>
              <a:t>By evaluating advertising as a product of art and research. </a:t>
            </a:r>
          </a:p>
          <a:p>
            <a:pPr lvl="1"/>
            <a:r>
              <a:rPr lang="en-US" sz="1600" dirty="0"/>
              <a:t>By understanding social influence and conformity tactics. </a:t>
            </a:r>
          </a:p>
          <a:p>
            <a:r>
              <a:rPr lang="en-US" sz="1800" b="1" dirty="0"/>
              <a:t> To identify oppressive power relations in advertising and consumer culture: </a:t>
            </a:r>
          </a:p>
          <a:p>
            <a:pPr lvl="1"/>
            <a:r>
              <a:rPr lang="en-US" sz="1600" dirty="0"/>
              <a:t>By exploring perspectives from feminists, Marxists, the LGTBQ community, Indigenous peoples, and from people of colour. </a:t>
            </a:r>
          </a:p>
          <a:p>
            <a:pPr lvl="1"/>
            <a:r>
              <a:rPr lang="en-US" sz="1600" dirty="0"/>
              <a:t>By evaluating criticisms of advertising from a multidisciplinary approach, i.e. psychologists against advertising to children, women’s rights groups advocating against unrealistic representations in advertising, etc.</a:t>
            </a:r>
          </a:p>
          <a:p>
            <a:pPr lvl="1"/>
            <a:r>
              <a:rPr lang="en-US" sz="1600" dirty="0"/>
              <a:t>By understanding the extent of data collection and surveillance technologies in modern society. </a:t>
            </a:r>
          </a:p>
          <a:p>
            <a:pPr lvl="0"/>
            <a:r>
              <a:rPr lang="en-US" sz="1800" b="1" dirty="0"/>
              <a:t>To learn about cultural resistance movements: </a:t>
            </a:r>
          </a:p>
          <a:p>
            <a:pPr lvl="1"/>
            <a:r>
              <a:rPr lang="en-US" sz="1600" dirty="0"/>
              <a:t>By exploring art forms of cultural resistance, like culture jamming, and ‘detournement’ from the French situationists. </a:t>
            </a:r>
          </a:p>
          <a:p>
            <a:pPr lvl="1"/>
            <a:r>
              <a:rPr lang="en-US" sz="1600" dirty="0"/>
              <a:t>By encouraging communications students to be critical of their own consumption habits  and participate in creating a more just society. </a:t>
            </a:r>
          </a:p>
          <a:p>
            <a:endParaRPr lang="en-US" dirty="0"/>
          </a:p>
        </p:txBody>
      </p:sp>
    </p:spTree>
    <p:extLst>
      <p:ext uri="{BB962C8B-B14F-4D97-AF65-F5344CB8AC3E}">
        <p14:creationId xmlns:p14="http://schemas.microsoft.com/office/powerpoint/2010/main" val="369207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 name="Rectangle 10">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5" name="Straight Connector 14">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7" name="Rectangle 16">
            <a:extLst>
              <a:ext uri="{FF2B5EF4-FFF2-40B4-BE49-F238E27FC236}">
                <a16:creationId xmlns:a16="http://schemas.microsoft.com/office/drawing/2014/main" id="{C4AAA502-5435-489E-9538-3A40E6C714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33999" y="4550229"/>
            <a:ext cx="10909073" cy="1057655"/>
          </a:xfrm>
        </p:spPr>
        <p:txBody>
          <a:bodyPr vert="horz" lIns="91440" tIns="45720" rIns="91440" bIns="45720" rtlCol="0" anchor="b">
            <a:normAutofit/>
          </a:bodyPr>
          <a:lstStyle/>
          <a:p>
            <a:r>
              <a:rPr lang="en-US" sz="6000">
                <a:solidFill>
                  <a:schemeClr val="tx1">
                    <a:lumMod val="85000"/>
                    <a:lumOff val="15000"/>
                  </a:schemeClr>
                </a:solidFill>
              </a:rPr>
              <a:t>Course Evaluation</a:t>
            </a:r>
          </a:p>
        </p:txBody>
      </p:sp>
      <p:pic>
        <p:nvPicPr>
          <p:cNvPr id="6" name="Content Placeholder 5">
            <a:extLst>
              <a:ext uri="{FF2B5EF4-FFF2-40B4-BE49-F238E27FC236}">
                <a16:creationId xmlns:a16="http://schemas.microsoft.com/office/drawing/2014/main" id="{04887ACA-9738-4233-934E-82D08947CBD6}"/>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35457" y="640080"/>
            <a:ext cx="9024604" cy="3602736"/>
          </a:xfrm>
          <a:prstGeom prst="rect">
            <a:avLst/>
          </a:prstGeom>
          <a:noFill/>
        </p:spPr>
      </p:pic>
      <p:cxnSp>
        <p:nvCxnSpPr>
          <p:cNvPr id="19" name="Straight Connector 18">
            <a:extLst>
              <a:ext uri="{FF2B5EF4-FFF2-40B4-BE49-F238E27FC236}">
                <a16:creationId xmlns:a16="http://schemas.microsoft.com/office/drawing/2014/main" id="{C9AC0290-4702-4519-B0F4-C2A4688099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086" y="5618770"/>
            <a:ext cx="105156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DE42378B-2E28-4810-8421-7A473A40E3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a:extLst>
              <a:ext uri="{FF2B5EF4-FFF2-40B4-BE49-F238E27FC236}">
                <a16:creationId xmlns:a16="http://schemas.microsoft.com/office/drawing/2014/main" id="{0D91DD17-237F-4811-BC0E-128EB1BD7C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679249993"/>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1505</TotalTime>
  <Words>1864</Words>
  <Application>Microsoft Office PowerPoint</Application>
  <PresentationFormat>Widescreen</PresentationFormat>
  <Paragraphs>171</Paragraphs>
  <Slides>32</Slides>
  <Notes>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32</vt:i4>
      </vt:variant>
    </vt:vector>
  </HeadingPairs>
  <TitlesOfParts>
    <vt:vector size="39" baseType="lpstr">
      <vt:lpstr>MS Mincho</vt:lpstr>
      <vt:lpstr>Calibri</vt:lpstr>
      <vt:lpstr>Calibri Light</vt:lpstr>
      <vt:lpstr>Calisto MT</vt:lpstr>
      <vt:lpstr>Times New Roman</vt:lpstr>
      <vt:lpstr>Retrospect</vt:lpstr>
      <vt:lpstr>Worksheet</vt:lpstr>
      <vt:lpstr>Advertising and the Consumer Culture</vt:lpstr>
      <vt:lpstr>About Me</vt:lpstr>
      <vt:lpstr>Who are you?</vt:lpstr>
      <vt:lpstr>What is Advertising? </vt:lpstr>
      <vt:lpstr>What is Advertising?</vt:lpstr>
      <vt:lpstr>Advertising and the Consumer Culture Write-Up</vt:lpstr>
      <vt:lpstr>Learning Objectives</vt:lpstr>
      <vt:lpstr>Learning Objectives</vt:lpstr>
      <vt:lpstr>Course Evaluation</vt:lpstr>
      <vt:lpstr>Assignment 1: What is Your Role in Consumer Culture</vt:lpstr>
      <vt:lpstr>Assignment 2:  Critical Analysis of Advertising</vt:lpstr>
      <vt:lpstr>Proposals</vt:lpstr>
      <vt:lpstr>Readings</vt:lpstr>
      <vt:lpstr>Course Format</vt:lpstr>
      <vt:lpstr>Tentative Schedule and Readings</vt:lpstr>
      <vt:lpstr>Tentative Schedule and Readings</vt:lpstr>
      <vt:lpstr>Tentative Schedule and Readings</vt:lpstr>
      <vt:lpstr>Tentative Schedule and Readings</vt:lpstr>
      <vt:lpstr>Key Points to Consider </vt:lpstr>
      <vt:lpstr>Perception is Subjective</vt:lpstr>
      <vt:lpstr>Perception is Deceptive</vt:lpstr>
      <vt:lpstr>Perception is Deceptive</vt:lpstr>
      <vt:lpstr>Sometimes we cannot even notice what’s right in front of us!</vt:lpstr>
      <vt:lpstr>Recap – Key Points to Consider </vt:lpstr>
      <vt:lpstr>How Does this Apply to Advertising? </vt:lpstr>
      <vt:lpstr>Critical Multidimensional Model</vt:lpstr>
      <vt:lpstr>Critical Multidimensional Model</vt:lpstr>
      <vt:lpstr>Critical Multidimensional Models</vt:lpstr>
      <vt:lpstr>Let’s Analyze the New Nike Ad</vt:lpstr>
      <vt:lpstr>Compare and contrast ad campaigns!</vt:lpstr>
      <vt:lpstr>Possible Field Trip</vt:lpstr>
      <vt:lpstr>Questions or Concerns?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Edible Activism!</dc:title>
  <dc:creator>Erik Chevrier</dc:creator>
  <cp:lastModifiedBy>Erik Chevrier</cp:lastModifiedBy>
  <cp:revision>109</cp:revision>
  <dcterms:created xsi:type="dcterms:W3CDTF">2016-08-29T02:04:56Z</dcterms:created>
  <dcterms:modified xsi:type="dcterms:W3CDTF">2018-09-13T04:12:10Z</dcterms:modified>
</cp:coreProperties>
</file>